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7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9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7.xml" ContentType="application/vnd.openxmlformats-officedocument.drawingml.chartshapes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9.xml" ContentType="application/vnd.openxmlformats-officedocument.drawingml.chartshapes+xml"/>
  <Override PartName="/ppt/charts/chart11.xml" ContentType="application/vnd.openxmlformats-officedocument.drawingml.chart+xml"/>
  <Override PartName="/ppt/drawings/drawing10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1.xml" ContentType="application/vnd.openxmlformats-officedocument.drawingml.chartshapes+xml"/>
  <Override PartName="/ppt/charts/chart13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2.xml" ContentType="application/vnd.openxmlformats-officedocument.drawingml.chartshapes+xml"/>
  <Override PartName="/ppt/charts/chart15.xml" ContentType="application/vnd.openxmlformats-officedocument.drawingml.chart+xml"/>
  <Override PartName="/ppt/notesSlides/notesSlide14.xml" ContentType="application/vnd.openxmlformats-officedocument.presentationml.notesSlide+xml"/>
  <Override PartName="/ppt/charts/chart16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13.xml" ContentType="application/vnd.openxmlformats-officedocument.drawingml.chartshapes+xml"/>
  <Override PartName="/ppt/charts/chart17.xml" ContentType="application/vnd.openxmlformats-officedocument.drawingml.chart+xml"/>
  <Override PartName="/ppt/drawings/drawing14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8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15.xml" ContentType="application/vnd.openxmlformats-officedocument.drawingml.chartshapes+xml"/>
  <Override PartName="/ppt/charts/chart19.xml" ContentType="application/vnd.openxmlformats-officedocument.drawingml.chart+xml"/>
  <Override PartName="/ppt/drawings/drawing16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20.xml" ContentType="application/vnd.openxmlformats-officedocument.drawingml.chart+xml"/>
  <Override PartName="/ppt/drawings/drawing17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21.xml" ContentType="application/vnd.openxmlformats-officedocument.drawingml.chart+xml"/>
  <Override PartName="/ppt/notesSlides/notesSlide18.xml" ContentType="application/vnd.openxmlformats-officedocument.presentationml.notesSlide+xml"/>
  <Override PartName="/ppt/charts/chart2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8.xml" ContentType="application/vnd.openxmlformats-officedocument.drawingml.chartshapes+xml"/>
  <Override PartName="/ppt/charts/chart23.xml" ContentType="application/vnd.openxmlformats-officedocument.drawingml.chart+xml"/>
  <Override PartName="/ppt/drawings/drawing19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2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0.xml" ContentType="application/vnd.openxmlformats-officedocument.drawingml.chartshapes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9" r:id="rId2"/>
    <p:sldMasterId id="2147483686" r:id="rId3"/>
    <p:sldMasterId id="2147483706" r:id="rId4"/>
    <p:sldMasterId id="2147483715" r:id="rId5"/>
    <p:sldMasterId id="2147483724" r:id="rId6"/>
    <p:sldMasterId id="2147483733" r:id="rId7"/>
    <p:sldMasterId id="2147483742" r:id="rId8"/>
    <p:sldMasterId id="2147483749" r:id="rId9"/>
    <p:sldMasterId id="2147483756" r:id="rId10"/>
  </p:sldMasterIdLst>
  <p:notesMasterIdLst>
    <p:notesMasterId r:id="rId31"/>
  </p:notesMasterIdLst>
  <p:handoutMasterIdLst>
    <p:handoutMasterId r:id="rId32"/>
  </p:handoutMasterIdLst>
  <p:sldIdLst>
    <p:sldId id="256" r:id="rId11"/>
    <p:sldId id="302" r:id="rId12"/>
    <p:sldId id="295" r:id="rId13"/>
    <p:sldId id="303" r:id="rId14"/>
    <p:sldId id="304" r:id="rId15"/>
    <p:sldId id="305" r:id="rId16"/>
    <p:sldId id="308" r:id="rId17"/>
    <p:sldId id="309" r:id="rId18"/>
    <p:sldId id="306" r:id="rId19"/>
    <p:sldId id="298" r:id="rId20"/>
    <p:sldId id="310" r:id="rId21"/>
    <p:sldId id="311" r:id="rId22"/>
    <p:sldId id="312" r:id="rId23"/>
    <p:sldId id="299" r:id="rId24"/>
    <p:sldId id="300" r:id="rId25"/>
    <p:sldId id="313" r:id="rId26"/>
    <p:sldId id="314" r:id="rId27"/>
    <p:sldId id="315" r:id="rId28"/>
    <p:sldId id="316" r:id="rId29"/>
    <p:sldId id="301" r:id="rId3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80" autoAdjust="0"/>
    <p:restoredTop sz="86410" autoAdjust="0"/>
  </p:normalViewPr>
  <p:slideViewPr>
    <p:cSldViewPr snapToGrid="0">
      <p:cViewPr varScale="1">
        <p:scale>
          <a:sx n="35" d="100"/>
          <a:sy n="35" d="100"/>
        </p:scale>
        <p:origin x="66" y="690"/>
      </p:cViewPr>
      <p:guideLst/>
    </p:cSldViewPr>
  </p:slideViewPr>
  <p:outlineViewPr>
    <p:cViewPr>
      <p:scale>
        <a:sx n="33" d="100"/>
        <a:sy n="33" d="100"/>
      </p:scale>
      <p:origin x="0" y="-1398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0.xml"/><Relationship Id="rId21" Type="http://schemas.openxmlformats.org/officeDocument/2006/relationships/slide" Target="slides/slide11.xml"/><Relationship Id="rId22" Type="http://schemas.openxmlformats.org/officeDocument/2006/relationships/slide" Target="slides/slide12.xml"/><Relationship Id="rId23" Type="http://schemas.openxmlformats.org/officeDocument/2006/relationships/slide" Target="slides/slide13.xml"/><Relationship Id="rId24" Type="http://schemas.openxmlformats.org/officeDocument/2006/relationships/slide" Target="slides/slide14.xml"/><Relationship Id="rId25" Type="http://schemas.openxmlformats.org/officeDocument/2006/relationships/slide" Target="slides/slide15.xml"/><Relationship Id="rId26" Type="http://schemas.openxmlformats.org/officeDocument/2006/relationships/slide" Target="slides/slide16.xml"/><Relationship Id="rId27" Type="http://schemas.openxmlformats.org/officeDocument/2006/relationships/slide" Target="slides/slide17.xml"/><Relationship Id="rId28" Type="http://schemas.openxmlformats.org/officeDocument/2006/relationships/slide" Target="slides/slide18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0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Master" Target="slideMasters/slideMaster9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1" Type="http://schemas.openxmlformats.org/officeDocument/2006/relationships/slide" Target="slides/slide1.xml"/><Relationship Id="rId12" Type="http://schemas.openxmlformats.org/officeDocument/2006/relationships/slide" Target="slides/slide2.xml"/><Relationship Id="rId13" Type="http://schemas.openxmlformats.org/officeDocument/2006/relationships/slide" Target="slides/slide3.xml"/><Relationship Id="rId14" Type="http://schemas.openxmlformats.org/officeDocument/2006/relationships/slide" Target="slides/slide4.xml"/><Relationship Id="rId15" Type="http://schemas.openxmlformats.org/officeDocument/2006/relationships/slide" Target="slides/slide5.xml"/><Relationship Id="rId16" Type="http://schemas.openxmlformats.org/officeDocument/2006/relationships/slide" Target="slides/slide6.xml"/><Relationship Id="rId17" Type="http://schemas.openxmlformats.org/officeDocument/2006/relationships/slide" Target="slides/slide7.xml"/><Relationship Id="rId18" Type="http://schemas.openxmlformats.org/officeDocument/2006/relationships/slide" Target="slides/slide8.xml"/><Relationship Id="rId19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4" Type="http://schemas.openxmlformats.org/officeDocument/2006/relationships/chartUserShapes" Target="../drawings/drawing1.xml"/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4" Type="http://schemas.openxmlformats.org/officeDocument/2006/relationships/chartUserShapes" Target="../drawings/drawing9.xml"/><Relationship Id="rId1" Type="http://schemas.microsoft.com/office/2011/relationships/chartStyle" Target="style5.xml"/><Relationship Id="rId2" Type="http://schemas.microsoft.com/office/2011/relationships/chartColorStyle" Target="colors5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Relationship Id="rId2" Type="http://schemas.openxmlformats.org/officeDocument/2006/relationships/chartUserShapes" Target="../drawings/drawing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4" Type="http://schemas.openxmlformats.org/officeDocument/2006/relationships/chartUserShapes" Target="../drawings/drawing11.xml"/><Relationship Id="rId1" Type="http://schemas.microsoft.com/office/2011/relationships/chartStyle" Target="style6.xml"/><Relationship Id="rId2" Type="http://schemas.microsoft.com/office/2011/relationships/chartColorStyle" Target="colors6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4" Type="http://schemas.openxmlformats.org/officeDocument/2006/relationships/chartUserShapes" Target="../drawings/drawing12.xml"/><Relationship Id="rId1" Type="http://schemas.microsoft.com/office/2011/relationships/chartStyle" Target="style7.xml"/><Relationship Id="rId2" Type="http://schemas.microsoft.com/office/2011/relationships/chartColorStyle" Target="colors7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4" Type="http://schemas.openxmlformats.org/officeDocument/2006/relationships/chartUserShapes" Target="../drawings/drawing13.xml"/><Relationship Id="rId1" Type="http://schemas.microsoft.com/office/2011/relationships/chartStyle" Target="style8.xml"/><Relationship Id="rId2" Type="http://schemas.microsoft.com/office/2011/relationships/chartColorStyle" Target="colors8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Relationship Id="rId2" Type="http://schemas.openxmlformats.org/officeDocument/2006/relationships/chartUserShapes" Target="../drawings/drawing14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4" Type="http://schemas.openxmlformats.org/officeDocument/2006/relationships/chartUserShapes" Target="../drawings/drawing15.xml"/><Relationship Id="rId1" Type="http://schemas.microsoft.com/office/2011/relationships/chartStyle" Target="style9.xml"/><Relationship Id="rId2" Type="http://schemas.microsoft.com/office/2011/relationships/chartColorStyle" Target="colors9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Relationship Id="rId2" Type="http://schemas.openxmlformats.org/officeDocument/2006/relationships/chartUserShapes" Target="../drawings/drawing1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Relationship Id="rId2" Type="http://schemas.openxmlformats.org/officeDocument/2006/relationships/chartUserShapes" Target="../drawings/drawing2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Relationship Id="rId2" Type="http://schemas.openxmlformats.org/officeDocument/2006/relationships/chartUserShapes" Target="../drawings/drawing17.xm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4" Type="http://schemas.openxmlformats.org/officeDocument/2006/relationships/chartUserShapes" Target="../drawings/drawing18.xml"/><Relationship Id="rId1" Type="http://schemas.microsoft.com/office/2011/relationships/chartStyle" Target="style10.xml"/><Relationship Id="rId2" Type="http://schemas.microsoft.com/office/2011/relationships/chartColorStyle" Target="colors10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Relationship Id="rId2" Type="http://schemas.openxmlformats.org/officeDocument/2006/relationships/chartUserShapes" Target="../drawings/drawing19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4" Type="http://schemas.openxmlformats.org/officeDocument/2006/relationships/chartUserShapes" Target="../drawings/drawing20.xml"/><Relationship Id="rId1" Type="http://schemas.microsoft.com/office/2011/relationships/chartStyle" Target="style11.xml"/><Relationship Id="rId2" Type="http://schemas.microsoft.com/office/2011/relationships/chartColorStyle" Target="colors11.xm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4" Type="http://schemas.openxmlformats.org/officeDocument/2006/relationships/chartUserShapes" Target="../drawings/drawing3.xml"/><Relationship Id="rId1" Type="http://schemas.microsoft.com/office/2011/relationships/chartStyle" Target="style2.xml"/><Relationship Id="rId2" Type="http://schemas.microsoft.com/office/2011/relationships/chartColorStyle" Target="colors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Relationship Id="rId2" Type="http://schemas.openxmlformats.org/officeDocument/2006/relationships/chartUserShapes" Target="../drawings/drawing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4" Type="http://schemas.openxmlformats.org/officeDocument/2006/relationships/chartUserShapes" Target="../drawings/drawing5.xml"/><Relationship Id="rId1" Type="http://schemas.microsoft.com/office/2011/relationships/chartStyle" Target="style3.xml"/><Relationship Id="rId2" Type="http://schemas.microsoft.com/office/2011/relationships/chartColorStyle" Target="colors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Relationship Id="rId2" Type="http://schemas.openxmlformats.org/officeDocument/2006/relationships/chartUserShapes" Target="../drawings/drawing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4" Type="http://schemas.openxmlformats.org/officeDocument/2006/relationships/chartUserShapes" Target="../drawings/drawing7.xml"/><Relationship Id="rId1" Type="http://schemas.microsoft.com/office/2011/relationships/chartStyle" Target="style4.xml"/><Relationship Id="rId2" Type="http://schemas.microsoft.com/office/2011/relationships/chartColorStyle" Target="colors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Relationship Id="rId2" Type="http://schemas.openxmlformats.org/officeDocument/2006/relationships/chartUserShapes" Target="../drawings/drawing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62569130904519"/>
          <c:y val="0.0218181818181818"/>
          <c:w val="0.897778863466477"/>
          <c:h val="0.73815437842996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0.68</c:v>
                </c:pt>
                <c:pt idx="1">
                  <c:v>0.59</c:v>
                </c:pt>
                <c:pt idx="2">
                  <c:v>0.62</c:v>
                </c:pt>
                <c:pt idx="3">
                  <c:v>0.66</c:v>
                </c:pt>
                <c:pt idx="4">
                  <c:v>0.63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81B-4AA6-B0EF-E703390E44FF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0.52</c:v>
                </c:pt>
                <c:pt idx="1">
                  <c:v>0.48</c:v>
                </c:pt>
                <c:pt idx="2">
                  <c:v>0.49</c:v>
                </c:pt>
                <c:pt idx="3">
                  <c:v>0.52</c:v>
                </c:pt>
                <c:pt idx="4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81B-4AA6-B0EF-E703390E44FF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0.54</c:v>
                </c:pt>
                <c:pt idx="1">
                  <c:v>0.46</c:v>
                </c:pt>
                <c:pt idx="2">
                  <c:v>0.48</c:v>
                </c:pt>
                <c:pt idx="3">
                  <c:v>0.52</c:v>
                </c:pt>
                <c:pt idx="4">
                  <c:v>0.45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81B-4AA6-B0EF-E703390E44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01181248"/>
        <c:axId val="-1901176608"/>
      </c:barChart>
      <c:catAx>
        <c:axId val="-1901181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1901176608"/>
        <c:crosses val="autoZero"/>
        <c:auto val="1"/>
        <c:lblAlgn val="ctr"/>
        <c:lblOffset val="100"/>
        <c:noMultiLvlLbl val="0"/>
      </c:catAx>
      <c:valAx>
        <c:axId val="-1901176608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0.0"/>
              <c:y val="0.273320209973753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190118124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884808637556669"/>
          <c:w val="0.979556977252843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7783853407213"/>
          <c:y val="0.0525287104644912"/>
          <c:w val="0.563716705550695"/>
          <c:h val="0.603844529882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 in care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2014.0</c:v>
                </c:pt>
                <c:pt idx="1">
                  <c:v>2015.0</c:v>
                </c:pt>
                <c:pt idx="2">
                  <c:v>2016.0</c:v>
                </c:pt>
                <c:pt idx="3">
                  <c:v>2017.0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0.82</c:v>
                </c:pt>
                <c:pt idx="1">
                  <c:v>0.85</c:v>
                </c:pt>
                <c:pt idx="2">
                  <c:v>0.85</c:v>
                </c:pt>
                <c:pt idx="3">
                  <c:v>0.85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FDC-4356-89F2-AEB6C41A3B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895712560"/>
        <c:axId val="-1895715760"/>
      </c:barChart>
      <c:catAx>
        <c:axId val="-1895712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-1895715760"/>
        <c:crosses val="autoZero"/>
        <c:auto val="1"/>
        <c:lblAlgn val="ctr"/>
        <c:lblOffset val="100"/>
        <c:noMultiLvlLbl val="0"/>
      </c:catAx>
      <c:valAx>
        <c:axId val="-1895715760"/>
        <c:scaling>
          <c:orientation val="minMax"/>
          <c:max val="1.0"/>
          <c:min val="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0.139539345776222"/>
              <c:y val="0.300832993994869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-1895712560"/>
        <c:crosses val="autoZero"/>
        <c:crossBetween val="between"/>
        <c:majorUnit val="0.2"/>
        <c:minorUnit val="0.04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221590356761"/>
          <c:y val="0.038800763540921"/>
          <c:w val="0.620376689024983"/>
          <c:h val="0.610881651157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 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6">
                  <a:lumMod val="50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BD4-4BCC-AE71-679A36B0CB63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0.82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BD4-4BCC-AE71-679A36B0CB63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Any care 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57%</a:t>
                    </a:r>
                  </a:p>
                </c:rich>
              </c:tx>
              <c:numFmt formatCode="0.00%" sourceLinked="0"/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BD4-4BCC-AE71-679A36B0CB6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BD4-4BCC-AE71-679A36B0CB63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BD4-4BCC-AE71-679A36B0CB63}"/>
            </c:ext>
          </c:extLst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0.64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D4-4BCC-AE71-679A36B0CB6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Virally Suppressed (VS)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0.62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BD4-4BCC-AE71-679A36B0CB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894735328"/>
        <c:axId val="-1894732048"/>
      </c:barChart>
      <c:catAx>
        <c:axId val="-1894735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894732048"/>
        <c:crosses val="autoZero"/>
        <c:auto val="1"/>
        <c:lblAlgn val="ctr"/>
        <c:lblOffset val="100"/>
        <c:noMultiLvlLbl val="0"/>
      </c:catAx>
      <c:valAx>
        <c:axId val="-1894732048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648533343054341"/>
              <c:y val="0.288471725125269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1894735328"/>
        <c:crosses val="autoZero"/>
        <c:crossBetween val="between"/>
        <c:majorUnit val="0.2"/>
      </c:valAx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0"/>
          <c:y val="0.781778334526366"/>
          <c:w val="0.999248566151453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6"/>
          <c:y val="0.0448613919291873"/>
          <c:w val="0.801288332548175"/>
          <c:h val="0.610881651157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0.82</c:v>
                </c:pt>
                <c:pt idx="1">
                  <c:v>0.81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8C-478C-8615-0EDB052C04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0.8</c:v>
                </c:pt>
                <c:pt idx="1">
                  <c:v>0.77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48C-478C-8615-0EDB052C04B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0.64</c:v>
                </c:pt>
                <c:pt idx="1">
                  <c:v>0.64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48C-478C-8615-0EDB052C04B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0.63</c:v>
                </c:pt>
                <c:pt idx="1">
                  <c:v>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48C-478C-8615-0EDB052C04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897235872"/>
        <c:axId val="-1897231840"/>
      </c:barChart>
      <c:catAx>
        <c:axId val="-1897235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897231840"/>
        <c:crosses val="autoZero"/>
        <c:auto val="1"/>
        <c:lblAlgn val="ctr"/>
        <c:lblOffset val="100"/>
        <c:noMultiLvlLbl val="0"/>
      </c:catAx>
      <c:valAx>
        <c:axId val="-1897231840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20100247885681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189723587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784808637556669"/>
          <c:w val="1.0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197356064437"/>
          <c:y val="0.0416192436172751"/>
          <c:w val="0.88380260279965"/>
          <c:h val="0.610881651157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0.62</c:v>
                </c:pt>
                <c:pt idx="1">
                  <c:v>0.65</c:v>
                </c:pt>
                <c:pt idx="2">
                  <c:v>0.76</c:v>
                </c:pt>
                <c:pt idx="3">
                  <c:v>0.72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29-4934-B8EA-A997264F03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 dirty="0"/>
                      <a:t>76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D29-4934-B8EA-A997264F03A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32%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D29-4934-B8EA-A997264F03AD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0.76</c:v>
                </c:pt>
                <c:pt idx="1">
                  <c:v>0.77</c:v>
                </c:pt>
                <c:pt idx="2">
                  <c:v>0.84</c:v>
                </c:pt>
                <c:pt idx="3">
                  <c:v>0.32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D29-4934-B8EA-A997264F03A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62%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D29-4934-B8EA-A997264F03A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69%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D29-4934-B8EA-A997264F03A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19%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D29-4934-B8EA-A997264F03AD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0.58</c:v>
                </c:pt>
                <c:pt idx="1">
                  <c:v>0.62</c:v>
                </c:pt>
                <c:pt idx="2">
                  <c:v>0.69</c:v>
                </c:pt>
                <c:pt idx="3">
                  <c:v>0.19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2D29-4934-B8EA-A997264F03A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 60%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D29-4934-B8EA-A997264F03A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 72%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D29-4934-B8EA-A997264F03A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 24%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2D29-4934-B8EA-A997264F03AD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0.55</c:v>
                </c:pt>
                <c:pt idx="1">
                  <c:v>0.6</c:v>
                </c:pt>
                <c:pt idx="2">
                  <c:v>0.72</c:v>
                </c:pt>
                <c:pt idx="3">
                  <c:v>0.24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2D29-4934-B8EA-A997264F03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894552656"/>
        <c:axId val="-1894549280"/>
      </c:barChart>
      <c:catAx>
        <c:axId val="-1894552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894549280"/>
        <c:crosses val="autoZero"/>
        <c:auto val="1"/>
        <c:lblAlgn val="ctr"/>
        <c:lblOffset val="100"/>
        <c:noMultiLvlLbl val="0"/>
      </c:catAx>
      <c:valAx>
        <c:axId val="-1894549280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00655839895013124"/>
              <c:y val="0.291502028155571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189455265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818141970890002"/>
          <c:w val="1.0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221590356761"/>
          <c:y val="0.038800763540921"/>
          <c:w val="0.620376689024983"/>
          <c:h val="0.61088165115724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Any care 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57%</a:t>
                    </a:r>
                  </a:p>
                </c:rich>
              </c:tx>
              <c:numFmt formatCode="0.00%" sourceLinked="0"/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841-4011-B8DC-5DC99930C16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841-4011-B8DC-5DC99930C167}"/>
            </c:ext>
          </c:extLst>
        </c:ser>
        <c:ser>
          <c:idx val="2"/>
          <c:order val="1"/>
          <c:tx>
            <c:strRef>
              <c:f>Sheet1!$E$1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0.66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841-4011-B8DC-5DC99930C167}"/>
            </c:ext>
          </c:extLst>
        </c:ser>
        <c:ser>
          <c:idx val="3"/>
          <c:order val="2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0.51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841-4011-B8DC-5DC99930C167}"/>
            </c:ext>
          </c:extLst>
        </c:ser>
        <c:ser>
          <c:idx val="4"/>
          <c:order val="3"/>
          <c:tx>
            <c:strRef>
              <c:f>Sheet1!$F$1</c:f>
              <c:strCache>
                <c:ptCount val="1"/>
                <c:pt idx="0">
                  <c:v>Virally Suppressed (VS)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0.52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841-4011-B8DC-5DC99930C1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2"/>
        <c:overlap val="-87"/>
        <c:axId val="-1898019456"/>
        <c:axId val="-1898015392"/>
      </c:barChart>
      <c:catAx>
        <c:axId val="-1898019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898015392"/>
        <c:crosses val="autoZero"/>
        <c:auto val="1"/>
        <c:lblAlgn val="ctr"/>
        <c:lblOffset val="100"/>
        <c:noMultiLvlLbl val="0"/>
      </c:catAx>
      <c:valAx>
        <c:axId val="-1898015392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648533343054341"/>
              <c:y val="0.288471725125269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1898019456"/>
        <c:crosses val="autoZero"/>
        <c:crossBetween val="between"/>
        <c:majorUnit val="0.2"/>
      </c:valAx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0"/>
          <c:y val="0.857535910283942"/>
          <c:w val="0.999248566151453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6"/>
          <c:y val="0.0448613919291873"/>
          <c:w val="0.851858170506465"/>
          <c:h val="0.610881651157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</c:v>
                </c:pt>
                <c:pt idx="3">
                  <c:v>0.68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3B-4273-A8C1-DE2270E001C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 dirty="0"/>
                      <a:t>90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93B-4273-A8C1-DE2270E001C5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82%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93B-4273-A8C1-DE2270E001C5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0.9</c:v>
                </c:pt>
                <c:pt idx="3">
                  <c:v>0.82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93B-4273-A8C1-DE2270E001C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22%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93B-4273-A8C1-DE2270E001C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35%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93B-4273-A8C1-DE2270E001C5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65%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93B-4273-A8C1-DE2270E001C5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0.6</c:v>
                </c:pt>
                <c:pt idx="3">
                  <c:v>0.65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D93B-4273-A8C1-DE2270E001C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 35%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93B-4273-A8C1-DE2270E001C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 53%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93B-4273-A8C1-DE2270E001C5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 65%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D93B-4273-A8C1-DE2270E001C5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0.65</c:v>
                </c:pt>
                <c:pt idx="3">
                  <c:v>0.65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D93B-4273-A8C1-DE2270E001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896084896"/>
        <c:axId val="-1896081488"/>
      </c:barChart>
      <c:catAx>
        <c:axId val="-1896084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896081488"/>
        <c:crosses val="autoZero"/>
        <c:auto val="1"/>
        <c:lblAlgn val="ctr"/>
        <c:lblOffset val="100"/>
        <c:noMultiLvlLbl val="0"/>
      </c:catAx>
      <c:valAx>
        <c:axId val="-1896081488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20100247885681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189608489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802990455738487"/>
          <c:w val="1.0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31213910761155"/>
          <c:y val="0.0850258018595133"/>
          <c:w val="0.916209973753281"/>
          <c:h val="0.6745180147936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0.48</c:v>
                </c:pt>
                <c:pt idx="1">
                  <c:v>0.57</c:v>
                </c:pt>
                <c:pt idx="2">
                  <c:v>0.63</c:v>
                </c:pt>
                <c:pt idx="3">
                  <c:v>0.71</c:v>
                </c:pt>
                <c:pt idx="4">
                  <c:v>0.74</c:v>
                </c:pt>
                <c:pt idx="5">
                  <c:v>0.73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74-4699-9C07-AE49F35A06A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    75%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274-4699-9C07-AE49F35A06A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 b="1" dirty="0"/>
                      <a:t>   78%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274-4699-9C07-AE49F35A06A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00277766841644789"/>
                  <c:y val="0.0141242937853107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  78%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274-4699-9C07-AE49F35A06A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 b="1" dirty="0"/>
                      <a:t>   75%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274-4699-9C07-AE49F35A06A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00416666666666667"/>
                  <c:y val="0.00564971751412429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   75%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274-4699-9C07-AE49F35A06A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00277777777777788"/>
                  <c:y val="0.00847457627118647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  71%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274-4699-9C07-AE49F35A06AA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0.75</c:v>
                </c:pt>
                <c:pt idx="1">
                  <c:v>0.78</c:v>
                </c:pt>
                <c:pt idx="2">
                  <c:v>0.78</c:v>
                </c:pt>
                <c:pt idx="3">
                  <c:v>0.75</c:v>
                </c:pt>
                <c:pt idx="4">
                  <c:v>0.75</c:v>
                </c:pt>
                <c:pt idx="5">
                  <c:v>0.71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274-4699-9C07-AE49F35A06A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00138888888888889"/>
                  <c:y val="-0.00564971751412435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   61%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F274-4699-9C07-AE49F35A06A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 b="1" dirty="0"/>
                      <a:t>  60%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274-4699-9C07-AE49F35A06A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 b="1" dirty="0"/>
                      <a:t>   59%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F274-4699-9C07-AE49F35A06A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 b="1" dirty="0"/>
                      <a:t>  57%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F274-4699-9C07-AE49F35A06A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 b="1" dirty="0"/>
                      <a:t>  61%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F274-4699-9C07-AE49F35A06A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400" b="1" dirty="0"/>
                      <a:t>  55%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F274-4699-9C07-AE49F35A06AA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0.61</c:v>
                </c:pt>
                <c:pt idx="1">
                  <c:v>0.6</c:v>
                </c:pt>
                <c:pt idx="2">
                  <c:v>0.59</c:v>
                </c:pt>
                <c:pt idx="3">
                  <c:v>0.57</c:v>
                </c:pt>
                <c:pt idx="4">
                  <c:v>0.61</c:v>
                </c:pt>
                <c:pt idx="5">
                  <c:v>0.55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F274-4699-9C07-AE49F35A06A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0555555555555555"/>
                  <c:y val="0.0141242937853107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   59%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F274-4699-9C07-AE49F35A06A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   54%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F274-4699-9C07-AE49F35A06A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       57%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F274-4699-9C07-AE49F35A06A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00138888888888889"/>
                  <c:y val="0.00847457627118644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 </a:t>
                    </a:r>
                    <a:r>
                      <a:rPr lang="en-US" sz="1400" b="1" baseline="0" dirty="0">
                        <a:solidFill>
                          <a:srgbClr val="000000"/>
                        </a:solidFill>
                      </a:rPr>
                      <a:t>    </a:t>
                    </a:r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  58%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F274-4699-9C07-AE49F35A06A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       61%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F274-4699-9C07-AE49F35A06A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0089083552055993"/>
                  <c:y val="0.0112994350282486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 54%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F274-4699-9C07-AE49F35A06AA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0.59</c:v>
                </c:pt>
                <c:pt idx="1">
                  <c:v>0.54</c:v>
                </c:pt>
                <c:pt idx="2">
                  <c:v>0.57</c:v>
                </c:pt>
                <c:pt idx="3">
                  <c:v>0.58</c:v>
                </c:pt>
                <c:pt idx="4">
                  <c:v>0.61</c:v>
                </c:pt>
                <c:pt idx="5">
                  <c:v>0.54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F274-4699-9C07-AE49F35A06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894411024"/>
        <c:axId val="-1894407632"/>
      </c:barChart>
      <c:catAx>
        <c:axId val="-1894411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894407632"/>
        <c:crosses val="autoZero"/>
        <c:auto val="1"/>
        <c:lblAlgn val="ctr"/>
        <c:lblOffset val="100"/>
        <c:noMultiLvlLbl val="0"/>
      </c:catAx>
      <c:valAx>
        <c:axId val="-1894407632"/>
        <c:scaling>
          <c:orientation val="minMax"/>
          <c:max val="1.0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1894411024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885839647402565"/>
          <c:w val="0.997612532808399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197356064437"/>
          <c:y val="0.0416192436172751"/>
          <c:w val="0.88380260279965"/>
          <c:h val="0.610881651157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0.62</c:v>
                </c:pt>
                <c:pt idx="1">
                  <c:v>0.65</c:v>
                </c:pt>
                <c:pt idx="2">
                  <c:v>0.76</c:v>
                </c:pt>
                <c:pt idx="3">
                  <c:v>0.72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D7-4F21-A220-9B19EC7CE7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 dirty="0"/>
                      <a:t>76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0D7-4F21-A220-9B19EC7CE7C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32%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0D7-4F21-A220-9B19EC7CE7C2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0.76</c:v>
                </c:pt>
                <c:pt idx="1">
                  <c:v>0.77</c:v>
                </c:pt>
                <c:pt idx="2">
                  <c:v>0.84</c:v>
                </c:pt>
                <c:pt idx="3">
                  <c:v>0.32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0D7-4F21-A220-9B19EC7CE7C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62%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0D7-4F21-A220-9B19EC7CE7C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69%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0D7-4F21-A220-9B19EC7CE7C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19%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0D7-4F21-A220-9B19EC7CE7C2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0.58</c:v>
                </c:pt>
                <c:pt idx="1">
                  <c:v>0.62</c:v>
                </c:pt>
                <c:pt idx="2">
                  <c:v>0.69</c:v>
                </c:pt>
                <c:pt idx="3">
                  <c:v>0.19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0D7-4F21-A220-9B19EC7CE7C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 60%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F0D7-4F21-A220-9B19EC7CE7C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 72%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0D7-4F21-A220-9B19EC7CE7C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 24%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F0D7-4F21-A220-9B19EC7CE7C2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0.55</c:v>
                </c:pt>
                <c:pt idx="1">
                  <c:v>0.6</c:v>
                </c:pt>
                <c:pt idx="2">
                  <c:v>0.72</c:v>
                </c:pt>
                <c:pt idx="3">
                  <c:v>0.24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F0D7-4F21-A220-9B19EC7CE7C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894635968"/>
        <c:axId val="-1894401280"/>
      </c:barChart>
      <c:catAx>
        <c:axId val="-1894635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894401280"/>
        <c:crosses val="autoZero"/>
        <c:auto val="1"/>
        <c:lblAlgn val="ctr"/>
        <c:lblOffset val="100"/>
        <c:noMultiLvlLbl val="0"/>
      </c:catAx>
      <c:valAx>
        <c:axId val="-1894401280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00655839895013124"/>
              <c:y val="0.291502028155571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189463596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818141970890002"/>
          <c:w val="1.0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7783853407213"/>
          <c:y val="0.0525287104644912"/>
          <c:w val="0.563716705550695"/>
          <c:h val="0.603844529882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 in care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2014.0</c:v>
                </c:pt>
                <c:pt idx="1">
                  <c:v>2015.0</c:v>
                </c:pt>
                <c:pt idx="2">
                  <c:v>2016.0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0.78</c:v>
                </c:pt>
                <c:pt idx="1">
                  <c:v>0.82</c:v>
                </c:pt>
                <c:pt idx="2">
                  <c:v>0.84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09-4B17-A657-6756DD183F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897061584"/>
        <c:axId val="-1897058160"/>
      </c:barChart>
      <c:catAx>
        <c:axId val="-189706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-1897058160"/>
        <c:crosses val="autoZero"/>
        <c:auto val="1"/>
        <c:lblAlgn val="ctr"/>
        <c:lblOffset val="100"/>
        <c:noMultiLvlLbl val="0"/>
      </c:catAx>
      <c:valAx>
        <c:axId val="-1897058160"/>
        <c:scaling>
          <c:orientation val="minMax"/>
          <c:max val="1.0"/>
          <c:min val="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0.139539345776222"/>
              <c:y val="0.300832993994869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-1897061584"/>
        <c:crosses val="autoZero"/>
        <c:crossBetween val="between"/>
        <c:majorUnit val="0.2"/>
        <c:minorUnit val="0.04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6"/>
          <c:y val="0.0448613919291873"/>
          <c:w val="0.801288332548175"/>
          <c:h val="0.61088165115724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 dirty="0"/>
                      <a:t>64</a:t>
                    </a:r>
                    <a:r>
                      <a:rPr lang="en-US" b="1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F9-4068-AC60-9ECC49440DE5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0.66</c:v>
                </c:pt>
                <c:pt idx="1">
                  <c:v>0.65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2F9-4068-AC60-9ECC49440DE5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0.51</c:v>
                </c:pt>
                <c:pt idx="1">
                  <c:v>0.51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2F9-4068-AC60-9ECC49440DE5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0.52</c:v>
                </c:pt>
                <c:pt idx="1">
                  <c:v>0.51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2F9-4068-AC60-9ECC49440D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896622992"/>
        <c:axId val="-1896619408"/>
      </c:barChart>
      <c:catAx>
        <c:axId val="-1896622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896619408"/>
        <c:crosses val="autoZero"/>
        <c:auto val="1"/>
        <c:lblAlgn val="ctr"/>
        <c:lblOffset val="100"/>
        <c:noMultiLvlLbl val="0"/>
      </c:catAx>
      <c:valAx>
        <c:axId val="-1896619408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20100247885681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189662299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791900932596192"/>
          <c:w val="1.0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31213910761155"/>
          <c:y val="0.0850258018595133"/>
          <c:w val="0.916209973753281"/>
          <c:h val="0.67451801479360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20-29</c:v>
                </c:pt>
                <c:pt idx="2">
                  <c:v>30-39</c:v>
                </c:pt>
                <c:pt idx="3">
                  <c:v>40-49</c:v>
                </c:pt>
                <c:pt idx="4">
                  <c:v>50-59</c:v>
                </c:pt>
                <c:pt idx="5">
                  <c:v>60+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0.6</c:v>
                </c:pt>
                <c:pt idx="1">
                  <c:v>0.69</c:v>
                </c:pt>
                <c:pt idx="2">
                  <c:v>0.65</c:v>
                </c:pt>
                <c:pt idx="3">
                  <c:v>0.65</c:v>
                </c:pt>
                <c:pt idx="4">
                  <c:v>0.65</c:v>
                </c:pt>
                <c:pt idx="5">
                  <c:v>0.65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BA-432B-B84B-1D5FFB8AEA9D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20-29</c:v>
                </c:pt>
                <c:pt idx="2">
                  <c:v>30-39</c:v>
                </c:pt>
                <c:pt idx="3">
                  <c:v>40-49</c:v>
                </c:pt>
                <c:pt idx="4">
                  <c:v>50-59</c:v>
                </c:pt>
                <c:pt idx="5">
                  <c:v>60+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0.52</c:v>
                </c:pt>
                <c:pt idx="1">
                  <c:v>0.5</c:v>
                </c:pt>
                <c:pt idx="2">
                  <c:v>0.48</c:v>
                </c:pt>
                <c:pt idx="3">
                  <c:v>0.5</c:v>
                </c:pt>
                <c:pt idx="4">
                  <c:v>0.53</c:v>
                </c:pt>
                <c:pt idx="5">
                  <c:v>0.53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7BA-432B-B84B-1D5FFB8AEA9D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20-29</c:v>
                </c:pt>
                <c:pt idx="2">
                  <c:v>30-39</c:v>
                </c:pt>
                <c:pt idx="3">
                  <c:v>40-49</c:v>
                </c:pt>
                <c:pt idx="4">
                  <c:v>50-59</c:v>
                </c:pt>
                <c:pt idx="5">
                  <c:v>60+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0.49</c:v>
                </c:pt>
                <c:pt idx="1">
                  <c:v>0.49</c:v>
                </c:pt>
                <c:pt idx="2">
                  <c:v>0.48</c:v>
                </c:pt>
                <c:pt idx="3">
                  <c:v>0.52</c:v>
                </c:pt>
                <c:pt idx="4">
                  <c:v>0.55</c:v>
                </c:pt>
                <c:pt idx="5">
                  <c:v>0.56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7BA-432B-B84B-1D5FFB8AE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895773184"/>
        <c:axId val="-1895768848"/>
      </c:barChart>
      <c:catAx>
        <c:axId val="-1895773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895768848"/>
        <c:crosses val="autoZero"/>
        <c:auto val="1"/>
        <c:lblAlgn val="ctr"/>
        <c:lblOffset val="100"/>
        <c:noMultiLvlLbl val="0"/>
      </c:catAx>
      <c:valAx>
        <c:axId val="-1895768848"/>
        <c:scaling>
          <c:orientation val="minMax"/>
          <c:max val="1.0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1895773184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02387433251878"/>
          <c:y val="0.876019477828429"/>
          <c:w val="0.997612532808399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19739720035"/>
          <c:y val="0.0448613919291873"/>
          <c:w val="0.88380260279965"/>
          <c:h val="0.61088165115724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 dirty="0"/>
                      <a:t>65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D68-454B-8DA7-A082A2916E3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31%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D68-454B-8DA7-A082A2916E3B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0.66</c:v>
                </c:pt>
                <c:pt idx="1">
                  <c:v>0.61</c:v>
                </c:pt>
                <c:pt idx="2">
                  <c:v>0.66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D68-454B-8DA7-A082A2916E3B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49%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D68-454B-8DA7-A082A2916E3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51%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D68-454B-8DA7-A082A2916E3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23%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D68-454B-8DA7-A082A2916E3B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0.51</c:v>
                </c:pt>
                <c:pt idx="1">
                  <c:v>0.51</c:v>
                </c:pt>
                <c:pt idx="2">
                  <c:v>0.52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D68-454B-8DA7-A082A2916E3B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 51%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D68-454B-8DA7-A082A2916E3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 56%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D68-454B-8DA7-A082A2916E3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 28%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D68-454B-8DA7-A082A2916E3B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0.5</c:v>
                </c:pt>
                <c:pt idx="1">
                  <c:v>0.53</c:v>
                </c:pt>
                <c:pt idx="2">
                  <c:v>0.57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D68-454B-8DA7-A082A2916E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901308576"/>
        <c:axId val="-1901305072"/>
      </c:barChart>
      <c:catAx>
        <c:axId val="-1901308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901305072"/>
        <c:crosses val="autoZero"/>
        <c:auto val="1"/>
        <c:lblAlgn val="ctr"/>
        <c:lblOffset val="100"/>
        <c:noMultiLvlLbl val="0"/>
      </c:catAx>
      <c:valAx>
        <c:axId val="-1901305072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00655839895013124"/>
              <c:y val="0.291502028155571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190130857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818141970890002"/>
          <c:w val="1.0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6"/>
          <c:y val="0.0448613919291873"/>
          <c:w val="0.851858170506465"/>
          <c:h val="0.61088165115724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 dirty="0"/>
                      <a:t>65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795-443B-BCD5-4598530A232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78%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795-443B-BCD5-4598530A2324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0.64</c:v>
                </c:pt>
                <c:pt idx="1">
                  <c:v>0.5</c:v>
                </c:pt>
                <c:pt idx="2">
                  <c:v>0.53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795-443B-BCD5-4598530A2324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25%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795-443B-BCD5-4598530A232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35%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795-443B-BCD5-4598530A232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62%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795-443B-BCD5-4598530A2324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0.53</c:v>
                </c:pt>
                <c:pt idx="1">
                  <c:v>0.42</c:v>
                </c:pt>
                <c:pt idx="2">
                  <c:v>0.37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795-443B-BCD5-4598530A2324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 38%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795-443B-BCD5-4598530A232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 53%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795-443B-BCD5-4598530A232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 65%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795-443B-BCD5-4598530A2324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0.59</c:v>
                </c:pt>
                <c:pt idx="1">
                  <c:v>0.46</c:v>
                </c:pt>
                <c:pt idx="2">
                  <c:v>0.53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795-443B-BCD5-4598530A23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896392560"/>
        <c:axId val="-1896389056"/>
      </c:barChart>
      <c:catAx>
        <c:axId val="-1896392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896389056"/>
        <c:crosses val="autoZero"/>
        <c:auto val="1"/>
        <c:lblAlgn val="ctr"/>
        <c:lblOffset val="100"/>
        <c:noMultiLvlLbl val="0"/>
      </c:catAx>
      <c:valAx>
        <c:axId val="-1896389056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20100247885681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1896392560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802990455738487"/>
          <c:w val="1.0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0.85205</cdr:x>
      <cdr:y>0.682</cdr:y>
    </cdr:from>
    <cdr:to>
      <cdr:x>0.93491</cdr:x>
      <cdr:y>0.75544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7319509" y="2584357"/>
          <a:ext cx="711804" cy="2782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tx1"/>
              </a:solidFill>
              <a:latin typeface="+mn-lt"/>
            </a:rPr>
            <a:t>N= 539</a:t>
          </a:r>
        </a:p>
      </cdr:txBody>
    </cdr:sp>
  </cdr:relSizeAnchor>
  <cdr:relSizeAnchor xmlns:cdr="http://schemas.openxmlformats.org/drawingml/2006/chartDrawing">
    <cdr:from>
      <cdr:x>0.65846</cdr:x>
      <cdr:y>0.682</cdr:y>
    </cdr:from>
    <cdr:to>
      <cdr:x>0.78221</cdr:x>
      <cdr:y>0.76322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656452" y="2584357"/>
          <a:ext cx="106311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000000"/>
              </a:solidFill>
              <a:latin typeface="+mn-lt"/>
            </a:rPr>
            <a:t>N= </a:t>
          </a:r>
          <a:r>
            <a:rPr lang="en-US" sz="1400" b="1" dirty="0">
              <a:solidFill>
                <a:srgbClr val="000000"/>
              </a:solidFill>
            </a:rPr>
            <a:t>14,242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0.0461</cdr:x>
      <cdr:y>0.6458</cdr:y>
    </cdr:from>
    <cdr:to>
      <cdr:x>0.95637</cdr:x>
      <cdr:y>0.94835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4762" y="2865471"/>
          <a:ext cx="9572017" cy="13424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0.7094</cdr:x>
      <cdr:y>0.56364</cdr:y>
    </cdr:from>
    <cdr:to>
      <cdr:x>0.81997</cdr:x>
      <cdr:y>0.65431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162416" y="2104519"/>
          <a:ext cx="960519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>
              <a:solidFill>
                <a:schemeClr val="bg1"/>
              </a:solidFill>
            </a:rPr>
            <a:t>N=586  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0.40833</cdr:x>
      <cdr:y>0.58182</cdr:y>
    </cdr:from>
    <cdr:to>
      <cdr:x>0.48693</cdr:x>
      <cdr:y>0.65526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33800" y="2438400"/>
          <a:ext cx="718718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N=179  </a:t>
          </a:r>
        </a:p>
      </cdr:txBody>
    </cdr:sp>
  </cdr:relSizeAnchor>
  <cdr:relSizeAnchor xmlns:cdr="http://schemas.openxmlformats.org/drawingml/2006/chartDrawing">
    <cdr:from>
      <cdr:x>0.625</cdr:x>
      <cdr:y>0.58182</cdr:y>
    </cdr:from>
    <cdr:to>
      <cdr:x>0.7036</cdr:x>
      <cdr:y>0.65526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715000" y="2438400"/>
          <a:ext cx="718718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N=408 </a:t>
          </a:r>
        </a:p>
      </cdr:txBody>
    </cdr:sp>
  </cdr:relSizeAnchor>
  <cdr:relSizeAnchor xmlns:cdr="http://schemas.openxmlformats.org/drawingml/2006/chartDrawing">
    <cdr:from>
      <cdr:x>0.85833</cdr:x>
      <cdr:y>0.58248</cdr:y>
    </cdr:from>
    <cdr:to>
      <cdr:x>0.92601</cdr:x>
      <cdr:y>0.65592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848600" y="2441171"/>
          <a:ext cx="618866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N=96 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0.42872</cdr:x>
      <cdr:y>0.58182</cdr:y>
    </cdr:from>
    <cdr:to>
      <cdr:x>0.49814</cdr:x>
      <cdr:y>0.65526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22168" y="2438400"/>
          <a:ext cx="618907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FF0000"/>
              </a:solidFill>
            </a:rPr>
            <a:t>N&lt;10  </a:t>
          </a:r>
        </a:p>
      </cdr:txBody>
    </cdr:sp>
  </cdr:relSizeAnchor>
  <cdr:relSizeAnchor xmlns:cdr="http://schemas.openxmlformats.org/drawingml/2006/chartDrawing">
    <cdr:from>
      <cdr:x>0.64103</cdr:x>
      <cdr:y>0.58182</cdr:y>
    </cdr:from>
    <cdr:to>
      <cdr:x>0.71044</cdr:x>
      <cdr:y>0.65526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715000" y="2438400"/>
          <a:ext cx="618818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FF0000"/>
              </a:solidFill>
            </a:rPr>
            <a:t>N&lt;10 </a:t>
          </a:r>
        </a:p>
      </cdr:txBody>
    </cdr:sp>
  </cdr:relSizeAnchor>
  <cdr:relSizeAnchor xmlns:cdr="http://schemas.openxmlformats.org/drawingml/2006/chartDrawing">
    <cdr:from>
      <cdr:x>0.8547</cdr:x>
      <cdr:y>0.58248</cdr:y>
    </cdr:from>
    <cdr:to>
      <cdr:x>0.93107</cdr:x>
      <cdr:y>0.66326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620000" y="2441176"/>
          <a:ext cx="680869" cy="33854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>
              <a:solidFill>
                <a:schemeClr val="bg1"/>
              </a:solidFill>
            </a:rPr>
            <a:t>N=68 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0.40833</cdr:x>
      <cdr:y>0.58182</cdr:y>
    </cdr:from>
    <cdr:to>
      <cdr:x>0.48693</cdr:x>
      <cdr:y>0.65526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33800" y="2438400"/>
          <a:ext cx="718718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N=179  </a:t>
          </a:r>
        </a:p>
      </cdr:txBody>
    </cdr:sp>
  </cdr:relSizeAnchor>
  <cdr:relSizeAnchor xmlns:cdr="http://schemas.openxmlformats.org/drawingml/2006/chartDrawing">
    <cdr:from>
      <cdr:x>0.625</cdr:x>
      <cdr:y>0.58182</cdr:y>
    </cdr:from>
    <cdr:to>
      <cdr:x>0.7036</cdr:x>
      <cdr:y>0.65526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715000" y="2438400"/>
          <a:ext cx="718718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N=408 </a:t>
          </a:r>
        </a:p>
      </cdr:txBody>
    </cdr:sp>
  </cdr:relSizeAnchor>
  <cdr:relSizeAnchor xmlns:cdr="http://schemas.openxmlformats.org/drawingml/2006/chartDrawing">
    <cdr:from>
      <cdr:x>0.85833</cdr:x>
      <cdr:y>0.58248</cdr:y>
    </cdr:from>
    <cdr:to>
      <cdr:x>0.92601</cdr:x>
      <cdr:y>0.65592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848600" y="2441171"/>
          <a:ext cx="618866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N=96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0.77053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93971" y="3936671"/>
          <a:ext cx="9610927" cy="8906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0.41699</cdr:x>
      <cdr:y>0.69217</cdr:y>
    </cdr:from>
    <cdr:to>
      <cdr:x>0.53727</cdr:x>
      <cdr:y>0.76303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3685888" y="3006384"/>
          <a:ext cx="106311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000000"/>
              </a:solidFill>
              <a:latin typeface="+mn-lt"/>
            </a:rPr>
            <a:t>N=11,846 </a:t>
          </a:r>
        </a:p>
      </cdr:txBody>
    </cdr:sp>
  </cdr:relSizeAnchor>
  <cdr:relSizeAnchor xmlns:cdr="http://schemas.openxmlformats.org/drawingml/2006/chartDrawing">
    <cdr:from>
      <cdr:x>0.71552</cdr:x>
      <cdr:y>0.68263</cdr:y>
    </cdr:from>
    <cdr:to>
      <cdr:x>0.83017</cdr:x>
      <cdr:y>0.75349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6324600" y="2964944"/>
          <a:ext cx="101341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000000"/>
              </a:solidFill>
              <a:latin typeface="+mn-lt"/>
            </a:rPr>
            <a:t>N=1,5982</a:t>
          </a:r>
        </a:p>
      </cdr:txBody>
    </cdr:sp>
  </cdr:relSizeAnchor>
  <cdr:relSizeAnchor xmlns:cdr="http://schemas.openxmlformats.org/drawingml/2006/chartDrawing">
    <cdr:from>
      <cdr:x>0.55172</cdr:x>
      <cdr:y>0.68263</cdr:y>
    </cdr:from>
    <cdr:to>
      <cdr:x>0.66637</cdr:x>
      <cdr:y>0.75349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876800" y="2964943"/>
          <a:ext cx="101341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000000"/>
              </a:solidFill>
              <a:latin typeface="+mn-lt"/>
            </a:rPr>
            <a:t>N=</a:t>
          </a:r>
          <a:r>
            <a:rPr lang="en-US" sz="1400" b="1" dirty="0">
              <a:solidFill>
                <a:srgbClr val="000000"/>
              </a:solidFill>
            </a:rPr>
            <a:t>13,405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0.87931</cdr:x>
      <cdr:y>0.68263</cdr:y>
    </cdr:from>
    <cdr:to>
      <cdr:x>0.96552</cdr:x>
      <cdr:y>0.75349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772400" y="2964944"/>
          <a:ext cx="762000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0.87931</cdr:x>
      <cdr:y>0.68263</cdr:y>
    </cdr:from>
    <cdr:to>
      <cdr:x>0.96552</cdr:x>
      <cdr:y>0.75349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772400" y="2964944"/>
          <a:ext cx="762000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</cdr:x>
      <cdr:y>0.57447</cdr:y>
    </cdr:from>
    <cdr:to>
      <cdr:x>0.60082</cdr:x>
      <cdr:y>0.66041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4191000" y="2057400"/>
          <a:ext cx="84510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000000"/>
              </a:solidFill>
            </a:rPr>
            <a:t>N= 3,570</a:t>
          </a:r>
        </a:p>
      </cdr:txBody>
    </cdr:sp>
  </cdr:relSizeAnchor>
  <cdr:relSizeAnchor xmlns:cdr="http://schemas.openxmlformats.org/drawingml/2006/chartDrawing">
    <cdr:from>
      <cdr:x>0.78182</cdr:x>
      <cdr:y>0.57447</cdr:y>
    </cdr:from>
    <cdr:to>
      <cdr:x>0.90272</cdr:x>
      <cdr:y>0.66041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6553200" y="2057400"/>
          <a:ext cx="101341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000000"/>
              </a:solidFill>
              <a:latin typeface="+mn-lt"/>
            </a:rPr>
            <a:t>N=10,650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0.53091</cdr:x>
      <cdr:y>0.55319</cdr:y>
    </cdr:from>
    <cdr:to>
      <cdr:x>0.62552</cdr:x>
      <cdr:y>0.64772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4409615" y="1981200"/>
          <a:ext cx="78579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600" b="1" dirty="0">
              <a:solidFill>
                <a:schemeClr val="tx1"/>
              </a:solidFill>
              <a:latin typeface="+mn-lt"/>
            </a:rPr>
            <a:t>N= 26</a:t>
          </a:r>
        </a:p>
      </cdr:txBody>
    </cdr:sp>
  </cdr:relSizeAnchor>
  <cdr:relSizeAnchor xmlns:cdr="http://schemas.openxmlformats.org/drawingml/2006/chartDrawing">
    <cdr:from>
      <cdr:x>0.80734</cdr:x>
      <cdr:y>0.55319</cdr:y>
    </cdr:from>
    <cdr:to>
      <cdr:x>0.89519</cdr:x>
      <cdr:y>0.64772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6705600" y="1981200"/>
          <a:ext cx="729687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 dirty="0">
              <a:solidFill>
                <a:schemeClr val="tx1"/>
              </a:solidFill>
              <a:latin typeface="+mn-lt"/>
            </a:rPr>
            <a:t>N=19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929FBC-C80B-4F50-88EF-917E59D0DF2D}" type="datetimeFigureOut">
              <a:rPr lang="en-US" smtClean="0"/>
              <a:t>8/1/19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0D70A4F-B963-45C9-904F-FDFAC948F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46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C08B2F6-83F9-4DE9-BB8B-74A9B5AFB568}" type="datetimeFigureOut">
              <a:rPr lang="en-US" smtClean="0"/>
              <a:t>8/1/19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C845B7-9A28-417D-85CD-4D4CB110A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35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size/inclusion criteria for results section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BB6DC-AB58-456F-B444-A84EAB1DD45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652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size/inclusion criteria for results section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BB6DC-AB58-456F-B444-A84EAB1DD45D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5980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size/inclusion criteria for results section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BB6DC-AB58-456F-B444-A84EAB1DD45D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4892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size/inclusion criteria for results section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BB6DC-AB58-456F-B444-A84EAB1DD45D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6846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585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797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6228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200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344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156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116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831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208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612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606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067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size/inclusion criteria for results section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BB6DC-AB58-456F-B444-A84EAB1DD45D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1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750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758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2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2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2.png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1376137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505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7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500" baseline="0">
                <a:latin typeface="Segoe UI Semibold" panose="020B0702040204020203" pitchFamily="34" charset="0"/>
              </a:defRPr>
            </a:lvl1pPr>
          </a:lstStyle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819269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957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3777621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08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3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8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1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114118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267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7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500" baseline="0">
                <a:latin typeface="Segoe UI Semibold" panose="020B0702040204020203" pitchFamily="34" charset="0"/>
              </a:defRPr>
            </a:lvl1pPr>
          </a:lstStyle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972096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931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6101"/>
            <a:ext cx="9867900" cy="753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1669122"/>
            <a:ext cx="7061200" cy="7798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aseline="0">
                <a:solidFill>
                  <a:srgbClr val="EC1C28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Title Heading 1(as needed)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985" y="5816200"/>
            <a:ext cx="1574165" cy="719546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2547302"/>
            <a:ext cx="3829484" cy="577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5pPr marL="1828800" indent="0">
              <a:buNone/>
              <a:defRPr/>
            </a:lvl5pPr>
          </a:lstStyle>
          <a:p>
            <a:pPr algn="ctr"/>
            <a:r>
              <a:rPr lang="en-US" sz="4500" dirty="0">
                <a:solidFill>
                  <a:schemeClr val="bg1"/>
                </a:solidFill>
                <a:latin typeface="Segoe UI Light" panose="020B0502040204020203" pitchFamily="34" charset="0"/>
              </a:rPr>
              <a:t>Title Heading 2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5396580"/>
            <a:ext cx="9633585" cy="419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Audience   /   Presenter’s name   /   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73800" y="3390900"/>
            <a:ext cx="2959100" cy="40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Sub Heading (as needed)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1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7683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54012"/>
            <a:ext cx="9867900" cy="75388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2508690"/>
            <a:ext cx="4362450" cy="644525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HEADING</a:t>
            </a:r>
          </a:p>
        </p:txBody>
      </p:sp>
    </p:spTree>
    <p:extLst>
      <p:ext uri="{BB962C8B-B14F-4D97-AF65-F5344CB8AC3E}">
        <p14:creationId xmlns:p14="http://schemas.microsoft.com/office/powerpoint/2010/main" val="2877533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35009451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4165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2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7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0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18127100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4003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6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000" baseline="0">
                <a:latin typeface="Segoe UI Semibold" panose="020B0702040204020203" pitchFamily="34" charset="0"/>
              </a:defRPr>
            </a:lvl1pPr>
          </a:lstStyle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22246797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46245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6101"/>
            <a:ext cx="9867900" cy="753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1669122"/>
            <a:ext cx="7061200" cy="7798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aseline="0">
                <a:solidFill>
                  <a:srgbClr val="EC1C28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Title Heading 1(as needed)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985" y="5816200"/>
            <a:ext cx="1574165" cy="719546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2547302"/>
            <a:ext cx="3829484" cy="577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5pPr marL="1828800" indent="0">
              <a:buNone/>
              <a:defRPr/>
            </a:lvl5pPr>
          </a:lstStyle>
          <a:p>
            <a:pPr algn="ctr"/>
            <a:r>
              <a:rPr lang="en-US" sz="4500" dirty="0">
                <a:solidFill>
                  <a:schemeClr val="bg1"/>
                </a:solidFill>
                <a:latin typeface="Segoe UI Light" panose="020B0502040204020203" pitchFamily="34" charset="0"/>
              </a:rPr>
              <a:t>Title Heading 2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5396580"/>
            <a:ext cx="9633585" cy="419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Audience   /   Presenter’s name   /   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73800" y="3390900"/>
            <a:ext cx="2959100" cy="40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Sub Heading (as needed)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872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54012"/>
            <a:ext cx="9867900" cy="75388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2508690"/>
            <a:ext cx="4362450" cy="644525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HEADING</a:t>
            </a:r>
          </a:p>
        </p:txBody>
      </p:sp>
    </p:spTree>
    <p:extLst>
      <p:ext uri="{BB962C8B-B14F-4D97-AF65-F5344CB8AC3E}">
        <p14:creationId xmlns:p14="http://schemas.microsoft.com/office/powerpoint/2010/main" val="39422866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70776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3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8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1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41776715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5076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2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7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0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24543466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3778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6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000" baseline="0">
                <a:latin typeface="Segoe UI Semibold" panose="020B0702040204020203" pitchFamily="34" charset="0"/>
              </a:defRPr>
            </a:lvl1pPr>
          </a:lstStyle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12165285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62034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6101"/>
            <a:ext cx="9867900" cy="753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1669122"/>
            <a:ext cx="7061200" cy="7798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aseline="0">
                <a:solidFill>
                  <a:srgbClr val="EC1C28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Title Heading 1(as needed)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985" y="5816200"/>
            <a:ext cx="1574165" cy="719546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2547302"/>
            <a:ext cx="3829484" cy="577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5pPr marL="1828800" indent="0">
              <a:buNone/>
              <a:defRPr/>
            </a:lvl5pPr>
          </a:lstStyle>
          <a:p>
            <a:pPr algn="ctr"/>
            <a:r>
              <a:rPr lang="en-US" sz="4500" dirty="0">
                <a:solidFill>
                  <a:schemeClr val="bg1"/>
                </a:solidFill>
                <a:latin typeface="Segoe UI Light" panose="020B0502040204020203" pitchFamily="34" charset="0"/>
              </a:rPr>
              <a:t>Title Heading 2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5396580"/>
            <a:ext cx="9633585" cy="419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Audience   /   Presenter’s name   /   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73800" y="3390900"/>
            <a:ext cx="2959100" cy="40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Sub Heading (as needed)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8154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54012"/>
            <a:ext cx="9867900" cy="75388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2508690"/>
            <a:ext cx="4362450" cy="644525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HEADING</a:t>
            </a:r>
          </a:p>
        </p:txBody>
      </p:sp>
    </p:spTree>
    <p:extLst>
      <p:ext uri="{BB962C8B-B14F-4D97-AF65-F5344CB8AC3E}">
        <p14:creationId xmlns:p14="http://schemas.microsoft.com/office/powerpoint/2010/main" val="17911301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30568114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6068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2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7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0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2043229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0084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7426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6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000" baseline="0">
                <a:latin typeface="Segoe UI Semibold" panose="020B0702040204020203" pitchFamily="34" charset="0"/>
              </a:defRPr>
            </a:lvl1pPr>
          </a:lstStyle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15212507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89838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6101"/>
            <a:ext cx="9867900" cy="753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1669122"/>
            <a:ext cx="7061200" cy="7798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aseline="0">
                <a:solidFill>
                  <a:srgbClr val="EC1C28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Title Heading 1(as needed)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985" y="5816200"/>
            <a:ext cx="1574165" cy="719546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2547302"/>
            <a:ext cx="3829484" cy="577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5pPr marL="1828800" indent="0">
              <a:buNone/>
              <a:defRPr/>
            </a:lvl5pPr>
          </a:lstStyle>
          <a:p>
            <a:pPr algn="ctr"/>
            <a:r>
              <a:rPr lang="en-US" sz="4500" dirty="0">
                <a:solidFill>
                  <a:schemeClr val="bg1"/>
                </a:solidFill>
                <a:latin typeface="Segoe UI Light" panose="020B0502040204020203" pitchFamily="34" charset="0"/>
              </a:rPr>
              <a:t>Title Heading 2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5396580"/>
            <a:ext cx="9633585" cy="419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Audience   /   Presenter’s name   /   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73800" y="3390900"/>
            <a:ext cx="2959100" cy="40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Sub Heading (as needed)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384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54012"/>
            <a:ext cx="9867900" cy="75388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2508690"/>
            <a:ext cx="4362450" cy="644525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HEADING</a:t>
            </a:r>
          </a:p>
        </p:txBody>
      </p:sp>
    </p:spTree>
    <p:extLst>
      <p:ext uri="{BB962C8B-B14F-4D97-AF65-F5344CB8AC3E}">
        <p14:creationId xmlns:p14="http://schemas.microsoft.com/office/powerpoint/2010/main" val="12452976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13848535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1526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2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7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0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343323525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108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6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000" baseline="0">
                <a:latin typeface="Segoe UI Semibold" panose="020B0702040204020203" pitchFamily="34" charset="0"/>
              </a:defRPr>
            </a:lvl1pPr>
          </a:lstStyle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169979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7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500" baseline="0">
                <a:latin typeface="Segoe UI Semibold" panose="020B0702040204020203" pitchFamily="34" charset="0"/>
              </a:defRPr>
            </a:lvl1pPr>
          </a:lstStyle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25745230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96525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252263861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6208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3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8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1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22939090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085889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7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500" baseline="0">
                <a:latin typeface="Segoe UI Semibold" panose="020B0702040204020203" pitchFamily="34" charset="0"/>
              </a:defRPr>
            </a:lvl1pPr>
          </a:lstStyle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253416719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1684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41366950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55228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3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8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1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350954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892987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95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7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500" baseline="0">
                <a:latin typeface="Segoe UI Semibold" panose="020B0702040204020203" pitchFamily="34" charset="0"/>
              </a:defRPr>
            </a:lvl1pPr>
          </a:lstStyle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185242887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484192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6772117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96050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3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8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1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239400321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175480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7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500" baseline="0">
                <a:latin typeface="Segoe UI Semibold" panose="020B0702040204020203" pitchFamily="34" charset="0"/>
              </a:defRPr>
            </a:lvl1pPr>
          </a:lstStyle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8819365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874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142679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4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3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8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1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385992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5.xml"/><Relationship Id="rId4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7.xml"/><Relationship Id="rId6" Type="http://schemas.openxmlformats.org/officeDocument/2006/relationships/slideLayout" Target="../slideLayouts/slideLayout68.xml"/><Relationship Id="rId7" Type="http://schemas.openxmlformats.org/officeDocument/2006/relationships/theme" Target="../theme/theme10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63.xml"/><Relationship Id="rId2" Type="http://schemas.openxmlformats.org/officeDocument/2006/relationships/slideLayout" Target="../slideLayouts/slideLayout6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theme" Target="../theme/theme3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5.xml"/><Relationship Id="rId8" Type="http://schemas.openxmlformats.org/officeDocument/2006/relationships/slideLayout" Target="../slideLayouts/slideLayout26.xml"/><Relationship Id="rId9" Type="http://schemas.openxmlformats.org/officeDocument/2006/relationships/theme" Target="../theme/theme4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theme" Target="../theme/theme5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theme" Target="../theme/theme6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4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7.xml"/><Relationship Id="rId6" Type="http://schemas.openxmlformats.org/officeDocument/2006/relationships/slideLayout" Target="../slideLayouts/slideLayout48.xml"/><Relationship Id="rId7" Type="http://schemas.openxmlformats.org/officeDocument/2006/relationships/slideLayout" Target="../slideLayouts/slideLayout49.xml"/><Relationship Id="rId8" Type="http://schemas.openxmlformats.org/officeDocument/2006/relationships/slideLayout" Target="../slideLayouts/slideLayout50.xml"/><Relationship Id="rId9" Type="http://schemas.openxmlformats.org/officeDocument/2006/relationships/theme" Target="../theme/theme7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4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5.xml"/><Relationship Id="rId6" Type="http://schemas.openxmlformats.org/officeDocument/2006/relationships/slideLayout" Target="../slideLayouts/slideLayout56.xml"/><Relationship Id="rId7" Type="http://schemas.openxmlformats.org/officeDocument/2006/relationships/theme" Target="../theme/theme8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51.xml"/><Relationship Id="rId2" Type="http://schemas.openxmlformats.org/officeDocument/2006/relationships/slideLayout" Target="../slideLayouts/slideLayout52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9.xml"/><Relationship Id="rId4" Type="http://schemas.openxmlformats.org/officeDocument/2006/relationships/slideLayout" Target="../slideLayouts/slideLayout60.xml"/><Relationship Id="rId5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2.xml"/><Relationship Id="rId7" Type="http://schemas.openxmlformats.org/officeDocument/2006/relationships/theme" Target="../theme/theme9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5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3"/>
            <a:ext cx="346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50" spc="75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381337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35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5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3"/>
            <a:ext cx="346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50" spc="75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259379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35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5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3"/>
            <a:ext cx="346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50" spc="75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389772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35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5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3"/>
            <a:ext cx="346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50" spc="75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139730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35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4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1"/>
            <a:ext cx="3469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spc="100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50000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4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1"/>
            <a:ext cx="3469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spc="100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2055588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4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1"/>
            <a:ext cx="3469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spc="100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308023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4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1"/>
            <a:ext cx="3469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spc="100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383950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5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3"/>
            <a:ext cx="346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50" spc="75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186297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35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5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3"/>
            <a:ext cx="346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50" spc="75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92549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35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4" Type="http://schemas.openxmlformats.org/officeDocument/2006/relationships/chart" Target="../charts/chart13.xml"/><Relationship Id="rId1" Type="http://schemas.openxmlformats.org/officeDocument/2006/relationships/slideLayout" Target="../slideLayouts/slideLayout5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4" Type="http://schemas.openxmlformats.org/officeDocument/2006/relationships/chart" Target="../charts/chart15.xml"/><Relationship Id="rId1" Type="http://schemas.openxmlformats.org/officeDocument/2006/relationships/slideLayout" Target="../slideLayouts/slideLayout57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4" Type="http://schemas.openxmlformats.org/officeDocument/2006/relationships/chart" Target="../charts/chart17.xml"/><Relationship Id="rId1" Type="http://schemas.openxmlformats.org/officeDocument/2006/relationships/slideLayout" Target="../slideLayouts/slideLayout57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4" Type="http://schemas.openxmlformats.org/officeDocument/2006/relationships/chart" Target="../charts/chart19.xml"/><Relationship Id="rId1" Type="http://schemas.openxmlformats.org/officeDocument/2006/relationships/slideLayout" Target="../slideLayouts/slideLayout5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4" Type="http://schemas.openxmlformats.org/officeDocument/2006/relationships/chart" Target="../charts/chart23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4" Type="http://schemas.openxmlformats.org/officeDocument/2006/relationships/chart" Target="../charts/chart25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5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5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4" Type="http://schemas.openxmlformats.org/officeDocument/2006/relationships/chart" Target="../charts/chart7.xml"/><Relationship Id="rId1" Type="http://schemas.openxmlformats.org/officeDocument/2006/relationships/slideLayout" Target="../slideLayouts/slideLayout5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4" Type="http://schemas.openxmlformats.org/officeDocument/2006/relationships/chart" Target="../charts/chart9.xml"/><Relationship Id="rId1" Type="http://schemas.openxmlformats.org/officeDocument/2006/relationships/slideLayout" Target="../slideLayouts/slideLayout5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1" Type="http://schemas.openxmlformats.org/officeDocument/2006/relationships/slideLayout" Target="../slideLayouts/slideLayout5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56426"/>
            <a:ext cx="8699500" cy="892558"/>
          </a:xfrm>
        </p:spPr>
        <p:txBody>
          <a:bodyPr>
            <a:normAutofit fontScale="90000"/>
          </a:bodyPr>
          <a:lstStyle/>
          <a:p>
            <a:r>
              <a:rPr lang="en-US" dirty="0"/>
              <a:t>Georgia HIV Care Continuum Update: Persons Living with HIV, and Persons Diagnosed with HIV, 2017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HIV Epidemiology Section, Georgia Department of Public Health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98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Viral suppression among adults and adolescents retained in care, Georgia, 2014-2017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335923459"/>
              </p:ext>
            </p:extLst>
          </p:nvPr>
        </p:nvGraphicFramePr>
        <p:xfrm>
          <a:off x="838200" y="1959448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7040273"/>
              </p:ext>
            </p:extLst>
          </p:nvPr>
        </p:nvGraphicFramePr>
        <p:xfrm>
          <a:off x="1772055" y="1639111"/>
          <a:ext cx="8647889" cy="4139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/>
          <p:cNvSpPr/>
          <p:nvPr/>
        </p:nvSpPr>
        <p:spPr>
          <a:xfrm>
            <a:off x="1619655" y="4919183"/>
            <a:ext cx="97341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 = number retained in care</a:t>
            </a:r>
          </a:p>
          <a:p>
            <a:r>
              <a:rPr lang="en-US" dirty="0"/>
              <a:t>Adults and adolescents &gt;= age 13</a:t>
            </a:r>
          </a:p>
          <a:p>
            <a:r>
              <a:rPr lang="en-US" dirty="0"/>
              <a:t>Diagnosed by 12/31 of previous year, living as of 12/31 of reporting year, Georgia </a:t>
            </a:r>
          </a:p>
          <a:p>
            <a:r>
              <a:rPr lang="en-US" dirty="0"/>
              <a:t>Retained in care &gt;= 2 CD4 or VL at least 3 months apart in reporting year</a:t>
            </a:r>
          </a:p>
          <a:p>
            <a:r>
              <a:rPr lang="en-US" dirty="0"/>
              <a:t>Viral suppression (VS) = VL&lt;200 copies/ml</a:t>
            </a:r>
          </a:p>
        </p:txBody>
      </p:sp>
    </p:spTree>
    <p:extLst>
      <p:ext uri="{BB962C8B-B14F-4D97-AF65-F5344CB8AC3E}">
        <p14:creationId xmlns:p14="http://schemas.microsoft.com/office/powerpoint/2010/main" val="2956532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5CCB83-B4FD-C04F-B0E1-221FAB691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4749"/>
            <a:ext cx="9201150" cy="849337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New HIV Diagnoses Care Continuum Methodology, Georgia, 2017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7B978-CEB6-6B46-823A-263A92D0DEE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Adults and adolescents are those aged &gt;= 13 years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Diagnosed in 2017, living as of 12/31/2018,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Address at HIV diagnosis within Georgia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Linked to care = CD4 or viral load (VL) within 30 days of diagnosis date, including the day of diagnosis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270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5CCB83-B4FD-C04F-B0E1-221FAB691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4749"/>
            <a:ext cx="9201150" cy="849337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New HIV Diagnoses Care Continuum Methodology, Georgia, 2017, continued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7B978-CEB6-6B46-823A-263A92D0DEE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Any care &gt;= 1 CD4 or VL during time period spanning 30 days to 13 months after diagnosis date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Retained in care &gt;= 2 CD4 or VL at least 3 months apart during time period spanning 30 days to 13 months after diagnosis date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Viral suppression (VS) = VL&lt;200 copies/ml in most recent VL during time period spanning 30 days to 13 months after diagnosis date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/>
              </a:rPr>
              <a:t>Each bar in the continuum is independent of those preceding it; all percentages are of the total number of persons (N) diagnosed with HIV in each category</a:t>
            </a:r>
          </a:p>
          <a:p>
            <a:pPr>
              <a:lnSpc>
                <a:spcPts val="2200"/>
              </a:lnSpc>
            </a:pPr>
            <a:endParaRPr lang="en-US" sz="2800" i="1" dirty="0">
              <a:latin typeface="Calibri" panose="020F0502020204030204" pitchFamily="34" charset="0"/>
              <a:cs typeface="Calibri"/>
            </a:endParaRPr>
          </a:p>
          <a:p>
            <a:pPr>
              <a:lnSpc>
                <a:spcPts val="2200"/>
              </a:lnSpc>
            </a:pPr>
            <a:r>
              <a:rPr lang="en-US" sz="2800" b="1" i="1" dirty="0">
                <a:latin typeface="Calibri" panose="020F0502020204030204" pitchFamily="34" charset="0"/>
                <a:cs typeface="Calibri"/>
              </a:rPr>
              <a:t>Note:</a:t>
            </a:r>
            <a:r>
              <a:rPr lang="en-US" sz="2800" i="1" dirty="0">
                <a:latin typeface="Calibri" panose="020F0502020204030204" pitchFamily="34" charset="0"/>
                <a:cs typeface="Calibri"/>
              </a:rPr>
              <a:t> this methodology is different from past slide sets which examined care received during calendar year after diagnosis year.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15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5CCB83-B4FD-C04F-B0E1-221FAB691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4749"/>
            <a:ext cx="9201150" cy="849337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Caveats and clarifications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7B978-CEB6-6B46-823A-263A92D0DEE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/>
                <a:cs typeface="Calibri"/>
              </a:rPr>
              <a:t>Missing laboratory data may result in underestimating care continuum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/>
                <a:cs typeface="Calibri"/>
              </a:rPr>
              <a:t>The number of individuals (N) in some sub-populations is small. Use caution in interpretation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/>
                <a:cs typeface="Calibri"/>
              </a:rPr>
              <a:t>Methodology for the care continuum and completeness of HIV data varies among jurisdictions, thus limiting direct comparisons with other states or the national continuum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/>
                <a:cs typeface="Calibri"/>
              </a:rPr>
              <a:t>Missing information on race, sex and/or transmission category reflects missing data on case report forms that remains unresolved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933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Newly Diagnosed with HIV,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838200" y="178435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4857351"/>
            <a:ext cx="106793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Adults and adolescents &gt;= age 13, diagnosed 01/01/15-12/31/17, living as of 12/31/2018</a:t>
            </a:r>
          </a:p>
          <a:p>
            <a:r>
              <a:rPr lang="en-US" dirty="0"/>
              <a:t>Address at HIV diagnosis Georgia</a:t>
            </a:r>
          </a:p>
          <a:p>
            <a:r>
              <a:rPr lang="en-US" dirty="0"/>
              <a:t>Linked  to care = CD4 or VL within 30 days of diagnosis</a:t>
            </a:r>
          </a:p>
          <a:p>
            <a:r>
              <a:rPr lang="en-US" dirty="0"/>
              <a:t>Any care &gt;= 1 CD4 or VL during 30 days to 13 months after diagnosis; Retained in care &gt;= 2 CD4 or VL at least 3 months apart during 30 days to 13 months after diagnosis Viral suppression (VS) = VL&lt;200 copies/ml on most recent viral load during 30 days to 13 months after diagnosis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2217309"/>
              </p:ext>
            </p:extLst>
          </p:nvPr>
        </p:nvGraphicFramePr>
        <p:xfrm>
          <a:off x="1415374" y="1355440"/>
          <a:ext cx="8176098" cy="3878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4054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Newly Diagnosed with HIV, by Gender,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838200" y="178435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2039774"/>
              </p:ext>
            </p:extLst>
          </p:nvPr>
        </p:nvGraphicFramePr>
        <p:xfrm>
          <a:off x="1357009" y="1394086"/>
          <a:ext cx="86868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4826675"/>
            <a:ext cx="103307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Adults and adolescents &gt;= age 13, diagnosed 01/01/15-12/31/</a:t>
            </a:r>
            <a:r>
              <a:rPr lang="en-US" dirty="0">
                <a:solidFill>
                  <a:srgbClr val="000000"/>
                </a:solidFill>
              </a:rPr>
              <a:t>17</a:t>
            </a:r>
            <a:r>
              <a:rPr lang="en-US" dirty="0"/>
              <a:t>, living as of 12/31/2018</a:t>
            </a:r>
          </a:p>
          <a:p>
            <a:r>
              <a:rPr lang="en-US" dirty="0"/>
              <a:t>Address at HIV diagnosis Georgia</a:t>
            </a:r>
          </a:p>
          <a:p>
            <a:r>
              <a:rPr lang="en-US" dirty="0"/>
              <a:t>Linked  to care = CD4 or VL within 30 days of diagnosis</a:t>
            </a:r>
          </a:p>
          <a:p>
            <a:r>
              <a:rPr lang="en-US" dirty="0"/>
              <a:t>Any care &gt;= 1 CD4 or VL during 30 days to 13 months after diagnosis; Retained in care &gt;= 2 CD4 or VL at least 3 months apart during 30 days to 13 months after diagnosis Viral suppression (VS) = VL&lt;200 copies/ml on most recent viral load during 30 days to 13 months after diagnosis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972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Newly Diagnosed with HIV, by Race/Ethnicity,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838200" y="178435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4826675"/>
            <a:ext cx="103307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01/01/15-12/31/</a:t>
            </a:r>
            <a:r>
              <a:rPr lang="en-US" dirty="0">
                <a:solidFill>
                  <a:srgbClr val="000000"/>
                </a:solidFill>
              </a:rPr>
              <a:t>17</a:t>
            </a:r>
            <a:r>
              <a:rPr lang="en-US" dirty="0">
                <a:solidFill>
                  <a:prstClr val="black"/>
                </a:solidFill>
              </a:rPr>
              <a:t>, living as of 12/31/2018</a:t>
            </a:r>
          </a:p>
          <a:p>
            <a:r>
              <a:rPr lang="en-US" dirty="0">
                <a:solidFill>
                  <a:prstClr val="black"/>
                </a:solidFill>
              </a:rPr>
              <a:t>Address at HIV diagnosis Georgia</a:t>
            </a:r>
          </a:p>
          <a:p>
            <a:r>
              <a:rPr lang="en-US" dirty="0">
                <a:solidFill>
                  <a:prstClr val="black"/>
                </a:solidFill>
              </a:rPr>
              <a:t>Linked  to care = CD4 or VL within 30 days of diagnosis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during 30 days to 13 months after diagnosis; Retained in care &gt;= 2 CD4 or VL at least 3 months apart during 30 days to 13 months after diagnosis Viral suppression (VS) = VL&lt;200 copies/ml on most recent viral load during 30 days to 13 months after diagnosis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2893943"/>
              </p:ext>
            </p:extLst>
          </p:nvPr>
        </p:nvGraphicFramePr>
        <p:xfrm>
          <a:off x="1428346" y="1629113"/>
          <a:ext cx="83058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37985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Newly Diagnosed with HIV, by Race/Ethnicity,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930613" y="4549676"/>
            <a:ext cx="103307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AI/AN = American Indian/Alaska Native;  NHOPI = Native Hawaiian or Other Pacific Islander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Adults and adolescents &gt;= age 13, diagnosed 01/01/15-12/31/</a:t>
            </a:r>
            <a:r>
              <a:rPr lang="en-US" dirty="0">
                <a:solidFill>
                  <a:srgbClr val="000000"/>
                </a:solidFill>
              </a:rPr>
              <a:t>17</a:t>
            </a:r>
            <a:r>
              <a:rPr lang="en-US" dirty="0">
                <a:solidFill>
                  <a:prstClr val="black"/>
                </a:solidFill>
              </a:rPr>
              <a:t>, living as of 12/31/2018</a:t>
            </a:r>
          </a:p>
          <a:p>
            <a:r>
              <a:rPr lang="en-US" dirty="0">
                <a:solidFill>
                  <a:prstClr val="black"/>
                </a:solidFill>
              </a:rPr>
              <a:t>Address at HIV diagnosis Georgia</a:t>
            </a:r>
          </a:p>
          <a:p>
            <a:r>
              <a:rPr lang="en-US" dirty="0">
                <a:solidFill>
                  <a:prstClr val="black"/>
                </a:solidFill>
              </a:rPr>
              <a:t>Linked  to care = CD4 or VL within 30 days of diagnosis; Any care &gt;= 1 CD4 or VL during 30 days to 13 months after diagnosis; Retained in care &gt;= 2 CD4 or VL at least 3 months apart during 30 days to 13 months after diagnosis Viral suppression (VS) = VL&lt;200 copies/ml on most recent viral load during 30 days to 13 months after diagnosis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7468469"/>
              </p:ext>
            </p:extLst>
          </p:nvPr>
        </p:nvGraphicFramePr>
        <p:xfrm>
          <a:off x="1556426" y="1473875"/>
          <a:ext cx="8001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3115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Newly Diagnosed with HIV, by Current Age (in Years),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4982318"/>
            <a:ext cx="103307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01/01/15-12/31/</a:t>
            </a:r>
            <a:r>
              <a:rPr lang="en-US" dirty="0">
                <a:solidFill>
                  <a:srgbClr val="000000"/>
                </a:solidFill>
              </a:rPr>
              <a:t>17</a:t>
            </a:r>
            <a:r>
              <a:rPr lang="en-US" dirty="0">
                <a:solidFill>
                  <a:prstClr val="black"/>
                </a:solidFill>
              </a:rPr>
              <a:t>, living as of 12/31/2018</a:t>
            </a:r>
          </a:p>
          <a:p>
            <a:r>
              <a:rPr lang="en-US" dirty="0">
                <a:solidFill>
                  <a:prstClr val="black"/>
                </a:solidFill>
              </a:rPr>
              <a:t>Address at HIV diagnosis Georgia</a:t>
            </a:r>
          </a:p>
          <a:p>
            <a:r>
              <a:rPr lang="en-US" dirty="0">
                <a:solidFill>
                  <a:prstClr val="black"/>
                </a:solidFill>
              </a:rPr>
              <a:t>Linked  to care = CD4 or VL within 30 days of diagnosis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during 30 days to 13 months after diagnosis; Retained in care &gt;= 2 CD4 or VL at least 3 months apart during 30 days to 13 months after diagnosis Viral suppression (VS) = VL&lt;200 copies/ml on most recent viral load during 30 days to 13 months after diagnosis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02181084"/>
              </p:ext>
            </p:extLst>
          </p:nvPr>
        </p:nvGraphicFramePr>
        <p:xfrm>
          <a:off x="1147864" y="1091081"/>
          <a:ext cx="8229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2442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Newly Diagnosed with HIV, by Transmission Category,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838200" y="178435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4826675"/>
            <a:ext cx="103307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01/01/15-12/31/</a:t>
            </a:r>
            <a:r>
              <a:rPr lang="en-US" dirty="0">
                <a:solidFill>
                  <a:srgbClr val="000000"/>
                </a:solidFill>
              </a:rPr>
              <a:t>17</a:t>
            </a:r>
            <a:r>
              <a:rPr lang="en-US" dirty="0">
                <a:solidFill>
                  <a:prstClr val="black"/>
                </a:solidFill>
              </a:rPr>
              <a:t>, living as of 12/31/2018</a:t>
            </a:r>
          </a:p>
          <a:p>
            <a:r>
              <a:rPr lang="en-US" dirty="0">
                <a:solidFill>
                  <a:prstClr val="black"/>
                </a:solidFill>
              </a:rPr>
              <a:t>Address at HIV diagnosis Georgia</a:t>
            </a:r>
          </a:p>
          <a:p>
            <a:r>
              <a:rPr lang="en-US" dirty="0">
                <a:solidFill>
                  <a:prstClr val="black"/>
                </a:solidFill>
              </a:rPr>
              <a:t>Linked  to care = CD4 or VL within 30 days of diagnosis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during 30 days to 13 months after diagnosis; Retained in care &gt;= 2 CD4 or VL at least 3 months apart during 30 days to 13 months after diagnosis Viral suppression (VS) = VL&lt;200 copies/ml on most recent viral load during 30 days to 13 months after diagnosis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/>
          </p:nvPr>
        </p:nvGraphicFramePr>
        <p:xfrm>
          <a:off x="1428346" y="1629113"/>
          <a:ext cx="83058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1343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5CCB83-B4FD-C04F-B0E1-221FAB691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4749"/>
            <a:ext cx="9201150" cy="849337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Persons Living with HIV Care Continuum Methodology, Georgia, 2017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7B978-CEB6-6B46-823A-263A92D0DEE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Adults and adolescents are those aged &gt;= 13 years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Diagnosed with HIV by 12/31/2016, living as of 12/31/2017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Last address in 2017 within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Georgia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Any care &gt;= 1 CD4 or VL in 2017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Retained in care &gt;= 2 CD4 or VL at least 3 months apart in 2017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Viral suppression (VS) = VL&lt;200 copies/ml in most recent VL in </a:t>
            </a:r>
            <a:r>
              <a:rPr lang="en-US" sz="2800" dirty="0">
                <a:latin typeface="Calibri"/>
                <a:cs typeface="Calibri"/>
              </a:rPr>
              <a:t>2017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/>
                <a:cs typeface="Calibri"/>
              </a:rPr>
              <a:t>Each bar in the continuum is independent of those preceding it; all percentages are of the total number of persons (N) diagnosed with HIV in each category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16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Viral suppression among newly diagnosed adults and adolescents retained in care, Georgia, 2014-2017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508024290"/>
              </p:ext>
            </p:extLst>
          </p:nvPr>
        </p:nvGraphicFramePr>
        <p:xfrm>
          <a:off x="2044429" y="160020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855632"/>
              </p:ext>
            </p:extLst>
          </p:nvPr>
        </p:nvGraphicFramePr>
        <p:xfrm>
          <a:off x="1468877" y="1497477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67319" y="5038928"/>
            <a:ext cx="75875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 = number retained in care</a:t>
            </a:r>
          </a:p>
          <a:p>
            <a:r>
              <a:rPr lang="en-US" dirty="0"/>
              <a:t>Adults and adolescents &gt;= age 13</a:t>
            </a:r>
          </a:p>
          <a:p>
            <a:r>
              <a:rPr lang="en-US" dirty="0"/>
              <a:t>Diagnosed in reporting year, living as of 12/31 of following year, Georgia </a:t>
            </a:r>
          </a:p>
          <a:p>
            <a:r>
              <a:rPr lang="en-US" dirty="0"/>
              <a:t>Retained in care &gt;= 2 CD4 or VL at least 3 months apart in reporting year</a:t>
            </a:r>
          </a:p>
          <a:p>
            <a:r>
              <a:rPr lang="en-US" dirty="0"/>
              <a:t>Viral suppression (VS) = VL&lt;200 copies/ml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42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Living with Diagnosed HIV,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838200" y="178435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517549"/>
              </p:ext>
            </p:extLst>
          </p:nvPr>
        </p:nvGraphicFramePr>
        <p:xfrm>
          <a:off x="987357" y="1394086"/>
          <a:ext cx="9576881" cy="3881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/>
          <p:cNvSpPr/>
          <p:nvPr/>
        </p:nvSpPr>
        <p:spPr>
          <a:xfrm>
            <a:off x="1815018" y="5097294"/>
            <a:ext cx="10376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Adults and adolescents &gt;= age 13, diagnosed by 12/31/2016, living as of 12/31/2017</a:t>
            </a:r>
          </a:p>
          <a:p>
            <a:r>
              <a:rPr lang="en-US" dirty="0"/>
              <a:t>Current address Georgia</a:t>
            </a:r>
          </a:p>
          <a:p>
            <a:r>
              <a:rPr lang="en-US" dirty="0"/>
              <a:t>Any care &gt;= 1 CD4 or VL in 2017</a:t>
            </a:r>
          </a:p>
          <a:p>
            <a:r>
              <a:rPr lang="en-US" dirty="0"/>
              <a:t>Retained in care &gt;= 2 CD4 or VL at least 3 months apart in 2017</a:t>
            </a:r>
          </a:p>
          <a:p>
            <a:r>
              <a:rPr lang="en-US" dirty="0"/>
              <a:t>Viral suppression (VS) = VL&lt;200 copies/ml on most recent viral load in 2017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03132" y="4060699"/>
            <a:ext cx="1867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N=55,513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7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Living with Diagnosed HIV, by Gender,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838200" y="178435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1815018" y="5097294"/>
            <a:ext cx="10376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by 12/31/2016, living as of 12/31/2017</a:t>
            </a:r>
          </a:p>
          <a:p>
            <a:r>
              <a:rPr lang="en-US" dirty="0">
                <a:solidFill>
                  <a:prstClr val="black"/>
                </a:solidFill>
              </a:rPr>
              <a:t>Current address Georgia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in 2017</a:t>
            </a:r>
          </a:p>
          <a:p>
            <a:r>
              <a:rPr lang="en-US" dirty="0">
                <a:solidFill>
                  <a:prstClr val="black"/>
                </a:solidFill>
              </a:rPr>
              <a:t>Retained in care &gt;= 2 CD4 or VL at least 3 months apart in 2017</a:t>
            </a:r>
          </a:p>
          <a:p>
            <a:r>
              <a:rPr lang="en-US" dirty="0">
                <a:solidFill>
                  <a:prstClr val="black"/>
                </a:solidFill>
              </a:rPr>
              <a:t>Viral suppression (VS) = VL&lt;200 copies/ml on most recent viral load in 2017</a:t>
            </a: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372374"/>
              </p:ext>
            </p:extLst>
          </p:nvPr>
        </p:nvGraphicFramePr>
        <p:xfrm>
          <a:off x="980872" y="1431141"/>
          <a:ext cx="8610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2174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Living with Diagnosed HIV, by Current Age (in Years),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815019" y="5175116"/>
            <a:ext cx="10376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by 12/31/2016, living as of 12/31/2017</a:t>
            </a:r>
          </a:p>
          <a:p>
            <a:r>
              <a:rPr lang="en-US" dirty="0">
                <a:solidFill>
                  <a:prstClr val="black"/>
                </a:solidFill>
              </a:rPr>
              <a:t>Current address Georgia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in 2017</a:t>
            </a:r>
          </a:p>
          <a:p>
            <a:r>
              <a:rPr lang="en-US" dirty="0">
                <a:solidFill>
                  <a:prstClr val="black"/>
                </a:solidFill>
              </a:rPr>
              <a:t>Retained in care &gt;= 2 CD4 or VL at least 3 months apart in 2017</a:t>
            </a:r>
          </a:p>
          <a:p>
            <a:r>
              <a:rPr lang="en-US" dirty="0">
                <a:solidFill>
                  <a:prstClr val="black"/>
                </a:solidFill>
              </a:rPr>
              <a:t>Viral suppression (VS) = VL&lt;200 copies/ml on most recent viral load in 2017</a:t>
            </a: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93955353"/>
              </p:ext>
            </p:extLst>
          </p:nvPr>
        </p:nvGraphicFramePr>
        <p:xfrm>
          <a:off x="1050588" y="1112901"/>
          <a:ext cx="8839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82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Living with Diagnosed HIV, by Race/Ethnicity,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372469002"/>
              </p:ext>
            </p:extLst>
          </p:nvPr>
        </p:nvGraphicFramePr>
        <p:xfrm>
          <a:off x="1986064" y="182326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1815018" y="5097294"/>
            <a:ext cx="10376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by 12/31/2016, living as of 12/31/2017</a:t>
            </a:r>
          </a:p>
          <a:p>
            <a:r>
              <a:rPr lang="en-US" dirty="0">
                <a:solidFill>
                  <a:prstClr val="black"/>
                </a:solidFill>
              </a:rPr>
              <a:t>Current address Georgia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in 2017</a:t>
            </a:r>
          </a:p>
          <a:p>
            <a:r>
              <a:rPr lang="en-US" dirty="0">
                <a:solidFill>
                  <a:prstClr val="black"/>
                </a:solidFill>
              </a:rPr>
              <a:t>Retained in care &gt;= 2 CD4 or VL at least 3 months apart in 2017</a:t>
            </a:r>
          </a:p>
          <a:p>
            <a:r>
              <a:rPr lang="en-US" dirty="0">
                <a:solidFill>
                  <a:prstClr val="black"/>
                </a:solidFill>
              </a:rPr>
              <a:t>Viral suppression (VS) = VL&lt;200 copies/ml on most recent viral load in 2017</a:t>
            </a: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5138969"/>
              </p:ext>
            </p:extLst>
          </p:nvPr>
        </p:nvGraphicFramePr>
        <p:xfrm>
          <a:off x="838200" y="1454990"/>
          <a:ext cx="83820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90679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Living with Diagnosed HIV, by Race/Ethnicity,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858684108"/>
              </p:ext>
            </p:extLst>
          </p:nvPr>
        </p:nvGraphicFramePr>
        <p:xfrm>
          <a:off x="3503578" y="1881626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1815018" y="5097294"/>
            <a:ext cx="10376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by 12/31/2016, living as of 12/31/2017</a:t>
            </a:r>
          </a:p>
          <a:p>
            <a:r>
              <a:rPr lang="en-US" dirty="0">
                <a:solidFill>
                  <a:prstClr val="black"/>
                </a:solidFill>
              </a:rPr>
              <a:t>Current address Georgia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in 2017</a:t>
            </a:r>
          </a:p>
          <a:p>
            <a:r>
              <a:rPr lang="en-US" dirty="0">
                <a:solidFill>
                  <a:prstClr val="black"/>
                </a:solidFill>
              </a:rPr>
              <a:t>Retained in care &gt;= 2 CD4 or VL at least 3 months apart in 2017</a:t>
            </a:r>
          </a:p>
          <a:p>
            <a:r>
              <a:rPr lang="en-US" dirty="0">
                <a:solidFill>
                  <a:prstClr val="black"/>
                </a:solidFill>
              </a:rPr>
              <a:t>Viral suppression (VS) = VL&lt;200 copies/ml on most recent viral load in 2017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999811"/>
              </p:ext>
            </p:extLst>
          </p:nvPr>
        </p:nvGraphicFramePr>
        <p:xfrm>
          <a:off x="1011677" y="1364324"/>
          <a:ext cx="83058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11893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5CCB83-B4FD-C04F-B0E1-221FAB691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4749"/>
            <a:ext cx="9201150" cy="849337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Transmission category definitions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7B978-CEB6-6B46-823A-263A92D0DEE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Multiple imputation was used to assign transmission category where missing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alibri" pitchFamily="34" charset="0"/>
              </a:rPr>
              <a:t>MSM = Male to male sexual contact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alibri" pitchFamily="34" charset="0"/>
              </a:rPr>
              <a:t>IDU = Injection drug use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alibri" pitchFamily="34" charset="0"/>
              </a:rPr>
              <a:t>MSM/IDU = Male to male sexual contact and injection drug use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alibri" pitchFamily="34" charset="0"/>
              </a:rPr>
              <a:t>HET = Heterosexual contact with a person known to have, or to be at high risk for, HIV infection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alibri" pitchFamily="34" charset="0"/>
              </a:rPr>
              <a:t>Other = hemophilia, blood transfusion, perinatal exposure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33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Living with Diagnosed HIV, by Transmission Category,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838200" y="178435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1815018" y="5252831"/>
            <a:ext cx="10376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by 12/31/2016, living as of 12/31/2017</a:t>
            </a:r>
          </a:p>
          <a:p>
            <a:r>
              <a:rPr lang="en-US" dirty="0">
                <a:solidFill>
                  <a:prstClr val="black"/>
                </a:solidFill>
              </a:rPr>
              <a:t>Current address Georgia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in 2017</a:t>
            </a:r>
          </a:p>
          <a:p>
            <a:r>
              <a:rPr lang="en-US" dirty="0">
                <a:solidFill>
                  <a:prstClr val="black"/>
                </a:solidFill>
              </a:rPr>
              <a:t>Retained in care &gt;= 2 CD4 or VL at least 3 months apart in 2017</a:t>
            </a:r>
          </a:p>
          <a:p>
            <a:r>
              <a:rPr lang="en-US" dirty="0">
                <a:solidFill>
                  <a:prstClr val="black"/>
                </a:solidFill>
              </a:rPr>
              <a:t>Viral suppression (VS) = VL&lt;200 copies/ml on most recent viral load in 2017</a:t>
            </a: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3221715"/>
              </p:ext>
            </p:extLst>
          </p:nvPr>
        </p:nvGraphicFramePr>
        <p:xfrm>
          <a:off x="1815018" y="1516389"/>
          <a:ext cx="8590441" cy="3789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30377542"/>
      </p:ext>
    </p:extLst>
  </p:cSld>
  <p:clrMapOvr>
    <a:masterClrMapping/>
  </p:clrMapOvr>
</p:sld>
</file>

<file path=ppt/theme/theme1.xml><?xml version="1.0" encoding="utf-8"?>
<a:theme xmlns:a="http://schemas.openxmlformats.org/drawingml/2006/main" name="Final DP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M Symposium" id="{B94C475E-E579-CB4E-AEC4-54A9F6952019}" vid="{3C4EA84A-40C7-F94F-9857-9C41297D7C29}"/>
    </a:ext>
  </a:extLst>
</a:theme>
</file>

<file path=ppt/theme/theme10.xml><?xml version="1.0" encoding="utf-8"?>
<a:theme xmlns:a="http://schemas.openxmlformats.org/drawingml/2006/main" name="5_Final DP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M Symposium" id="{B94C475E-E579-CB4E-AEC4-54A9F6952019}" vid="{3C4EA84A-40C7-F94F-9857-9C41297D7C29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Final DP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M Symposium" id="{B94C475E-E579-CB4E-AEC4-54A9F6952019}" vid="{3C4EA84A-40C7-F94F-9857-9C41297D7C29}"/>
    </a:ext>
  </a:extLst>
</a:theme>
</file>

<file path=ppt/theme/theme3.xml><?xml version="1.0" encoding="utf-8"?>
<a:theme xmlns:a="http://schemas.openxmlformats.org/drawingml/2006/main" name="2_Final DP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M Symposium" id="{B94C475E-E579-CB4E-AEC4-54A9F6952019}" vid="{3C4EA84A-40C7-F94F-9857-9C41297D7C29}"/>
    </a:ext>
  </a:extLst>
</a:theme>
</file>

<file path=ppt/theme/theme4.xml><?xml version="1.0" encoding="utf-8"?>
<a:theme xmlns:a="http://schemas.openxmlformats.org/drawingml/2006/main" name="DPH Power Point Template July 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DPH Theme" id="{E1CCD909-0D60-49BD-A0F7-5463BC2A0010}" vid="{91C0C1DB-AF6D-4B8B-8C55-A08C88F13158}"/>
    </a:ext>
  </a:extLst>
</a:theme>
</file>

<file path=ppt/theme/theme5.xml><?xml version="1.0" encoding="utf-8"?>
<a:theme xmlns:a="http://schemas.openxmlformats.org/drawingml/2006/main" name="1_DPH Power Point Template July 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DPH Theme" id="{E1CCD909-0D60-49BD-A0F7-5463BC2A0010}" vid="{91C0C1DB-AF6D-4B8B-8C55-A08C88F13158}"/>
    </a:ext>
  </a:extLst>
</a:theme>
</file>

<file path=ppt/theme/theme6.xml><?xml version="1.0" encoding="utf-8"?>
<a:theme xmlns:a="http://schemas.openxmlformats.org/drawingml/2006/main" name="2_DPH Power Point Template July 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DPH Theme" id="{E1CCD909-0D60-49BD-A0F7-5463BC2A0010}" vid="{91C0C1DB-AF6D-4B8B-8C55-A08C88F13158}"/>
    </a:ext>
  </a:extLst>
</a:theme>
</file>

<file path=ppt/theme/theme7.xml><?xml version="1.0" encoding="utf-8"?>
<a:theme xmlns:a="http://schemas.openxmlformats.org/drawingml/2006/main" name="3_DPH Power Point Template July 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DPH Theme" id="{E1CCD909-0D60-49BD-A0F7-5463BC2A0010}" vid="{91C0C1DB-AF6D-4B8B-8C55-A08C88F13158}"/>
    </a:ext>
  </a:extLst>
</a:theme>
</file>

<file path=ppt/theme/theme8.xml><?xml version="1.0" encoding="utf-8"?>
<a:theme xmlns:a="http://schemas.openxmlformats.org/drawingml/2006/main" name="3_Final DP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M Symposium" id="{B94C475E-E579-CB4E-AEC4-54A9F6952019}" vid="{3C4EA84A-40C7-F94F-9857-9C41297D7C29}"/>
    </a:ext>
  </a:extLst>
</a:theme>
</file>

<file path=ppt/theme/theme9.xml><?xml version="1.0" encoding="utf-8"?>
<a:theme xmlns:a="http://schemas.openxmlformats.org/drawingml/2006/main" name="4_Final DP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M Symposium" id="{B94C475E-E579-CB4E-AEC4-54A9F6952019}" vid="{3C4EA84A-40C7-F94F-9857-9C41297D7C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2084</Words>
  <Application>Microsoft Macintosh PowerPoint</Application>
  <PresentationFormat>Widescreen</PresentationFormat>
  <Paragraphs>243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20</vt:i4>
      </vt:variant>
    </vt:vector>
  </HeadingPairs>
  <TitlesOfParts>
    <vt:vector size="35" baseType="lpstr">
      <vt:lpstr>Arial</vt:lpstr>
      <vt:lpstr>Calibri</vt:lpstr>
      <vt:lpstr>Segoe UI</vt:lpstr>
      <vt:lpstr>Segoe UI Light</vt:lpstr>
      <vt:lpstr>Segoe UI Semibold</vt:lpstr>
      <vt:lpstr>Final DPH Theme</vt:lpstr>
      <vt:lpstr>1_Final DPH Theme</vt:lpstr>
      <vt:lpstr>2_Final DPH Theme</vt:lpstr>
      <vt:lpstr>DPH Power Point Template July 2018</vt:lpstr>
      <vt:lpstr>1_DPH Power Point Template July 2018</vt:lpstr>
      <vt:lpstr>2_DPH Power Point Template July 2018</vt:lpstr>
      <vt:lpstr>3_DPH Power Point Template July 2018</vt:lpstr>
      <vt:lpstr>3_Final DPH Theme</vt:lpstr>
      <vt:lpstr>4_Final DPH Theme</vt:lpstr>
      <vt:lpstr>5_Final DPH Theme</vt:lpstr>
      <vt:lpstr>Georgia HIV Care Continuum Update: Persons Living with HIV, and Persons Diagnosed with HIV, 2017</vt:lpstr>
      <vt:lpstr>Persons Living with HIV Care Continuum Methodology, Georgia, 2017</vt:lpstr>
      <vt:lpstr>Adults and Adolescents Living with Diagnosed HIV, Georgia, 2017</vt:lpstr>
      <vt:lpstr>Adults and Adolescents Living with Diagnosed HIV, by Gender, Georgia, 2017</vt:lpstr>
      <vt:lpstr>Adults and Adolescents Living with Diagnosed HIV, by Current Age (in Years), Georgia, 2017</vt:lpstr>
      <vt:lpstr>Adults and Adolescents Living with Diagnosed HIV, by Race/Ethnicity, Georgia, 2017</vt:lpstr>
      <vt:lpstr>Adults and Adolescents Living with Diagnosed HIV, by Race/Ethnicity, Georgia, 2017</vt:lpstr>
      <vt:lpstr>Transmission category definitions</vt:lpstr>
      <vt:lpstr>Adults and Adolescents Living with Diagnosed HIV, by Transmission Category, Georgia, 2017</vt:lpstr>
      <vt:lpstr>Viral suppression among adults and adolescents retained in care, Georgia, 2014-2017</vt:lpstr>
      <vt:lpstr>New HIV Diagnoses Care Continuum Methodology, Georgia, 2017</vt:lpstr>
      <vt:lpstr>New HIV Diagnoses Care Continuum Methodology, Georgia, 2017, continued</vt:lpstr>
      <vt:lpstr>Caveats and clarifications</vt:lpstr>
      <vt:lpstr>Adults and Adolescents Newly Diagnosed with HIV, Georgia, 2017</vt:lpstr>
      <vt:lpstr>Adults and Adolescents Newly Diagnosed with HIV, by Gender, Georgia, 2017</vt:lpstr>
      <vt:lpstr>Adults and Adolescents Newly Diagnosed with HIV, by Race/Ethnicity, Georgia, 2017</vt:lpstr>
      <vt:lpstr>Adults and Adolescents Newly Diagnosed with HIV, by Race/Ethnicity, Georgia, 2017</vt:lpstr>
      <vt:lpstr>Adults and Adolescents Newly Diagnosed with HIV, by Current Age (in Years), Georgia, 2017</vt:lpstr>
      <vt:lpstr>Adults and Adolescents Newly Diagnosed with HIV, by Transmission Category, Georgia, 2017</vt:lpstr>
      <vt:lpstr>Viral suppression among newly diagnosed adults and adolescents retained in care, Georgia, 2014-2017</vt:lpstr>
    </vt:vector>
  </TitlesOfParts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Pascale Wortley</dc:creator>
  <cp:lastModifiedBy>Emma Stacey</cp:lastModifiedBy>
  <cp:revision>45</cp:revision>
  <cp:lastPrinted>2019-01-18T19:06:13Z</cp:lastPrinted>
  <dcterms:created xsi:type="dcterms:W3CDTF">2018-11-19T17:00:26Z</dcterms:created>
  <dcterms:modified xsi:type="dcterms:W3CDTF">2019-08-01T20:08:53Z</dcterms:modified>
</cp:coreProperties>
</file>