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8.xml" ContentType="application/vnd.openxmlformats-officedocument.presentationml.notesSlide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266" r:id="rId4"/>
    <p:sldId id="260" r:id="rId5"/>
    <p:sldId id="261" r:id="rId6"/>
    <p:sldId id="267" r:id="rId7"/>
    <p:sldId id="301" r:id="rId8"/>
    <p:sldId id="262" r:id="rId9"/>
    <p:sldId id="327" r:id="rId10"/>
    <p:sldId id="334" r:id="rId11"/>
    <p:sldId id="329" r:id="rId12"/>
    <p:sldId id="335" r:id="rId13"/>
    <p:sldId id="330" r:id="rId14"/>
    <p:sldId id="336" r:id="rId15"/>
    <p:sldId id="331" r:id="rId16"/>
    <p:sldId id="337" r:id="rId17"/>
    <p:sldId id="332" r:id="rId18"/>
    <p:sldId id="338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4563" autoAdjust="0"/>
  </p:normalViewPr>
  <p:slideViewPr>
    <p:cSldViewPr snapToGrid="0" snapToObjects="1">
      <p:cViewPr varScale="1">
        <p:scale>
          <a:sx n="68" d="100"/>
          <a:sy n="68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ocuments:UNAIDS:Summary%202014%20to%202016:Summary%202014%20to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iscilliaanastasia:Desktop:Summary%202014%20to%20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HIV 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409040088650699E-2"/>
                  <c:y val="-6.178683900139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D-4D49-8903-13300B84FA5A}"/>
                </c:ext>
              </c:extLst>
            </c:dLbl>
            <c:dLbl>
              <c:idx val="1"/>
              <c:layout>
                <c:manualLayout>
                  <c:x val="-3.6521303680639397E-2"/>
                  <c:y val="-4.566853317494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D-4D49-8903-13300B84FA5A}"/>
                </c:ext>
              </c:extLst>
            </c:dLbl>
            <c:dLbl>
              <c:idx val="2"/>
              <c:layout>
                <c:manualLayout>
                  <c:x val="-1.6371618891321101E-2"/>
                  <c:y val="-4.298214887053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D-4D49-8903-13300B84FA5A}"/>
                </c:ext>
              </c:extLst>
            </c:dLbl>
            <c:dLbl>
              <c:idx val="3"/>
              <c:layout>
                <c:manualLayout>
                  <c:x val="-9.2351655096845295E-17"/>
                  <c:y val="-5.9100454696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D-4D49-8903-13300B84FA5A}"/>
                </c:ext>
              </c:extLst>
            </c:dLbl>
            <c:dLbl>
              <c:idx val="4"/>
              <c:layout>
                <c:manualLayout>
                  <c:x val="-1.0074842394659099E-2"/>
                  <c:y val="-5.104130178375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D-4D49-8903-13300B84F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Sheet1!$B$2:$G$2</c:f>
              <c:numCache>
                <c:formatCode>_(* #,##0_);_(* \(#,##0\);_(* "-"??_);_(@_)</c:formatCode>
                <c:ptCount val="6"/>
                <c:pt idx="0">
                  <c:v>4012</c:v>
                </c:pt>
                <c:pt idx="1">
                  <c:v>3926</c:v>
                </c:pt>
                <c:pt idx="2">
                  <c:v>5865</c:v>
                </c:pt>
                <c:pt idx="3">
                  <c:v>5851</c:v>
                </c:pt>
                <c:pt idx="4">
                  <c:v>4695</c:v>
                </c:pt>
                <c:pt idx="5">
                  <c:v>6022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98D-4D49-8903-13300B84F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443736"/>
        <c:axId val="-2119437816"/>
      </c:lineChart>
      <c:catAx>
        <c:axId val="207644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D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37816"/>
        <c:crosses val="autoZero"/>
        <c:auto val="1"/>
        <c:lblAlgn val="ctr"/>
        <c:lblOffset val="100"/>
        <c:noMultiLvlLbl val="0"/>
      </c:catAx>
      <c:valAx>
        <c:axId val="-211943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D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44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2011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 34)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5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C-4028-9479-DFF713B65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C-4028-9479-DFF713B65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C-4028-9479-DFF713B65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3C-4028-9479-DFF713B65F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3C-4028-9479-DFF713B65F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3C-4028-9479-DFF713B65F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C-4028-9479-DFF713B65F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C-4028-9479-DFF713B65F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3C-4028-9479-DFF713B65F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3C-4028-9479-DFF713B65F1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3C-4028-9479-DFF713B65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17</c:v>
                </c:pt>
                <c:pt idx="6">
                  <c:v>9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3C-4028-9479-DFF713B65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2012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 1.509)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5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C-4A0A-ADC7-6EECB8C10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C-4A0A-ADC7-6EECB8C10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BC-4A0A-ADC7-6EECB8C10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BC-4A0A-ADC7-6EECB8C10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BC-4A0A-ADC7-6EECB8C10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BC-4A0A-ADC7-6EECB8C10BB0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BC-4A0A-ADC7-6EECB8C10BB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BC-4A0A-ADC7-6EECB8C10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54</c:v>
                </c:pt>
                <c:pt idx="1">
                  <c:v>19</c:v>
                </c:pt>
                <c:pt idx="2">
                  <c:v>29</c:v>
                </c:pt>
                <c:pt idx="3">
                  <c:v>190</c:v>
                </c:pt>
                <c:pt idx="4">
                  <c:v>383</c:v>
                </c:pt>
                <c:pt idx="5">
                  <c:v>0</c:v>
                </c:pt>
                <c:pt idx="6">
                  <c:v>327</c:v>
                </c:pt>
                <c:pt idx="7">
                  <c:v>363</c:v>
                </c:pt>
                <c:pt idx="8">
                  <c:v>0</c:v>
                </c:pt>
                <c:pt idx="9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BC-4A0A-ADC7-6EECB8C1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2013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 1.801)</a:t>
            </a:r>
            <a:r>
              <a:rPr lang="en-US" sz="800" b="0" i="0" baseline="0" dirty="0">
                <a:latin typeface="Avenir Roman"/>
                <a:cs typeface="Avenir Roman"/>
              </a:rPr>
              <a:t> </a:t>
            </a:r>
            <a:endParaRPr lang="en-US" sz="800" b="0" i="0" dirty="0">
              <a:latin typeface="Avenir Roman"/>
              <a:cs typeface="Avenir Roman"/>
            </a:endParaRP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5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7-4FA2-AB54-F5D503593D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7-4FA2-AB54-F5D503593D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7-4FA2-AB54-F5D503593D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07-4FA2-AB54-F5D503593D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07-4FA2-AB54-F5D503593D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07-4FA2-AB54-F5D503593DBC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07-4FA2-AB54-F5D503593DB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07-4FA2-AB54-F5D503593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182</c:v>
                </c:pt>
                <c:pt idx="1">
                  <c:v>27</c:v>
                </c:pt>
                <c:pt idx="2">
                  <c:v>30</c:v>
                </c:pt>
                <c:pt idx="3">
                  <c:v>420</c:v>
                </c:pt>
                <c:pt idx="4">
                  <c:v>390</c:v>
                </c:pt>
                <c:pt idx="5">
                  <c:v>0</c:v>
                </c:pt>
                <c:pt idx="6">
                  <c:v>305</c:v>
                </c:pt>
                <c:pt idx="7">
                  <c:v>343</c:v>
                </c:pt>
                <c:pt idx="8">
                  <c:v>0</c:v>
                </c:pt>
                <c:pt idx="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07-4FA2-AB54-F5D503593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2014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</a:t>
            </a:r>
            <a:r>
              <a:rPr lang="en-US" sz="800" b="0" i="0" baseline="0" dirty="0">
                <a:latin typeface="Avenir Roman"/>
                <a:cs typeface="Avenir Roman"/>
              </a:rPr>
              <a:t> 5.054)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5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6-450E-999D-6ED87CED36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6-450E-999D-6ED87CED36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6-450E-999D-6ED87CED36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6-450E-999D-6ED87CED36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E6-450E-999D-6ED87CED36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E6-450E-999D-6ED87CED365B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E6-450E-999D-6ED87CED365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E6-450E-999D-6ED87CED36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300</c:v>
                </c:pt>
                <c:pt idx="1">
                  <c:v>30</c:v>
                </c:pt>
                <c:pt idx="2">
                  <c:v>116</c:v>
                </c:pt>
                <c:pt idx="3">
                  <c:v>1044</c:v>
                </c:pt>
                <c:pt idx="4">
                  <c:v>1088</c:v>
                </c:pt>
                <c:pt idx="5">
                  <c:v>0</c:v>
                </c:pt>
                <c:pt idx="6">
                  <c:v>846</c:v>
                </c:pt>
                <c:pt idx="7">
                  <c:v>973</c:v>
                </c:pt>
                <c:pt idx="8">
                  <c:v>0</c:v>
                </c:pt>
                <c:pt idx="9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1E6-450E-999D-6ED87CED36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2016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 4.773)</a:t>
            </a:r>
          </a:p>
        </c:rich>
      </c:tx>
      <c:layout>
        <c:manualLayout>
          <c:xMode val="edge"/>
          <c:yMode val="edge"/>
          <c:x val="5.9588900485625297E-2"/>
          <c:y val="5.581919574119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452696512606"/>
          <c:y val="0"/>
          <c:w val="0.70436047425051795"/>
          <c:h val="0.8767058692999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0E-4AF9-A913-041F3C9B8F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0E-4AF9-A913-041F3C9B8F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0E-4AF9-A913-041F3C9B8F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0E-4AF9-A913-041F3C9B8F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0E-4AF9-A913-041F3C9B8F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0E-4AF9-A913-041F3C9B8F7A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0E-4AF9-A913-041F3C9B8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389</c:v>
                </c:pt>
                <c:pt idx="1">
                  <c:v>31</c:v>
                </c:pt>
                <c:pt idx="2">
                  <c:v>197</c:v>
                </c:pt>
                <c:pt idx="3">
                  <c:v>2254</c:v>
                </c:pt>
                <c:pt idx="4">
                  <c:v>442</c:v>
                </c:pt>
                <c:pt idx="5">
                  <c:v>62</c:v>
                </c:pt>
                <c:pt idx="6">
                  <c:v>530</c:v>
                </c:pt>
                <c:pt idx="7">
                  <c:v>550</c:v>
                </c:pt>
                <c:pt idx="8">
                  <c:v>25</c:v>
                </c:pt>
                <c:pt idx="9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80E-4AF9-A913-041F3C9B8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Cascade!$B$3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Cascade!$A$4:$A$7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Cascade!$B$4:$B$7</c:f>
              <c:numCache>
                <c:formatCode>_(* #,##0_);_(* \(#,##0\);_(* "-"??_);_(@_)</c:formatCode>
                <c:ptCount val="4"/>
                <c:pt idx="0">
                  <c:v>34641</c:v>
                </c:pt>
                <c:pt idx="1">
                  <c:v>33825</c:v>
                </c:pt>
                <c:pt idx="2">
                  <c:v>19104</c:v>
                </c:pt>
                <c:pt idx="3">
                  <c:v>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4-442A-8AD0-31D80B8A3170}"/>
            </c:ext>
          </c:extLst>
        </c:ser>
        <c:ser>
          <c:idx val="1"/>
          <c:order val="1"/>
          <c:tx>
            <c:strRef>
              <c:f>Cascade!$C$3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Cascade!$A$4:$A$7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Cascade!$C$4:$C$7</c:f>
              <c:numCache>
                <c:formatCode>_(* #,##0_);_(* \(#,##0\);_(* "-"??_);_(@_)</c:formatCode>
                <c:ptCount val="4"/>
                <c:pt idx="0">
                  <c:v>39336</c:v>
                </c:pt>
                <c:pt idx="1">
                  <c:v>42339</c:v>
                </c:pt>
                <c:pt idx="2">
                  <c:v>26118</c:v>
                </c:pt>
                <c:pt idx="3">
                  <c:v>14625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4-442A-8AD0-31D80B8A3170}"/>
            </c:ext>
          </c:extLst>
        </c:ser>
        <c:ser>
          <c:idx val="2"/>
          <c:order val="2"/>
          <c:tx>
            <c:strRef>
              <c:f>Cascade!$D$3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Cascade!$A$4:$A$7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Cascade!$D$4:$D$7</c:f>
              <c:numCache>
                <c:formatCode>_(* #,##0_);_(* \(#,##0\);_(* "-"??_);_(@_)</c:formatCode>
                <c:ptCount val="4"/>
                <c:pt idx="0">
                  <c:v>45335</c:v>
                </c:pt>
                <c:pt idx="1">
                  <c:v>47857</c:v>
                </c:pt>
                <c:pt idx="2">
                  <c:v>31201</c:v>
                </c:pt>
                <c:pt idx="3">
                  <c:v>17398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4-442A-8AD0-31D80B8A3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9194456"/>
        <c:axId val="-2119217496"/>
      </c:barChart>
      <c:catAx>
        <c:axId val="-2119194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9217496"/>
        <c:crosses val="autoZero"/>
        <c:auto val="1"/>
        <c:lblAlgn val="ctr"/>
        <c:lblOffset val="100"/>
        <c:noMultiLvlLbl val="0"/>
      </c:catAx>
      <c:valAx>
        <c:axId val="-211921749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191944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2014'!$B$3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2014'!$A$4:$A$7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2014'!$B$4:$B$7</c:f>
              <c:numCache>
                <c:formatCode>_(* #,##0_);_(* \(#,##0\);_(* "-"??_);_(@_)</c:formatCode>
                <c:ptCount val="4"/>
                <c:pt idx="0">
                  <c:v>34641</c:v>
                </c:pt>
                <c:pt idx="1">
                  <c:v>33825</c:v>
                </c:pt>
                <c:pt idx="2">
                  <c:v>19104</c:v>
                </c:pt>
                <c:pt idx="3">
                  <c:v>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0-4513-92B6-EBDA2E23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04948360"/>
        <c:axId val="-2105956088"/>
      </c:barChart>
      <c:catAx>
        <c:axId val="-2104948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5956088"/>
        <c:crosses val="autoZero"/>
        <c:auto val="1"/>
        <c:lblAlgn val="ctr"/>
        <c:lblOffset val="100"/>
        <c:noMultiLvlLbl val="0"/>
      </c:catAx>
      <c:valAx>
        <c:axId val="-2105956088"/>
        <c:scaling>
          <c:orientation val="minMax"/>
          <c:max val="50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04948360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2015'!$B$3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2015'!$A$4:$A$7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2015'!$B$4:$B$7</c:f>
              <c:numCache>
                <c:formatCode>_(* #,##0_);_(* \(#,##0\);_(* "-"??_);_(@_)</c:formatCode>
                <c:ptCount val="4"/>
                <c:pt idx="0">
                  <c:v>45335</c:v>
                </c:pt>
                <c:pt idx="1">
                  <c:v>47857</c:v>
                </c:pt>
                <c:pt idx="2">
                  <c:v>31201</c:v>
                </c:pt>
                <c:pt idx="3">
                  <c:v>17398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C-43B7-8256-041684AF37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1846616"/>
        <c:axId val="-2140970648"/>
      </c:barChart>
      <c:catAx>
        <c:axId val="2141846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0970648"/>
        <c:crosses val="autoZero"/>
        <c:auto val="1"/>
        <c:lblAlgn val="ctr"/>
        <c:lblOffset val="100"/>
        <c:noMultiLvlLbl val="0"/>
      </c:catAx>
      <c:valAx>
        <c:axId val="-2140970648"/>
        <c:scaling>
          <c:orientation val="minMax"/>
          <c:max val="50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2141846616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Cascade!$B$11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Cascade!$A$12:$A$15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Cascade!$B$12:$B$15</c:f>
              <c:numCache>
                <c:formatCode>_(* #,##0_);_(* \(#,##0\);_(* "-"??_);_(@_)</c:formatCode>
                <c:ptCount val="4"/>
                <c:pt idx="0">
                  <c:v>536</c:v>
                </c:pt>
                <c:pt idx="1">
                  <c:v>33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9-447B-B9DB-5DA072C93687}"/>
            </c:ext>
          </c:extLst>
        </c:ser>
        <c:ser>
          <c:idx val="1"/>
          <c:order val="1"/>
          <c:tx>
            <c:strRef>
              <c:f>Cascade!$C$11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Cascade!$A$12:$A$15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Cascade!$C$12:$C$15</c:f>
              <c:numCache>
                <c:formatCode>_(* #,##0_);_(* \(#,##0\);_(* "-"??_);_(@_)</c:formatCode>
                <c:ptCount val="4"/>
                <c:pt idx="0">
                  <c:v>894</c:v>
                </c:pt>
                <c:pt idx="1">
                  <c:v>138</c:v>
                </c:pt>
                <c:pt idx="2">
                  <c:v>92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9-447B-B9DB-5DA072C93687}"/>
            </c:ext>
          </c:extLst>
        </c:ser>
        <c:ser>
          <c:idx val="2"/>
          <c:order val="2"/>
          <c:tx>
            <c:strRef>
              <c:f>Cascade!$D$11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Cascade!$A$12:$A$15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Cascade!$D$12:$D$15</c:f>
              <c:numCache>
                <c:formatCode>_(* #,##0_);_(* \(#,##0\);_(* "-"??_);_(@_)</c:formatCode>
                <c:ptCount val="4"/>
                <c:pt idx="0">
                  <c:v>389</c:v>
                </c:pt>
                <c:pt idx="1">
                  <c:v>267</c:v>
                </c:pt>
                <c:pt idx="2">
                  <c:v>192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9-447B-B9DB-5DA072C936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0314152"/>
        <c:axId val="2140221672"/>
      </c:barChart>
      <c:catAx>
        <c:axId val="-2120314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40221672"/>
        <c:crosses val="autoZero"/>
        <c:auto val="1"/>
        <c:lblAlgn val="ctr"/>
        <c:lblOffset val="100"/>
        <c:noMultiLvlLbl val="0"/>
      </c:catAx>
      <c:valAx>
        <c:axId val="21402216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20314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8737935742742"/>
          <c:y val="0.124366644448707"/>
          <c:w val="0.20319179901676099"/>
          <c:h val="6.7358524426592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2014'!$B$11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2014'!$A$12:$A$15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2014'!$B$12:$B$15</c:f>
              <c:numCache>
                <c:formatCode>_(* #,##0_);_(* \(#,##0\);_(* "-"??_);_(@_)</c:formatCode>
                <c:ptCount val="4"/>
                <c:pt idx="0">
                  <c:v>536</c:v>
                </c:pt>
                <c:pt idx="1">
                  <c:v>33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A-40ED-AD56-19B5998828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2971256"/>
        <c:axId val="-2146473288"/>
      </c:barChart>
      <c:catAx>
        <c:axId val="-2112971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6473288"/>
        <c:crosses val="autoZero"/>
        <c:auto val="1"/>
        <c:lblAlgn val="ctr"/>
        <c:lblOffset val="100"/>
        <c:noMultiLvlLbl val="0"/>
      </c:catAx>
      <c:valAx>
        <c:axId val="-2146473288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12971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Sheet1!$B$2:$G$2</c:f>
              <c:numCache>
                <c:formatCode>_(* #,##0_);_(* \(#,##0\);_(* "-"??_);_(@_)</c:formatCode>
                <c:ptCount val="6"/>
                <c:pt idx="0">
                  <c:v>16</c:v>
                </c:pt>
                <c:pt idx="1">
                  <c:v>1285</c:v>
                </c:pt>
                <c:pt idx="2">
                  <c:v>1379</c:v>
                </c:pt>
                <c:pt idx="3">
                  <c:v>4222</c:v>
                </c:pt>
                <c:pt idx="4">
                  <c:v>4072</c:v>
                </c:pt>
                <c:pt idx="5">
                  <c:v>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7-49EF-B5F3-FC88E4C5450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Sheet1!$B$3:$G$3</c:f>
              <c:numCache>
                <c:formatCode>_(* #,##0_);_(* \(#,##0\);_(* "-"??_);_(@_)</c:formatCode>
                <c:ptCount val="6"/>
                <c:pt idx="0">
                  <c:v>4</c:v>
                </c:pt>
                <c:pt idx="1">
                  <c:v>426</c:v>
                </c:pt>
                <c:pt idx="2">
                  <c:v>620</c:v>
                </c:pt>
                <c:pt idx="3">
                  <c:v>1768</c:v>
                </c:pt>
                <c:pt idx="4">
                  <c:v>1579</c:v>
                </c:pt>
                <c:pt idx="5">
                  <c:v>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7-49EF-B5F3-FC88E4C54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9447816"/>
        <c:axId val="2076245768"/>
      </c:barChart>
      <c:catAx>
        <c:axId val="-211944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D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245768"/>
        <c:crosses val="autoZero"/>
        <c:auto val="1"/>
        <c:lblAlgn val="ctr"/>
        <c:lblOffset val="100"/>
        <c:noMultiLvlLbl val="0"/>
      </c:catAx>
      <c:valAx>
        <c:axId val="207624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D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47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2015'!$B$11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2015'!$A$12:$A$15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2015'!$B$12:$B$15</c:f>
              <c:numCache>
                <c:formatCode>_(* #,##0_);_(* \(#,##0\);_(* "-"??_);_(@_)</c:formatCode>
                <c:ptCount val="4"/>
                <c:pt idx="0">
                  <c:v>389</c:v>
                </c:pt>
                <c:pt idx="1">
                  <c:v>267</c:v>
                </c:pt>
                <c:pt idx="2">
                  <c:v>192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5-4F63-AC32-B2BBAFB8A4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07368888"/>
        <c:axId val="-2141948744"/>
      </c:barChart>
      <c:catAx>
        <c:axId val="-2107368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1948744"/>
        <c:crosses val="autoZero"/>
        <c:auto val="1"/>
        <c:lblAlgn val="ctr"/>
        <c:lblOffset val="100"/>
        <c:noMultiLvlLbl val="0"/>
      </c:catAx>
      <c:valAx>
        <c:axId val="-2141948744"/>
        <c:scaling>
          <c:orientation val="minMax"/>
          <c:max val="6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0736888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Cascade!$B$19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Cascade!$A$20:$A$23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Cascade!$B$20:$B$23</c:f>
              <c:numCache>
                <c:formatCode>_(* #,##0_);_(* \(#,##0\);_(* "-"??_);_(@_)</c:formatCode>
                <c:ptCount val="4"/>
                <c:pt idx="0">
                  <c:v>175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C-4D9B-9F5D-178EE81AD0DE}"/>
            </c:ext>
          </c:extLst>
        </c:ser>
        <c:ser>
          <c:idx val="1"/>
          <c:order val="1"/>
          <c:tx>
            <c:strRef>
              <c:f>Cascade!$C$19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Cascade!$A$20:$A$23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Cascade!$C$20:$C$23</c:f>
              <c:numCache>
                <c:formatCode>_(* #,##0_);_(* \(#,##0\);_(* "-"??_);_(@_)</c:formatCode>
                <c:ptCount val="4"/>
                <c:pt idx="0">
                  <c:v>355</c:v>
                </c:pt>
                <c:pt idx="1">
                  <c:v>94</c:v>
                </c:pt>
                <c:pt idx="2">
                  <c:v>85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C-4D9B-9F5D-178EE81AD0DE}"/>
            </c:ext>
          </c:extLst>
        </c:ser>
        <c:ser>
          <c:idx val="2"/>
          <c:order val="2"/>
          <c:tx>
            <c:strRef>
              <c:f>Cascade!$D$19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Cascade!$A$20:$A$23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Cascade!$D$20:$D$23</c:f>
              <c:numCache>
                <c:formatCode>_(* #,##0_);_(* \(#,##0\);_(* "-"??_);_(@_)</c:formatCode>
                <c:ptCount val="4"/>
                <c:pt idx="0">
                  <c:v>197</c:v>
                </c:pt>
                <c:pt idx="1">
                  <c:v>199</c:v>
                </c:pt>
                <c:pt idx="2">
                  <c:v>124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C-4D9B-9F5D-178EE81AD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07576808"/>
        <c:axId val="-2147278568"/>
      </c:barChart>
      <c:catAx>
        <c:axId val="-2107576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7278568"/>
        <c:crosses val="autoZero"/>
        <c:auto val="1"/>
        <c:lblAlgn val="ctr"/>
        <c:lblOffset val="100"/>
        <c:noMultiLvlLbl val="0"/>
      </c:catAx>
      <c:valAx>
        <c:axId val="-214727856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07576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2784013986358"/>
          <c:y val="6.9901341137038303E-2"/>
          <c:w val="0.174431972027283"/>
          <c:h val="6.290702395095150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2014'!$B$19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2014'!$A$20:$A$23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2014'!$B$20:$B$23</c:f>
              <c:numCache>
                <c:formatCode>_(* #,##0_);_(* \(#,##0\);_(* "-"??_);_(@_)</c:formatCode>
                <c:ptCount val="4"/>
                <c:pt idx="0">
                  <c:v>175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B-4605-A73F-36D28EA5EB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6862792"/>
        <c:axId val="-2116869080"/>
      </c:barChart>
      <c:catAx>
        <c:axId val="-2116862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6869080"/>
        <c:crosses val="autoZero"/>
        <c:auto val="1"/>
        <c:lblAlgn val="ctr"/>
        <c:lblOffset val="100"/>
        <c:noMultiLvlLbl val="0"/>
      </c:catAx>
      <c:valAx>
        <c:axId val="-211686908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1686279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2015'!$B$19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2015'!$A$20:$A$23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2015'!$B$20:$B$23</c:f>
              <c:numCache>
                <c:formatCode>_(* #,##0_);_(* \(#,##0\);_(* "-"??_);_(@_)</c:formatCode>
                <c:ptCount val="4"/>
                <c:pt idx="0">
                  <c:v>197</c:v>
                </c:pt>
                <c:pt idx="1">
                  <c:v>199</c:v>
                </c:pt>
                <c:pt idx="2">
                  <c:v>124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5-433D-A47E-AB57AF160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01013848"/>
        <c:axId val="-2101733800"/>
      </c:barChart>
      <c:catAx>
        <c:axId val="-2101013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1733800"/>
        <c:crosses val="autoZero"/>
        <c:auto val="1"/>
        <c:lblAlgn val="ctr"/>
        <c:lblOffset val="100"/>
        <c:noMultiLvlLbl val="0"/>
      </c:catAx>
      <c:valAx>
        <c:axId val="-2101733800"/>
        <c:scaling>
          <c:orientation val="minMax"/>
          <c:max val="2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01013848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Cascade!$B$27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Cascade!$A$28:$A$31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Cascade!$B$28:$B$31</c:f>
              <c:numCache>
                <c:formatCode>_(* #,##0_);_(* \(#,##0\);_(* "-"??_);_(@_)</c:formatCode>
                <c:ptCount val="4"/>
                <c:pt idx="0">
                  <c:v>1655</c:v>
                </c:pt>
                <c:pt idx="1">
                  <c:v>132</c:v>
                </c:pt>
                <c:pt idx="2">
                  <c:v>84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1-424C-8578-E798D4331D91}"/>
            </c:ext>
          </c:extLst>
        </c:ser>
        <c:ser>
          <c:idx val="1"/>
          <c:order val="1"/>
          <c:tx>
            <c:strRef>
              <c:f>Cascade!$C$27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Cascade!$A$28:$A$31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Cascade!$C$28:$C$31</c:f>
              <c:numCache>
                <c:formatCode>_(* #,##0_);_(* \(#,##0\);_(* "-"??_);_(@_)</c:formatCode>
                <c:ptCount val="4"/>
                <c:pt idx="0">
                  <c:v>3114</c:v>
                </c:pt>
                <c:pt idx="1">
                  <c:v>1288</c:v>
                </c:pt>
                <c:pt idx="2">
                  <c:v>1026</c:v>
                </c:pt>
                <c:pt idx="3">
                  <c:v>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1-424C-8578-E798D4331D91}"/>
            </c:ext>
          </c:extLst>
        </c:ser>
        <c:ser>
          <c:idx val="2"/>
          <c:order val="2"/>
          <c:tx>
            <c:strRef>
              <c:f>Cascade!$D$27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Cascade!$A$28:$A$31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Cascade!$D$28:$D$31</c:f>
              <c:numCache>
                <c:formatCode>_(* #,##0_);_(* \(#,##0\);_(* "-"??_);_(@_)</c:formatCode>
                <c:ptCount val="4"/>
                <c:pt idx="0">
                  <c:v>2254</c:v>
                </c:pt>
                <c:pt idx="1">
                  <c:v>2818</c:v>
                </c:pt>
                <c:pt idx="2">
                  <c:v>2330</c:v>
                </c:pt>
                <c:pt idx="3">
                  <c:v>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1-424C-8578-E798D4331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2868376"/>
        <c:axId val="-2106988248"/>
      </c:barChart>
      <c:catAx>
        <c:axId val="-2142868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6988248"/>
        <c:crosses val="autoZero"/>
        <c:auto val="1"/>
        <c:lblAlgn val="ctr"/>
        <c:lblOffset val="100"/>
        <c:noMultiLvlLbl val="0"/>
      </c:catAx>
      <c:valAx>
        <c:axId val="-210698824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42868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731330851959601"/>
          <c:y val="4.0094349054036402E-2"/>
          <c:w val="0.20537328030876101"/>
          <c:h val="6.6594503854003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2014'!$B$27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2014'!$A$28:$A$31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2014'!$B$28:$B$31</c:f>
              <c:numCache>
                <c:formatCode>_(* #,##0_);_(* \(#,##0\);_(* "-"??_);_(@_)</c:formatCode>
                <c:ptCount val="4"/>
                <c:pt idx="0">
                  <c:v>1655</c:v>
                </c:pt>
                <c:pt idx="1">
                  <c:v>132</c:v>
                </c:pt>
                <c:pt idx="2">
                  <c:v>84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F-475E-BBF2-03CAD44BF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554168"/>
        <c:axId val="-2139309560"/>
      </c:barChart>
      <c:catAx>
        <c:axId val="-2139554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39309560"/>
        <c:crosses val="autoZero"/>
        <c:auto val="1"/>
        <c:lblAlgn val="ctr"/>
        <c:lblOffset val="100"/>
        <c:noMultiLvlLbl val="0"/>
      </c:catAx>
      <c:valAx>
        <c:axId val="-2139309560"/>
        <c:scaling>
          <c:orientation val="minMax"/>
          <c:max val="3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39554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2015'!$B$27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2015'!$A$28:$A$31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Ever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2015'!$B$28:$B$31</c:f>
              <c:numCache>
                <c:formatCode>_(* #,##0_);_(* \(#,##0\);_(* "-"??_);_(@_)</c:formatCode>
                <c:ptCount val="4"/>
                <c:pt idx="0">
                  <c:v>2254</c:v>
                </c:pt>
                <c:pt idx="1">
                  <c:v>2818</c:v>
                </c:pt>
                <c:pt idx="2">
                  <c:v>2330</c:v>
                </c:pt>
                <c:pt idx="3">
                  <c:v>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4-4FBD-8C03-9CD6627CB7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5835080"/>
        <c:axId val="-2121543512"/>
      </c:barChart>
      <c:catAx>
        <c:axId val="-2145835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1543512"/>
        <c:crosses val="autoZero"/>
        <c:auto val="1"/>
        <c:lblAlgn val="ctr"/>
        <c:lblOffset val="100"/>
        <c:noMultiLvlLbl val="0"/>
      </c:catAx>
      <c:valAx>
        <c:axId val="-2121543512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45835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Cascade!$B$35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Cascade!$A$36:$A$39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Initiated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Cascade!$B$36:$B$39</c:f>
              <c:numCache>
                <c:formatCode>_(* #,##0_);_(* \(#,##0\);_(* "-"??_);_(@_)</c:formatCode>
                <c:ptCount val="4"/>
                <c:pt idx="0">
                  <c:v>1863</c:v>
                </c:pt>
                <c:pt idx="1">
                  <c:v>74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7-4EFD-8A8A-7CFBD7A259F6}"/>
            </c:ext>
          </c:extLst>
        </c:ser>
        <c:ser>
          <c:idx val="1"/>
          <c:order val="1"/>
          <c:tx>
            <c:strRef>
              <c:f>Cascade!$C$35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Cascade!$A$36:$A$39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Initiated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Cascade!$C$36:$C$39</c:f>
              <c:numCache>
                <c:formatCode>_(* #,##0_);_(* \(#,##0\);_(* "-"??_);_(@_)</c:formatCode>
                <c:ptCount val="4"/>
                <c:pt idx="0">
                  <c:v>2396</c:v>
                </c:pt>
                <c:pt idx="1">
                  <c:v>386</c:v>
                </c:pt>
                <c:pt idx="2">
                  <c:v>295</c:v>
                </c:pt>
                <c:pt idx="3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7-4EFD-8A8A-7CFBD7A259F6}"/>
            </c:ext>
          </c:extLst>
        </c:ser>
        <c:ser>
          <c:idx val="2"/>
          <c:order val="2"/>
          <c:tx>
            <c:strRef>
              <c:f>Cascade!$D$35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Cascade!$A$36:$A$39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Initiated ART (cum.)</c:v>
                </c:pt>
                <c:pt idx="3">
                  <c:v>On ART (cum.)</c:v>
                </c:pt>
              </c:strCache>
            </c:strRef>
          </c:cat>
          <c:val>
            <c:numRef>
              <c:f>Cascade!$D$36:$D$39</c:f>
              <c:numCache>
                <c:formatCode>_(* #,##0_);_(* \(#,##0\);_(* "-"??_);_(@_)</c:formatCode>
                <c:ptCount val="4"/>
                <c:pt idx="0">
                  <c:v>442</c:v>
                </c:pt>
                <c:pt idx="1">
                  <c:v>714</c:v>
                </c:pt>
                <c:pt idx="2">
                  <c:v>548</c:v>
                </c:pt>
                <c:pt idx="3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7-4EFD-8A8A-7CFBD7A259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01525752"/>
        <c:axId val="-2109543576"/>
      </c:barChart>
      <c:catAx>
        <c:axId val="-2101525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9543576"/>
        <c:crosses val="autoZero"/>
        <c:auto val="1"/>
        <c:lblAlgn val="ctr"/>
        <c:lblOffset val="100"/>
        <c:noMultiLvlLbl val="0"/>
      </c:catAx>
      <c:valAx>
        <c:axId val="-21095435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101525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715562493612899"/>
          <c:y val="7.4516366568554801E-2"/>
          <c:w val="0.20568875012774099"/>
          <c:h val="6.630405946556930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2014'!$B$35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2014'!$A$36:$A$39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Initiated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2014'!$B$36:$B$39</c:f>
              <c:numCache>
                <c:formatCode>_(* #,##0_);_(* \(#,##0\);_(* "-"??_);_(@_)</c:formatCode>
                <c:ptCount val="4"/>
                <c:pt idx="0">
                  <c:v>1863</c:v>
                </c:pt>
                <c:pt idx="1">
                  <c:v>74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C-4C91-8B9C-ADE7CFB75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1729464"/>
        <c:axId val="-2144780808"/>
      </c:barChart>
      <c:catAx>
        <c:axId val="-2121729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4780808"/>
        <c:crosses val="autoZero"/>
        <c:auto val="1"/>
        <c:lblAlgn val="ctr"/>
        <c:lblOffset val="100"/>
        <c:noMultiLvlLbl val="0"/>
      </c:catAx>
      <c:valAx>
        <c:axId val="-2144780808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21729464"/>
        <c:crosses val="autoZero"/>
        <c:crossBetween val="between"/>
        <c:maj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'Cascade 2015'!$B$35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'Cascade 2015'!$A$36:$A$39</c:f>
              <c:strCache>
                <c:ptCount val="4"/>
                <c:pt idx="0">
                  <c:v>HIV diagnosed (yearly)</c:v>
                </c:pt>
                <c:pt idx="1">
                  <c:v>In HIV care (cum.)</c:v>
                </c:pt>
                <c:pt idx="2">
                  <c:v>Initiated ART (cum.)</c:v>
                </c:pt>
                <c:pt idx="3">
                  <c:v>On ART (cum.)</c:v>
                </c:pt>
              </c:strCache>
            </c:strRef>
          </c:cat>
          <c:val>
            <c:numRef>
              <c:f>'Cascade 2015'!$B$36:$B$39</c:f>
              <c:numCache>
                <c:formatCode>_(* #,##0_);_(* \(#,##0\);_(* "-"??_);_(@_)</c:formatCode>
                <c:ptCount val="4"/>
                <c:pt idx="0">
                  <c:v>442</c:v>
                </c:pt>
                <c:pt idx="1">
                  <c:v>714</c:v>
                </c:pt>
                <c:pt idx="2">
                  <c:v>548</c:v>
                </c:pt>
                <c:pt idx="3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A-41D0-A641-4683867F24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5532472"/>
        <c:axId val="-2102834040"/>
      </c:barChart>
      <c:catAx>
        <c:axId val="-2145532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2834040"/>
        <c:crosses val="autoZero"/>
        <c:auto val="1"/>
        <c:lblAlgn val="ctr"/>
        <c:lblOffset val="100"/>
        <c:noMultiLvlLbl val="0"/>
      </c:catAx>
      <c:valAx>
        <c:axId val="-2102834040"/>
        <c:scaling>
          <c:orientation val="minMax"/>
          <c:max val="2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145532472"/>
        <c:crosses val="autoZero"/>
        <c:crossBetween val="between"/>
        <c:maj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2015</a:t>
            </a:r>
          </a:p>
          <a:p>
            <a:pPr>
              <a:defRPr lang="en-ID" b="1"/>
            </a:pPr>
            <a:r>
              <a:rPr lang="en-US" sz="800" b="0" i="0" dirty="0">
                <a:latin typeface="Avenir Roman"/>
                <a:cs typeface="Avenir Roman"/>
              </a:rPr>
              <a:t>(n=</a:t>
            </a:r>
            <a:r>
              <a:rPr lang="en-US" sz="800" b="0" i="0" baseline="0" dirty="0">
                <a:latin typeface="Avenir Roman"/>
                <a:cs typeface="Avenir Roman"/>
              </a:rPr>
              <a:t> 5.651)</a:t>
            </a:r>
            <a:endParaRPr lang="en-US" sz="800" b="0" i="0" dirty="0">
              <a:latin typeface="Avenir Roman"/>
              <a:cs typeface="Avenir Roman"/>
            </a:endParaRPr>
          </a:p>
        </c:rich>
      </c:tx>
      <c:layout>
        <c:manualLayout>
          <c:xMode val="edge"/>
          <c:yMode val="edge"/>
          <c:x val="0.13071003064310599"/>
          <c:y val="5.0483413737956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452696512606"/>
          <c:y val="0"/>
          <c:w val="0.70436047425051795"/>
          <c:h val="0.8767058692999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3-44A1-89C2-92CD4A1516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3-44A1-89C2-92CD4A1516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3-44A1-89C2-92CD4A1516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3-44A1-89C2-92CD4A1516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43-44A1-89C2-92CD4A1516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43-44A1-89C2-92CD4A15167E}"/>
              </c:ext>
            </c:extLst>
          </c:dPt>
          <c:dLbls>
            <c:dLbl>
              <c:idx val="1"/>
              <c:layout>
                <c:manualLayout>
                  <c:x val="8.6135008049039005E-4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43-44A1-89C2-92CD4A15167E}"/>
                </c:ext>
              </c:extLst>
            </c:dLbl>
            <c:dLbl>
              <c:idx val="2"/>
              <c:layout>
                <c:manualLayout>
                  <c:x val="0.14543001078402801"/>
                  <c:y val="3.28450434857383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43-44A1-89C2-92CD4A151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</c:v>
                </c:pt>
                <c:pt idx="1">
                  <c:v>52</c:v>
                </c:pt>
                <c:pt idx="2">
                  <c:v>172</c:v>
                </c:pt>
                <c:pt idx="3">
                  <c:v>966</c:v>
                </c:pt>
                <c:pt idx="4">
                  <c:v>4144</c:v>
                </c:pt>
                <c:pt idx="5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43-44A1-89C2-92CD4A1516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DKI!$B$3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DKI!$C$2:$G$2</c:f>
              <c:strCache>
                <c:ptCount val="5"/>
                <c:pt idx="0">
                  <c:v>Hospital</c:v>
                </c:pt>
                <c:pt idx="1">
                  <c:v>Primary Health Care (PHC)</c:v>
                </c:pt>
                <c:pt idx="2">
                  <c:v>Satellite - PHC</c:v>
                </c:pt>
                <c:pt idx="3">
                  <c:v>Satellite - Private Clinic</c:v>
                </c:pt>
                <c:pt idx="4">
                  <c:v>Satellite - Prison</c:v>
                </c:pt>
              </c:strCache>
            </c:strRef>
          </c:cat>
          <c:val>
            <c:numRef>
              <c:f>DKI!$C$3:$G$3</c:f>
              <c:numCache>
                <c:formatCode>General</c:formatCode>
                <c:ptCount val="5"/>
                <c:pt idx="0">
                  <c:v>27</c:v>
                </c:pt>
                <c:pt idx="1">
                  <c:v>8</c:v>
                </c:pt>
                <c:pt idx="2">
                  <c:v>13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2-499C-B82E-7566C7A83F39}"/>
            </c:ext>
          </c:extLst>
        </c:ser>
        <c:ser>
          <c:idx val="1"/>
          <c:order val="1"/>
          <c:tx>
            <c:strRef>
              <c:f>DKI!$B$4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DKI!$C$2:$G$2</c:f>
              <c:strCache>
                <c:ptCount val="5"/>
                <c:pt idx="0">
                  <c:v>Hospital</c:v>
                </c:pt>
                <c:pt idx="1">
                  <c:v>Primary Health Care (PHC)</c:v>
                </c:pt>
                <c:pt idx="2">
                  <c:v>Satellite - PHC</c:v>
                </c:pt>
                <c:pt idx="3">
                  <c:v>Satellite - Private Clinic</c:v>
                </c:pt>
                <c:pt idx="4">
                  <c:v>Satellite - Prison</c:v>
                </c:pt>
              </c:strCache>
            </c:strRef>
          </c:cat>
          <c:val>
            <c:numRef>
              <c:f>DKI!$C$4:$G$4</c:f>
              <c:numCache>
                <c:formatCode>General</c:formatCode>
                <c:ptCount val="5"/>
                <c:pt idx="0">
                  <c:v>32</c:v>
                </c:pt>
                <c:pt idx="1">
                  <c:v>13</c:v>
                </c:pt>
                <c:pt idx="2">
                  <c:v>18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2-499C-B82E-7566C7A83F39}"/>
            </c:ext>
          </c:extLst>
        </c:ser>
        <c:ser>
          <c:idx val="2"/>
          <c:order val="2"/>
          <c:tx>
            <c:strRef>
              <c:f>DKI!$B$5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DKI!$C$2:$G$2</c:f>
              <c:strCache>
                <c:ptCount val="5"/>
                <c:pt idx="0">
                  <c:v>Hospital</c:v>
                </c:pt>
                <c:pt idx="1">
                  <c:v>Primary Health Care (PHC)</c:v>
                </c:pt>
                <c:pt idx="2">
                  <c:v>Satellite - PHC</c:v>
                </c:pt>
                <c:pt idx="3">
                  <c:v>Satellite - Private Clinic</c:v>
                </c:pt>
                <c:pt idx="4">
                  <c:v>Satellite - Prison</c:v>
                </c:pt>
              </c:strCache>
            </c:strRef>
          </c:cat>
          <c:val>
            <c:numRef>
              <c:f>DKI!$C$5:$G$5</c:f>
              <c:numCache>
                <c:formatCode>General</c:formatCode>
                <c:ptCount val="5"/>
                <c:pt idx="0">
                  <c:v>39</c:v>
                </c:pt>
                <c:pt idx="1">
                  <c:v>17</c:v>
                </c:pt>
                <c:pt idx="2">
                  <c:v>26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2-499C-B82E-7566C7A83F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5845960"/>
        <c:axId val="-2118100616"/>
      </c:barChart>
      <c:catAx>
        <c:axId val="-2145845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8100616"/>
        <c:crosses val="autoZero"/>
        <c:auto val="1"/>
        <c:lblAlgn val="ctr"/>
        <c:lblOffset val="100"/>
        <c:noMultiLvlLbl val="0"/>
      </c:catAx>
      <c:valAx>
        <c:axId val="-2118100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5845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295153499978302"/>
          <c:y val="0.112834370186849"/>
          <c:w val="0.23409681299146001"/>
          <c:h val="6.693273916539370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2011</a:t>
            </a:r>
          </a:p>
          <a:p>
            <a:pPr>
              <a:defRPr lang="en-ID" b="1"/>
            </a:pPr>
            <a:r>
              <a:rPr lang="en-US" sz="800" b="0" i="0" dirty="0">
                <a:latin typeface="Avenir Roman"/>
                <a:cs typeface="Avenir Roman"/>
              </a:rPr>
              <a:t>(n=</a:t>
            </a:r>
            <a:r>
              <a:rPr lang="en-US" sz="800" b="0" i="0" baseline="0" dirty="0">
                <a:latin typeface="Avenir Roman"/>
                <a:cs typeface="Avenir Roman"/>
              </a:rPr>
              <a:t> 20)</a:t>
            </a:r>
            <a:endParaRPr lang="en-US" sz="800" b="0" i="0" dirty="0">
              <a:latin typeface="Avenir Roman"/>
              <a:cs typeface="Avenir Roman"/>
            </a:endParaRP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B-41DA-BA59-31ACAB8CB3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B-41DA-BA59-31ACAB8CB3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B-41DA-BA59-31ACAB8CB3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B-41DA-BA59-31ACAB8CB3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8B-41DA-BA59-31ACAB8CB3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8B-41DA-BA59-31ACAB8CB390}"/>
              </c:ext>
            </c:extLst>
          </c:dPt>
          <c:dLbls>
            <c:dLbl>
              <c:idx val="2"/>
              <c:layout>
                <c:manualLayout>
                  <c:x val="-9.2333305411291602E-2"/>
                  <c:y val="0.136262172954786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8B-41DA-BA59-31ACAB8CB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8B-41DA-BA59-31ACAB8CB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2012</a:t>
            </a:r>
          </a:p>
          <a:p>
            <a:pPr>
              <a:defRPr lang="en-ID" b="1"/>
            </a:pPr>
            <a:r>
              <a:rPr lang="en-US" sz="800" b="0" i="0" dirty="0">
                <a:latin typeface="Avenir Roman"/>
                <a:cs typeface="Avenir Roman"/>
              </a:rPr>
              <a:t>(n= 1.711)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1-4712-A701-234111B7B0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1-4712-A701-234111B7B0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61-4712-A701-234111B7B0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61-4712-A701-234111B7B0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61-4712-A701-234111B7B0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61-4712-A701-234111B7B0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11</c:v>
                </c:pt>
                <c:pt idx="2">
                  <c:v>25</c:v>
                </c:pt>
                <c:pt idx="3">
                  <c:v>173</c:v>
                </c:pt>
                <c:pt idx="4">
                  <c:v>1101</c:v>
                </c:pt>
                <c:pt idx="5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61-4712-A701-234111B7B0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2013</a:t>
            </a:r>
          </a:p>
          <a:p>
            <a:pPr>
              <a:defRPr lang="en-ID" b="1"/>
            </a:pPr>
            <a:r>
              <a:rPr lang="en-US" sz="800" b="0" i="0" dirty="0">
                <a:latin typeface="Avenir Roman"/>
                <a:cs typeface="Avenir Roman"/>
              </a:rPr>
              <a:t>(n= 1.999) 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20-43DF-924B-F7D9C44A5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20-43DF-924B-F7D9C44A5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20-43DF-924B-F7D9C44A5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20-43DF-924B-F7D9C44A5B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20-43DF-924B-F7D9C44A5B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20-43DF-924B-F7D9C44A5B3D}"/>
              </c:ext>
            </c:extLst>
          </c:dPt>
          <c:dLbls>
            <c:dLbl>
              <c:idx val="0"/>
              <c:layout>
                <c:manualLayout>
                  <c:x val="1.6174050487339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20-43DF-924B-F7D9C44A5B3D}"/>
                </c:ext>
              </c:extLst>
            </c:dLbl>
            <c:dLbl>
              <c:idx val="1"/>
              <c:layout>
                <c:manualLayout>
                  <c:x val="0.13333396877995499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20-43DF-924B-F7D9C44A5B3D}"/>
                </c:ext>
              </c:extLst>
            </c:dLbl>
            <c:dLbl>
              <c:idx val="2"/>
              <c:layout>
                <c:manualLayout>
                  <c:x val="0.19653162182692799"/>
                  <c:y val="6.42857052466668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20-43DF-924B-F7D9C44A5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</c:v>
                </c:pt>
                <c:pt idx="1">
                  <c:v>13</c:v>
                </c:pt>
                <c:pt idx="2">
                  <c:v>70</c:v>
                </c:pt>
                <c:pt idx="3">
                  <c:v>346</c:v>
                </c:pt>
                <c:pt idx="4">
                  <c:v>1502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20-43DF-924B-F7D9C44A5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2014</a:t>
            </a:r>
          </a:p>
          <a:p>
            <a:pPr>
              <a:defRPr lang="en-ID" b="1"/>
            </a:pPr>
            <a:r>
              <a:rPr lang="en-US" sz="800" b="0" i="0" dirty="0">
                <a:latin typeface="Avenir Roman"/>
                <a:cs typeface="Avenir Roman"/>
              </a:rPr>
              <a:t>(n= 5.990) </a:t>
            </a:r>
          </a:p>
        </c:rich>
      </c:tx>
      <c:layout>
        <c:manualLayout>
          <c:xMode val="edge"/>
          <c:yMode val="edge"/>
          <c:x val="6.203846153846150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58437361345806E-2"/>
          <c:y val="4.1321147231776302E-2"/>
          <c:w val="0.83814350305626895"/>
          <c:h val="0.95867885276822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66-4FA3-B8BE-469EA9F21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66-4FA3-B8BE-469EA9F216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66-4FA3-B8BE-469EA9F216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66-4FA3-B8BE-469EA9F216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66-4FA3-B8BE-469EA9F216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66-4FA3-B8BE-469EA9F2162D}"/>
              </c:ext>
            </c:extLst>
          </c:dPt>
          <c:dLbls>
            <c:dLbl>
              <c:idx val="0"/>
              <c:layout>
                <c:manualLayout>
                  <c:x val="-6.5536649176689103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66-4FA3-B8BE-469EA9F2162D}"/>
                </c:ext>
              </c:extLst>
            </c:dLbl>
            <c:dLbl>
              <c:idx val="2"/>
              <c:layout>
                <c:manualLayout>
                  <c:x val="0.224045493557607"/>
                  <c:y val="4.82142789350000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6-4FA3-B8BE-469EA9F21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111</c:v>
                </c:pt>
                <c:pt idx="1">
                  <c:v>39</c:v>
                </c:pt>
                <c:pt idx="2">
                  <c:v>154</c:v>
                </c:pt>
                <c:pt idx="3">
                  <c:v>980</c:v>
                </c:pt>
                <c:pt idx="4">
                  <c:v>4509</c:v>
                </c:pt>
                <c:pt idx="5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66-4FA3-B8BE-469EA9F2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2016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</a:t>
            </a:r>
            <a:r>
              <a:rPr lang="en-US" sz="800" b="0" i="0" baseline="0" dirty="0">
                <a:latin typeface="Avenir Roman"/>
                <a:cs typeface="Avenir Roman"/>
              </a:rPr>
              <a:t> 6,022</a:t>
            </a:r>
            <a:endParaRPr lang="en-US" sz="800" b="0" i="0" dirty="0">
              <a:latin typeface="Avenir Roman"/>
              <a:cs typeface="Avenir Roman"/>
            </a:endParaRPr>
          </a:p>
        </c:rich>
      </c:tx>
      <c:layout>
        <c:manualLayout>
          <c:xMode val="edge"/>
          <c:yMode val="edge"/>
          <c:x val="4.7037717469970999E-2"/>
          <c:y val="3.67287983049690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452696512606"/>
          <c:y val="0"/>
          <c:w val="0.70436047425051795"/>
          <c:h val="0.8767058692999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A1-457A-8B12-4F745DD97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A1-457A-8B12-4F745DD97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A1-457A-8B12-4F745DD97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A1-457A-8B12-4F745DD97D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A1-457A-8B12-4F745DD97D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A1-457A-8B12-4F745DD97D78}"/>
              </c:ext>
            </c:extLst>
          </c:dPt>
          <c:dLbls>
            <c:dLbl>
              <c:idx val="1"/>
              <c:layout>
                <c:manualLayout>
                  <c:x val="8.6135008049039005E-4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1-457A-8B12-4F745DD97D78}"/>
                </c:ext>
              </c:extLst>
            </c:dLbl>
            <c:dLbl>
              <c:idx val="2"/>
              <c:layout>
                <c:manualLayout>
                  <c:x val="0.14543001078402801"/>
                  <c:y val="3.28450434857383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A1-457A-8B12-4F745DD97D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&lt;= 4 y</c:v>
                </c:pt>
                <c:pt idx="1">
                  <c:v>5-14 y</c:v>
                </c:pt>
                <c:pt idx="2">
                  <c:v>15-19 y</c:v>
                </c:pt>
                <c:pt idx="3">
                  <c:v>20-24 y</c:v>
                </c:pt>
                <c:pt idx="4">
                  <c:v>25-49 y</c:v>
                </c:pt>
                <c:pt idx="5">
                  <c:v>&gt;=50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35</c:v>
                </c:pt>
                <c:pt idx="2">
                  <c:v>198</c:v>
                </c:pt>
                <c:pt idx="3">
                  <c:v>1184</c:v>
                </c:pt>
                <c:pt idx="4">
                  <c:v>4311</c:v>
                </c:pt>
                <c:pt idx="5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A1-457A-8B12-4F745DD97D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2015</a:t>
            </a:r>
          </a:p>
          <a:p>
            <a:pPr>
              <a:defRPr lang="en-ID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dirty="0">
                <a:latin typeface="Avenir Roman"/>
                <a:cs typeface="Avenir Roman"/>
              </a:rPr>
              <a:t>(n= 4.333)</a:t>
            </a:r>
          </a:p>
        </c:rich>
      </c:tx>
      <c:layout>
        <c:manualLayout>
          <c:xMode val="edge"/>
          <c:yMode val="edge"/>
          <c:x val="9.9025320948021606E-2"/>
          <c:y val="8.33284572236951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452696512606"/>
          <c:y val="0"/>
          <c:w val="0.70436047425051795"/>
          <c:h val="0.8767058692999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1-42E5-BCFD-83F327F2A6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1-42E5-BCFD-83F327F2A6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1-42E5-BCFD-83F327F2A6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1-42E5-BCFD-83F327F2A6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1-42E5-BCFD-83F327F2A6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11-42E5-BCFD-83F327F2A6D5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11-42E5-BCFD-83F327F2A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FSW</c:v>
                </c:pt>
                <c:pt idx="1">
                  <c:v>MSW</c:v>
                </c:pt>
                <c:pt idx="2">
                  <c:v>TG</c:v>
                </c:pt>
                <c:pt idx="3">
                  <c:v>MSM</c:v>
                </c:pt>
                <c:pt idx="4">
                  <c:v>PWID</c:v>
                </c:pt>
                <c:pt idx="5">
                  <c:v>Prisoner</c:v>
                </c:pt>
                <c:pt idx="6">
                  <c:v>Client of SW</c:v>
                </c:pt>
                <c:pt idx="7">
                  <c:v>Partner of KAP</c:v>
                </c:pt>
                <c:pt idx="8">
                  <c:v>Serodiscordant partner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358</c:v>
                </c:pt>
                <c:pt idx="1">
                  <c:v>34</c:v>
                </c:pt>
                <c:pt idx="2">
                  <c:v>90</c:v>
                </c:pt>
                <c:pt idx="3">
                  <c:v>1459</c:v>
                </c:pt>
                <c:pt idx="4">
                  <c:v>533</c:v>
                </c:pt>
                <c:pt idx="5">
                  <c:v>73</c:v>
                </c:pt>
                <c:pt idx="6">
                  <c:v>700</c:v>
                </c:pt>
                <c:pt idx="7">
                  <c:v>544</c:v>
                </c:pt>
                <c:pt idx="8">
                  <c:v>16</c:v>
                </c:pt>
                <c:pt idx="9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11-42E5-BCFD-83F327F2A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B7F4-DAE7-7442-8FB4-C65C358AEB6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EEB32-A316-494F-8984-0FCDF24E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0121-4E7B-2A45-A796-E2A9C79C7A7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B206-0C04-4144-8772-2189E0C64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9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Menampilkan</a:t>
            </a:r>
            <a:r>
              <a:rPr lang="en-US" baseline="0" dirty="0"/>
              <a:t> </a:t>
            </a:r>
            <a:r>
              <a:rPr lang="en-US" baseline="0" dirty="0" err="1"/>
              <a:t>peta</a:t>
            </a:r>
            <a:r>
              <a:rPr lang="en-US" baseline="0" dirty="0"/>
              <a:t> </a:t>
            </a:r>
            <a:r>
              <a:rPr lang="en-US" baseline="0" dirty="0" err="1"/>
              <a:t>kepadatan</a:t>
            </a:r>
            <a:r>
              <a:rPr lang="en-US" baseline="0" dirty="0"/>
              <a:t> </a:t>
            </a:r>
            <a:r>
              <a:rPr lang="en-US" baseline="0" dirty="0" err="1"/>
              <a:t>penduduk</a:t>
            </a:r>
            <a:r>
              <a:rPr lang="en-US" baseline="0" dirty="0"/>
              <a:t> </a:t>
            </a:r>
            <a:r>
              <a:rPr lang="en-US" baseline="0" dirty="0" err="1"/>
              <a:t>menurut</a:t>
            </a:r>
            <a:r>
              <a:rPr lang="en-US" baseline="0" dirty="0"/>
              <a:t> </a:t>
            </a:r>
            <a:r>
              <a:rPr lang="en-US" baseline="0" dirty="0" err="1"/>
              <a:t>kab</a:t>
            </a:r>
            <a:r>
              <a:rPr lang="en-US" baseline="0" dirty="0"/>
              <a:t>/</a:t>
            </a:r>
            <a:r>
              <a:rPr lang="en-US" baseline="0" dirty="0" err="1"/>
              <a:t>kota</a:t>
            </a:r>
            <a:r>
              <a:rPr lang="en-US" baseline="0" dirty="0"/>
              <a:t> di </a:t>
            </a:r>
            <a:r>
              <a:rPr lang="en-US" baseline="0" dirty="0" err="1"/>
              <a:t>provinsi</a:t>
            </a:r>
            <a:r>
              <a:rPr lang="is-IS" baseline="0" dirty="0"/>
              <a:t>…....., tahun dan sumber datanya</a:t>
            </a:r>
            <a:endParaRPr lang="id-ID" baseline="0" dirty="0"/>
          </a:p>
          <a:p>
            <a:endParaRPr lang="id-ID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  <a:p>
            <a:r>
              <a:rPr lang="id-ID" dirty="0"/>
              <a:t>NOTE</a:t>
            </a:r>
          </a:p>
          <a:p>
            <a:r>
              <a:rPr lang="id-ID" dirty="0"/>
              <a:t>Agar diupdate sesuai dengan estimasi</a:t>
            </a:r>
            <a:r>
              <a:rPr lang="id-ID" baseline="0" dirty="0"/>
              <a:t> terbaru tahun 2016 – belum tersedia Estimasi 2016 yang sudah resmi dipublikasi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1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NOTE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dirty="0"/>
              <a:t>Warna</a:t>
            </a:r>
            <a:r>
              <a:rPr lang="id-ID" baseline="0" dirty="0"/>
              <a:t> dalam grafik tidak sesuai dengan yang ada di slide sewaktu dilakukan slide show. Kenapa ya? – kelompok yang 0% dihapus “0%”-nya krn kategorinya sangat banyak (per Kelompok Risiko dr Lap KTHIV)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/>
          </a:p>
          <a:p>
            <a:r>
              <a:rPr lang="id-ID" baseline="0" dirty="0"/>
              <a:t>- Proporsinya berbeda setiap tahunnya, mohon dapat dicek kembali datanya – sesuai data yang ditarik dr SIHA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HIV </a:t>
            </a:r>
            <a:r>
              <a:rPr lang="en-US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pelaporan</a:t>
            </a:r>
            <a:r>
              <a:rPr lang="en-US" baseline="0" dirty="0"/>
              <a:t> KT </a:t>
            </a:r>
            <a:r>
              <a:rPr lang="en-US" baseline="0" dirty="0" err="1"/>
              <a:t>menurut</a:t>
            </a:r>
            <a:r>
              <a:rPr lang="en-US" baseline="0" dirty="0"/>
              <a:t> </a:t>
            </a:r>
            <a:r>
              <a:rPr lang="en-US" baseline="0" dirty="0" err="1"/>
              <a:t>kab</a:t>
            </a:r>
            <a:r>
              <a:rPr lang="en-US" baseline="0" dirty="0"/>
              <a:t>/</a:t>
            </a:r>
            <a:r>
              <a:rPr lang="en-US" baseline="0" dirty="0" err="1"/>
              <a:t>kota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bentuk</a:t>
            </a:r>
            <a:r>
              <a:rPr lang="en-US" baseline="0" dirty="0"/>
              <a:t> PETA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menyajikan</a:t>
            </a:r>
            <a:r>
              <a:rPr lang="en-US" dirty="0"/>
              <a:t> HIV testing and treatment</a:t>
            </a:r>
            <a:r>
              <a:rPr lang="en-US" baseline="0" dirty="0"/>
              <a:t> cascade 2014-2015 di </a:t>
            </a:r>
            <a:r>
              <a:rPr lang="en-US" baseline="0" dirty="0" err="1"/>
              <a:t>provinsi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Jika</a:t>
            </a:r>
            <a:r>
              <a:rPr lang="en-US" baseline="0" dirty="0"/>
              <a:t> data </a:t>
            </a:r>
            <a:r>
              <a:rPr lang="en-US" baseline="0" dirty="0" err="1"/>
              <a:t>tersedia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dianalisis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POPULASI KUNCI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B206-0C04-4144-8772-2189E0C64F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01D9-7947-2A4D-AF4D-A8BF5C62A2E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0B0-2D95-B24E-9066-3E4CE8051C01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4549-CBC9-1541-9A4C-C7AB4E795C76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736E-4CC1-374F-B61D-C1D6B47B8208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B3F4-52CD-C64D-AA44-8A9BD478F6D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297-D9A2-584B-95AE-2FEB86806EC4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3D45-8842-C14F-B1EC-F11FE062EFA2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3287-5B2D-9444-A403-58C92DBDC178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77AB-AFF9-2243-ADBF-5BF5768EF3D9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53D3-FDE3-6242-A6AE-8E4ED09A7FE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6BE-B937-754A-AD10-A55D8181FBB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428B-B5C9-B241-979C-E2B09003465F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9840-7C0A-564B-8987-20831E275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2115"/>
            <a:ext cx="9144000" cy="3364473"/>
          </a:xfrm>
        </p:spPr>
        <p:txBody>
          <a:bodyPr>
            <a:normAutofit/>
          </a:bodyPr>
          <a:lstStyle/>
          <a:p>
            <a:r>
              <a:rPr lang="en-US" dirty="0"/>
              <a:t>HIV Epidemiologic Situation</a:t>
            </a:r>
            <a:br>
              <a:rPr lang="en-US" dirty="0"/>
            </a:br>
            <a:r>
              <a:rPr lang="en-US" dirty="0"/>
              <a:t>DKI Jakarta Province</a:t>
            </a:r>
            <a:br>
              <a:rPr lang="en-US" dirty="0"/>
            </a:br>
            <a:r>
              <a:rPr lang="en-US" dirty="0"/>
              <a:t>2014 - 2016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(all population)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475843"/>
              </p:ext>
            </p:extLst>
          </p:nvPr>
        </p:nvGraphicFramePr>
        <p:xfrm>
          <a:off x="804333" y="1977868"/>
          <a:ext cx="5246844" cy="323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162829"/>
              </p:ext>
            </p:extLst>
          </p:nvPr>
        </p:nvGraphicFramePr>
        <p:xfrm>
          <a:off x="6155765" y="1977868"/>
          <a:ext cx="5359356" cy="323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08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FSWs)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210571"/>
              </p:ext>
            </p:extLst>
          </p:nvPr>
        </p:nvGraphicFramePr>
        <p:xfrm>
          <a:off x="926354" y="1344705"/>
          <a:ext cx="9846234" cy="469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</p:spTree>
    <p:extLst>
      <p:ext uri="{BB962C8B-B14F-4D97-AF65-F5344CB8AC3E}">
        <p14:creationId xmlns:p14="http://schemas.microsoft.com/office/powerpoint/2010/main" val="175844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FSWs)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179366"/>
              </p:ext>
            </p:extLst>
          </p:nvPr>
        </p:nvGraphicFramePr>
        <p:xfrm>
          <a:off x="804333" y="2022691"/>
          <a:ext cx="5127314" cy="319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03430"/>
              </p:ext>
            </p:extLst>
          </p:nvPr>
        </p:nvGraphicFramePr>
        <p:xfrm>
          <a:off x="6324599" y="2022691"/>
          <a:ext cx="5190521" cy="31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849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TGs)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89178"/>
              </p:ext>
            </p:extLst>
          </p:nvPr>
        </p:nvGraphicFramePr>
        <p:xfrm>
          <a:off x="926353" y="1350579"/>
          <a:ext cx="9831294" cy="454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</p:spTree>
    <p:extLst>
      <p:ext uri="{BB962C8B-B14F-4D97-AF65-F5344CB8AC3E}">
        <p14:creationId xmlns:p14="http://schemas.microsoft.com/office/powerpoint/2010/main" val="353820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TGs)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22986"/>
              </p:ext>
            </p:extLst>
          </p:nvPr>
        </p:nvGraphicFramePr>
        <p:xfrm>
          <a:off x="911411" y="1962927"/>
          <a:ext cx="5169648" cy="314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55692"/>
              </p:ext>
            </p:extLst>
          </p:nvPr>
        </p:nvGraphicFramePr>
        <p:xfrm>
          <a:off x="6324600" y="1943503"/>
          <a:ext cx="5190521" cy="31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611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MSM)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799785"/>
              </p:ext>
            </p:extLst>
          </p:nvPr>
        </p:nvGraphicFramePr>
        <p:xfrm>
          <a:off x="1030941" y="1290814"/>
          <a:ext cx="9741647" cy="475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</p:spTree>
    <p:extLst>
      <p:ext uri="{BB962C8B-B14F-4D97-AF65-F5344CB8AC3E}">
        <p14:creationId xmlns:p14="http://schemas.microsoft.com/office/powerpoint/2010/main" val="325490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MSM)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056260"/>
              </p:ext>
            </p:extLst>
          </p:nvPr>
        </p:nvGraphicFramePr>
        <p:xfrm>
          <a:off x="968686" y="2076823"/>
          <a:ext cx="520202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755883"/>
              </p:ext>
            </p:extLst>
          </p:nvPr>
        </p:nvGraphicFramePr>
        <p:xfrm>
          <a:off x="6324600" y="2076823"/>
          <a:ext cx="50292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96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PWID)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679300"/>
              </p:ext>
            </p:extLst>
          </p:nvPr>
        </p:nvGraphicFramePr>
        <p:xfrm>
          <a:off x="1016000" y="1210238"/>
          <a:ext cx="9726706" cy="477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</p:spTree>
    <p:extLst>
      <p:ext uri="{BB962C8B-B14F-4D97-AF65-F5344CB8AC3E}">
        <p14:creationId xmlns:p14="http://schemas.microsoft.com/office/powerpoint/2010/main" val="105521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(among PWID)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82408"/>
              </p:ext>
            </p:extLst>
          </p:nvPr>
        </p:nvGraphicFramePr>
        <p:xfrm>
          <a:off x="953744" y="1992809"/>
          <a:ext cx="4933079" cy="31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54466"/>
              </p:ext>
            </p:extLst>
          </p:nvPr>
        </p:nvGraphicFramePr>
        <p:xfrm>
          <a:off x="6324599" y="1992809"/>
          <a:ext cx="4866341" cy="31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020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ARV Services in DKI Jakarta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528" y="6180606"/>
            <a:ext cx="11373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07587"/>
              </p:ext>
            </p:extLst>
          </p:nvPr>
        </p:nvGraphicFramePr>
        <p:xfrm>
          <a:off x="1075765" y="1314823"/>
          <a:ext cx="9577294" cy="472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3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33693"/>
              </p:ext>
            </p:extLst>
          </p:nvPr>
        </p:nvGraphicFramePr>
        <p:xfrm>
          <a:off x="353610" y="90967"/>
          <a:ext cx="7563263" cy="622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Document" r:id="rId4" imgW="6032278" imgH="6591057" progId="Word.Document.12">
                  <p:embed/>
                </p:oleObj>
              </mc:Choice>
              <mc:Fallback>
                <p:oleObj name="Document" r:id="rId4" imgW="6032278" imgH="6591057" progId="Word.Documen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10" y="90967"/>
                        <a:ext cx="7563263" cy="622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118" y="6444476"/>
            <a:ext cx="531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Jakarta </a:t>
            </a:r>
            <a:r>
              <a:rPr lang="en-US" sz="1200" i="1" dirty="0" err="1"/>
              <a:t>Dalam</a:t>
            </a:r>
            <a:r>
              <a:rPr lang="en-US" sz="1200" i="1" dirty="0"/>
              <a:t> </a:t>
            </a:r>
            <a:r>
              <a:rPr lang="en-US" sz="1200" i="1" dirty="0" err="1"/>
              <a:t>Angka</a:t>
            </a:r>
            <a:r>
              <a:rPr lang="en-US" sz="1200" i="1" dirty="0"/>
              <a:t> 2016, BPS </a:t>
            </a:r>
            <a:r>
              <a:rPr lang="en-US" sz="1200" i="1" dirty="0" err="1"/>
              <a:t>Provinsi</a:t>
            </a:r>
            <a:r>
              <a:rPr lang="en-US" sz="1200" i="1" dirty="0"/>
              <a:t> DKI Jakarta,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873" y="2005384"/>
            <a:ext cx="3922634" cy="39907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0" y="90968"/>
            <a:ext cx="10515600" cy="1914416"/>
          </a:xfrm>
        </p:spPr>
        <p:txBody>
          <a:bodyPr>
            <a:normAutofit/>
          </a:bodyPr>
          <a:lstStyle/>
          <a:p>
            <a:r>
              <a:rPr lang="en-US" dirty="0"/>
              <a:t>Map of Population Density, 2015</a:t>
            </a:r>
            <a:endParaRPr lang="en-US" sz="60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095" y="682190"/>
            <a:ext cx="1590141" cy="1887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0583" y="2706641"/>
            <a:ext cx="872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 MT Condensed Light"/>
                <a:cs typeface="Abadi MT Condensed Light"/>
              </a:rPr>
              <a:t>Jakarta Utara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3095" y="3136040"/>
            <a:ext cx="872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 MT Condensed Light"/>
                <a:cs typeface="Abadi MT Condensed Light"/>
              </a:rPr>
              <a:t>Jakarta Barat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062" y="3252363"/>
            <a:ext cx="872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 MT Condensed Light"/>
                <a:cs typeface="Abadi MT Condensed Light"/>
              </a:rPr>
              <a:t>Jakarta </a:t>
            </a:r>
            <a:r>
              <a:rPr lang="en-US" sz="1200" dirty="0" err="1">
                <a:latin typeface="Abadi MT Condensed Light"/>
                <a:cs typeface="Abadi MT Condensed Light"/>
              </a:rPr>
              <a:t>Pusat</a:t>
            </a:r>
            <a:endParaRPr lang="en-US" sz="1200" dirty="0">
              <a:latin typeface="Abadi MT Condensed Light"/>
              <a:cs typeface="Abadi MT Condense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3552" y="3705668"/>
            <a:ext cx="872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 MT Condensed Light"/>
                <a:cs typeface="Abadi MT Condensed Light"/>
              </a:rPr>
              <a:t>Jakarta </a:t>
            </a:r>
            <a:r>
              <a:rPr lang="en-US" sz="1200" dirty="0" err="1">
                <a:latin typeface="Abadi MT Condensed Light"/>
                <a:cs typeface="Abadi MT Condensed Light"/>
              </a:rPr>
              <a:t>Timur</a:t>
            </a:r>
            <a:endParaRPr lang="en-US" sz="1200" dirty="0">
              <a:latin typeface="Abadi MT Condensed Light"/>
              <a:cs typeface="Abadi MT Condense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3659" y="4257259"/>
            <a:ext cx="99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 MT Condensed Light"/>
                <a:cs typeface="Abadi MT Condensed Light"/>
              </a:rPr>
              <a:t>Jakarta Selatan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 Estimation of Key Affected Populations</a:t>
            </a:r>
            <a:br>
              <a:rPr lang="en-US" dirty="0"/>
            </a:br>
            <a:r>
              <a:rPr lang="en-US" dirty="0"/>
              <a:t>Year 2012</a:t>
            </a: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879864"/>
              </p:ext>
            </p:extLst>
          </p:nvPr>
        </p:nvGraphicFramePr>
        <p:xfrm>
          <a:off x="567721" y="2105025"/>
          <a:ext cx="10947400" cy="2590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6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j-lt"/>
                        </a:rPr>
                        <a:t>FSW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38.781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PWID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7.245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MSM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27.706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Waria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1.502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Client SW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1.471.753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7721" y="5167589"/>
            <a:ext cx="527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Estimasi</a:t>
            </a:r>
            <a:r>
              <a:rPr lang="en-US" sz="1200" i="1" dirty="0"/>
              <a:t> </a:t>
            </a:r>
            <a:r>
              <a:rPr lang="en-US" sz="1200" i="1" dirty="0" err="1"/>
              <a:t>Jumlah</a:t>
            </a:r>
            <a:r>
              <a:rPr lang="en-US" sz="1200" i="1" dirty="0"/>
              <a:t> </a:t>
            </a:r>
            <a:r>
              <a:rPr lang="en-US" sz="1200" i="1" dirty="0" err="1"/>
              <a:t>Populasi</a:t>
            </a:r>
            <a:r>
              <a:rPr lang="en-US" sz="1200" i="1" dirty="0"/>
              <a:t> </a:t>
            </a:r>
            <a:r>
              <a:rPr lang="en-US" sz="1200" i="1" dirty="0" err="1"/>
              <a:t>Kunci</a:t>
            </a:r>
            <a:r>
              <a:rPr lang="en-US" sz="1200" i="1" dirty="0"/>
              <a:t> </a:t>
            </a:r>
            <a:r>
              <a:rPr lang="en-US" sz="1200" i="1" dirty="0" err="1"/>
              <a:t>Terdampak</a:t>
            </a:r>
            <a:r>
              <a:rPr lang="en-US" sz="1200" i="1" dirty="0"/>
              <a:t> HIV </a:t>
            </a:r>
            <a:r>
              <a:rPr lang="en-US" sz="1200" i="1" dirty="0" err="1"/>
              <a:t>Tahun</a:t>
            </a:r>
            <a:r>
              <a:rPr lang="en-US" sz="1200" i="1" dirty="0"/>
              <a:t> 2012, </a:t>
            </a:r>
            <a:r>
              <a:rPr lang="en-US" sz="1200" i="1" dirty="0" err="1"/>
              <a:t>Kemenkes</a:t>
            </a:r>
            <a:r>
              <a:rPr lang="en-US" sz="1200" i="1" dirty="0"/>
              <a:t> 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1" y="85226"/>
            <a:ext cx="10515600" cy="907551"/>
          </a:xfrm>
        </p:spPr>
        <p:txBody>
          <a:bodyPr/>
          <a:lstStyle/>
          <a:p>
            <a:r>
              <a:rPr lang="en-US" dirty="0"/>
              <a:t>Trend of Reported HIV Cases, 2011-2016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20" y="6306010"/>
            <a:ext cx="1099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Laporan</a:t>
            </a:r>
            <a:r>
              <a:rPr lang="en-US" sz="1200" i="1" dirty="0"/>
              <a:t> </a:t>
            </a:r>
            <a:r>
              <a:rPr lang="en-US" sz="1200" i="1" dirty="0" err="1"/>
              <a:t>Situasi</a:t>
            </a:r>
            <a:r>
              <a:rPr lang="en-US" sz="1200" i="1" dirty="0"/>
              <a:t> </a:t>
            </a:r>
            <a:r>
              <a:rPr lang="en-US" sz="1200" i="1" dirty="0" err="1"/>
              <a:t>Perkembangan</a:t>
            </a:r>
            <a:r>
              <a:rPr lang="en-US" sz="1200" i="1" dirty="0"/>
              <a:t> HIV-AIDS </a:t>
            </a:r>
            <a:r>
              <a:rPr lang="en-US" sz="1200" i="1" dirty="0" err="1"/>
              <a:t>dan</a:t>
            </a:r>
            <a:r>
              <a:rPr lang="en-US" sz="1200" i="1" dirty="0"/>
              <a:t> PIMS di Indonesia </a:t>
            </a:r>
            <a:r>
              <a:rPr lang="en-US" sz="1200" i="1" dirty="0" err="1"/>
              <a:t>Triwulan</a:t>
            </a:r>
            <a:r>
              <a:rPr lang="en-US" sz="1200" i="1" dirty="0"/>
              <a:t> III </a:t>
            </a:r>
            <a:r>
              <a:rPr lang="en-US" sz="1200" i="1" dirty="0" err="1"/>
              <a:t>Tahun</a:t>
            </a:r>
            <a:r>
              <a:rPr lang="en-US" sz="1200" i="1" dirty="0"/>
              <a:t> 2016, </a:t>
            </a:r>
            <a:r>
              <a:rPr lang="en-US" sz="1200" i="1" dirty="0" err="1"/>
              <a:t>Kemenkes</a:t>
            </a:r>
            <a:r>
              <a:rPr lang="en-US" sz="1200" i="1" dirty="0"/>
              <a:t> RI (year 2011-2015) </a:t>
            </a:r>
            <a:r>
              <a:rPr lang="en-US" sz="1200" i="1" dirty="0" err="1"/>
              <a:t>dan</a:t>
            </a:r>
            <a:r>
              <a:rPr lang="en-US" sz="1200" i="1" dirty="0"/>
              <a:t> SIHA </a:t>
            </a:r>
            <a:r>
              <a:rPr lang="en-US" sz="1200" i="1" dirty="0" err="1"/>
              <a:t>Dinkes</a:t>
            </a:r>
            <a:r>
              <a:rPr lang="en-US" sz="1200" i="1" dirty="0"/>
              <a:t> Prov. DKI Jakarta retrieved on 31 January 2017 (year 2016)</a:t>
            </a:r>
          </a:p>
          <a:p>
            <a:r>
              <a:rPr lang="en-US" sz="1200" i="1" dirty="0"/>
              <a:t>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3915024"/>
              </p:ext>
            </p:extLst>
          </p:nvPr>
        </p:nvGraphicFramePr>
        <p:xfrm>
          <a:off x="1045029" y="1410789"/>
          <a:ext cx="10084525" cy="47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1" y="85226"/>
            <a:ext cx="10515600" cy="907551"/>
          </a:xfrm>
        </p:spPr>
        <p:txBody>
          <a:bodyPr>
            <a:normAutofit/>
          </a:bodyPr>
          <a:lstStyle/>
          <a:p>
            <a:r>
              <a:rPr lang="en-US" dirty="0"/>
              <a:t>Reported HIV Cases by Gender, 2011-2016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832" y="6370820"/>
            <a:ext cx="716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 – HIV Testing Report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7432423"/>
              </p:ext>
            </p:extLst>
          </p:nvPr>
        </p:nvGraphicFramePr>
        <p:xfrm>
          <a:off x="1045029" y="1410789"/>
          <a:ext cx="10084525" cy="47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324" y="186268"/>
            <a:ext cx="9025467" cy="711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Reported HIV Cases by Age Group, 2011-2016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0003648"/>
              </p:ext>
            </p:extLst>
          </p:nvPr>
        </p:nvGraphicFramePr>
        <p:xfrm>
          <a:off x="8844196" y="3919769"/>
          <a:ext cx="3035649" cy="27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92508624"/>
              </p:ext>
            </p:extLst>
          </p:nvPr>
        </p:nvGraphicFramePr>
        <p:xfrm>
          <a:off x="1" y="863600"/>
          <a:ext cx="2387600" cy="22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3664976"/>
              </p:ext>
            </p:extLst>
          </p:nvPr>
        </p:nvGraphicFramePr>
        <p:xfrm>
          <a:off x="2218268" y="1427887"/>
          <a:ext cx="2472267" cy="252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82547281"/>
              </p:ext>
            </p:extLst>
          </p:nvPr>
        </p:nvGraphicFramePr>
        <p:xfrm>
          <a:off x="4563533" y="2127639"/>
          <a:ext cx="2413001" cy="23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32484882"/>
              </p:ext>
            </p:extLst>
          </p:nvPr>
        </p:nvGraphicFramePr>
        <p:xfrm>
          <a:off x="6739465" y="3013658"/>
          <a:ext cx="2413001" cy="23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8102" y="6442501"/>
            <a:ext cx="716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 – HIV Testing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196" y="1774517"/>
            <a:ext cx="2717037" cy="504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73802314"/>
              </p:ext>
            </p:extLst>
          </p:nvPr>
        </p:nvGraphicFramePr>
        <p:xfrm>
          <a:off x="168102" y="3672522"/>
          <a:ext cx="3035649" cy="27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2707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727" y="186268"/>
            <a:ext cx="10998065" cy="7112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Reported HIV Cases by Transmission Model, 2011-2016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1797398"/>
              </p:ext>
            </p:extLst>
          </p:nvPr>
        </p:nvGraphicFramePr>
        <p:xfrm>
          <a:off x="8868583" y="3708887"/>
          <a:ext cx="2898325" cy="27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40696419"/>
              </p:ext>
            </p:extLst>
          </p:nvPr>
        </p:nvGraphicFramePr>
        <p:xfrm>
          <a:off x="1" y="863600"/>
          <a:ext cx="2387600" cy="22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38959704"/>
              </p:ext>
            </p:extLst>
          </p:nvPr>
        </p:nvGraphicFramePr>
        <p:xfrm>
          <a:off x="2218268" y="1427887"/>
          <a:ext cx="2472267" cy="252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89182840"/>
              </p:ext>
            </p:extLst>
          </p:nvPr>
        </p:nvGraphicFramePr>
        <p:xfrm>
          <a:off x="4563533" y="2127639"/>
          <a:ext cx="2413001" cy="23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8894952"/>
              </p:ext>
            </p:extLst>
          </p:nvPr>
        </p:nvGraphicFramePr>
        <p:xfrm>
          <a:off x="6739465" y="3013658"/>
          <a:ext cx="2413001" cy="23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0208" y="1108253"/>
            <a:ext cx="1564824" cy="2519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102" y="6442501"/>
            <a:ext cx="716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 – HIV Testing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04193491"/>
              </p:ext>
            </p:extLst>
          </p:nvPr>
        </p:nvGraphicFramePr>
        <p:xfrm>
          <a:off x="325218" y="3586371"/>
          <a:ext cx="2898325" cy="27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786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33" y="0"/>
            <a:ext cx="11377534" cy="8974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Distribution of Reported HIV cases by district, 2011- 2015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7294" y="3799489"/>
            <a:ext cx="3818467" cy="260324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35450"/>
            <a:ext cx="6878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SIHA </a:t>
            </a:r>
            <a:r>
              <a:rPr lang="en-US" sz="1400" i="1" dirty="0" err="1"/>
              <a:t>Dinkes</a:t>
            </a:r>
            <a:r>
              <a:rPr lang="en-US" sz="1400" i="1" dirty="0"/>
              <a:t> </a:t>
            </a:r>
            <a:r>
              <a:rPr lang="en-US" sz="1400" i="1" dirty="0" err="1"/>
              <a:t>Provinsi</a:t>
            </a:r>
            <a:r>
              <a:rPr lang="en-US" sz="1400" i="1" dirty="0"/>
              <a:t> DKI Jakarta retrieved on 8 </a:t>
            </a:r>
            <a:r>
              <a:rPr lang="en-US" sz="1400" i="1" dirty="0" err="1"/>
              <a:t>Desember</a:t>
            </a:r>
            <a:r>
              <a:rPr lang="en-US" sz="1400" i="1" dirty="0"/>
              <a:t> 2016 – HIV Testing Report</a:t>
            </a:r>
            <a:endParaRPr lang="en-US" sz="1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214841" y="1536261"/>
            <a:ext cx="3818467" cy="285414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/>
              <a:t>2012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202693" y="939148"/>
            <a:ext cx="3818467" cy="274997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/>
              <a:t>2013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71765" y="3799489"/>
            <a:ext cx="3818467" cy="2571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/>
              <a:t>2014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54836" y="1201911"/>
            <a:ext cx="3818467" cy="242415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/>
              <a:t>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25633" r="39747" b="3750"/>
          <a:stretch/>
        </p:blipFill>
        <p:spPr bwMode="auto">
          <a:xfrm>
            <a:off x="359934" y="1576552"/>
            <a:ext cx="3653211" cy="20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25354" r="39611" b="3192"/>
          <a:stretch/>
        </p:blipFill>
        <p:spPr bwMode="auto">
          <a:xfrm>
            <a:off x="4275230" y="1954521"/>
            <a:ext cx="3671715" cy="238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7" t="62550" r="4451" b="16872"/>
          <a:stretch/>
        </p:blipFill>
        <p:spPr bwMode="auto">
          <a:xfrm>
            <a:off x="4762499" y="5120702"/>
            <a:ext cx="2570612" cy="100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25448" r="39884" b="4303"/>
          <a:stretch/>
        </p:blipFill>
        <p:spPr bwMode="auto">
          <a:xfrm>
            <a:off x="8308427" y="1301759"/>
            <a:ext cx="3635802" cy="232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25354" r="40294" b="2354"/>
          <a:stretch/>
        </p:blipFill>
        <p:spPr bwMode="auto">
          <a:xfrm>
            <a:off x="359934" y="4149179"/>
            <a:ext cx="3653211" cy="22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25354" r="39064" b="4397"/>
          <a:stretch/>
        </p:blipFill>
        <p:spPr bwMode="auto">
          <a:xfrm>
            <a:off x="8198065" y="4177841"/>
            <a:ext cx="3760852" cy="220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0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"/>
            <a:ext cx="10710788" cy="1634220"/>
          </a:xfrm>
        </p:spPr>
        <p:txBody>
          <a:bodyPr>
            <a:normAutofit/>
          </a:bodyPr>
          <a:lstStyle/>
          <a:p>
            <a:r>
              <a:rPr lang="en-US" sz="4000" dirty="0"/>
              <a:t>HIV Testing and Treatment Cascade in DKI Jakarta </a:t>
            </a:r>
            <a:br>
              <a:rPr lang="en-US" sz="4000" dirty="0"/>
            </a:br>
            <a:r>
              <a:rPr lang="en-US" sz="2800" dirty="0"/>
              <a:t>(all population)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7468" y="6042107"/>
            <a:ext cx="11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SIHA </a:t>
            </a:r>
            <a:r>
              <a:rPr lang="en-US" sz="1200" i="1" dirty="0" err="1"/>
              <a:t>Dinkes</a:t>
            </a:r>
            <a:r>
              <a:rPr lang="en-US" sz="1200" i="1" dirty="0"/>
              <a:t> </a:t>
            </a:r>
            <a:r>
              <a:rPr lang="en-US" sz="1200" i="1" dirty="0" err="1"/>
              <a:t>Provinsi</a:t>
            </a:r>
            <a:r>
              <a:rPr lang="en-US" sz="1200" i="1" dirty="0"/>
              <a:t> DKI Jakarta retrieved on 31 January 2017. “HIV Diagnosed” is from National HIV-AIDS and STI Situation Report, 3</a:t>
            </a:r>
            <a:r>
              <a:rPr lang="en-US" sz="1200" i="1" baseline="30000" dirty="0"/>
              <a:t>rd</a:t>
            </a:r>
            <a:r>
              <a:rPr lang="en-US" sz="1200" i="1" dirty="0"/>
              <a:t>  Quarter 2016, </a:t>
            </a:r>
            <a:r>
              <a:rPr lang="en-US" sz="1200" i="1" dirty="0" err="1"/>
              <a:t>MoH</a:t>
            </a:r>
            <a:r>
              <a:rPr lang="en-US" sz="1200" i="1" dirty="0"/>
              <a:t> and HIV Testing Report. “In HIV Care”, “Ever  ART”, and “On ART are from treatment report (LBPHA).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9840-7C0A-564B-8987-20831E2750D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215062"/>
              </p:ext>
            </p:extLst>
          </p:nvPr>
        </p:nvGraphicFramePr>
        <p:xfrm>
          <a:off x="1314824" y="1479177"/>
          <a:ext cx="8964705" cy="456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55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1298</Words>
  <Application>Microsoft Office PowerPoint</Application>
  <PresentationFormat>Widescreen</PresentationFormat>
  <Paragraphs>176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 MT Condensed Light</vt:lpstr>
      <vt:lpstr>Arial</vt:lpstr>
      <vt:lpstr>Avenir Roman</vt:lpstr>
      <vt:lpstr>Calibri</vt:lpstr>
      <vt:lpstr>Calibri Light</vt:lpstr>
      <vt:lpstr>Office Theme</vt:lpstr>
      <vt:lpstr>Document</vt:lpstr>
      <vt:lpstr>HIV Epidemiologic Situation DKI Jakarta Province 2014 - 2016</vt:lpstr>
      <vt:lpstr>Map of Population Density, 2015</vt:lpstr>
      <vt:lpstr>Size Estimation of Key Affected Populations Year 2012</vt:lpstr>
      <vt:lpstr>Trend of Reported HIV Cases, 2011-2016</vt:lpstr>
      <vt:lpstr>Reported HIV Cases by Gender, 2011-2016</vt:lpstr>
      <vt:lpstr>Reported HIV Cases by Age Group, 2011-2016</vt:lpstr>
      <vt:lpstr>Reported HIV Cases by Transmission Model, 2011-2016</vt:lpstr>
      <vt:lpstr>Distribution of Reported HIV cases by district, 2011- 2015</vt:lpstr>
      <vt:lpstr>HIV Testing and Treatment Cascade in DKI Jakarta  (all population)</vt:lpstr>
      <vt:lpstr>HIV Testing and Treatment Cascade in DKI Jakarta  (all population)</vt:lpstr>
      <vt:lpstr>HIV Testing and Treatment Cascade in DKI Jakarta  (among FSWs)</vt:lpstr>
      <vt:lpstr>HIV Testing and Treatment Cascade in DKI Jakarta  (among FSWs)</vt:lpstr>
      <vt:lpstr>HIV Testing and Treatment Cascade in DKI Jakarta  (among TGs)</vt:lpstr>
      <vt:lpstr>HIV Testing and Treatment Cascade in DKI Jakarta  (among TGs)</vt:lpstr>
      <vt:lpstr>HIV Testing and Treatment Cascade in DKI Jakarta  (among MSM)</vt:lpstr>
      <vt:lpstr>HIV Testing and Treatment Cascade in DKI Jakarta  (among MSM)</vt:lpstr>
      <vt:lpstr>HIV Testing and Treatment Cascade in DKI Jakarta  (among PWID)</vt:lpstr>
      <vt:lpstr>HIV Testing and Treatment Cascade in DKI Jakarta  (among PWID)</vt:lpstr>
      <vt:lpstr>ARV Services in DKI Jakarta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Epidemiology and Programme Impact Review</dc:title>
  <dc:creator>Fetty Wijayanti</dc:creator>
  <cp:lastModifiedBy>Tasha Vernon</cp:lastModifiedBy>
  <cp:revision>275</cp:revision>
  <cp:lastPrinted>2016-12-12T10:56:12Z</cp:lastPrinted>
  <dcterms:created xsi:type="dcterms:W3CDTF">2016-12-07T05:48:48Z</dcterms:created>
  <dcterms:modified xsi:type="dcterms:W3CDTF">2018-03-27T13:56:36Z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-2140161989</vt:i4>
  </property>
  <property fmtid="{D5CDD505-2E9C-101B-9397-08002B2CF9AE}" pid="3" name="_NewReviewCycle">
    <vt:lpwstr/>
  </property>
  <property fmtid="{D5CDD505-2E9C-101B-9397-08002B2CF9AE}" pid="4" name="_EmailSubject">
    <vt:lpwstr>Update ToR and Agenda EPI review Yogya 14-16 Dec 2016</vt:lpwstr>
  </property>
  <property fmtid="{D5CDD505-2E9C-101B-9397-08002B2CF9AE}" pid="5" name="_AuthorEmail">
    <vt:lpwstr>wijayantif@who.int</vt:lpwstr>
  </property>
  <property fmtid="{D5CDD505-2E9C-101B-9397-08002B2CF9AE}" pid="6" name="_AuthorEmailDisplayName">
    <vt:lpwstr>WIJAYANTI, Fetty</vt:lpwstr>
  </property>
</Properties>
</file>