
<file path=[Content_Types].xml><?xml version="1.0" encoding="utf-8"?>
<Types xmlns="http://schemas.openxmlformats.org/package/2006/content-types">
  <Default Extension="pdf" ContentType="application/pdf"/>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9.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6.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diagrams/data10.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quickStyle7.xml" ContentType="application/vnd.openxmlformats-officedocument.drawingml.diagramStyle+xml"/>
  <Override PartName="/ppt/diagrams/colors7.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3.xml" ContentType="application/vnd.openxmlformats-officedocument.drawingml.diagramColors+xml"/>
  <Override PartName="/ppt/diagrams/colors9.xml" ContentType="application/vnd.openxmlformats-officedocument.drawingml.diagramColors+xml"/>
  <Override PartName="/ppt/diagrams/drawing9.xml" ContentType="application/vnd.ms-office.drawingml.diagramDrawing+xml"/>
  <Override PartName="/ppt/diagrams/drawing7.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3.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92" r:id="rId2"/>
    <p:sldId id="259" r:id="rId3"/>
    <p:sldId id="261" r:id="rId4"/>
    <p:sldId id="263" r:id="rId5"/>
    <p:sldId id="269" r:id="rId6"/>
    <p:sldId id="264" r:id="rId7"/>
    <p:sldId id="265" r:id="rId8"/>
    <p:sldId id="266" r:id="rId9"/>
    <p:sldId id="267" r:id="rId10"/>
    <p:sldId id="268" r:id="rId11"/>
    <p:sldId id="270" r:id="rId12"/>
    <p:sldId id="271" r:id="rId13"/>
    <p:sldId id="272" r:id="rId14"/>
    <p:sldId id="273" r:id="rId15"/>
    <p:sldId id="26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8" r:id="rId29"/>
    <p:sldId id="286" r:id="rId30"/>
    <p:sldId id="287" r:id="rId31"/>
    <p:sldId id="289" r:id="rId32"/>
    <p:sldId id="29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9"/>
    <p:restoredTop sz="60755" autoAdjust="0"/>
  </p:normalViewPr>
  <p:slideViewPr>
    <p:cSldViewPr snapToGrid="0" snapToObjects="1">
      <p:cViewPr varScale="1">
        <p:scale>
          <a:sx n="48" d="100"/>
          <a:sy n="48" d="100"/>
        </p:scale>
        <p:origin x="1896" y="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3360456362330378"/>
          <c:y val="5.921698092430891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view3D>
      <c:rotX val="30"/>
      <c:rotY val="15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Community Stigma </c:v>
                </c:pt>
              </c:strCache>
            </c:strRef>
          </c:tx>
          <c:explosion val="7"/>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65B-1147-A989-68218B71F135}"/>
              </c:ext>
            </c:extLst>
          </c:dPt>
          <c:dPt>
            <c:idx val="1"/>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565B-1147-A989-68218B71F13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BFA-4E67-8986-95562AE6BAE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BFA-4E67-8986-95562AE6BAEF}"/>
              </c:ext>
            </c:extLst>
          </c:dPt>
          <c:cat>
            <c:strRef>
              <c:f>Sheet1!$A$2:$A$5</c:f>
              <c:strCache>
                <c:ptCount val="3"/>
                <c:pt idx="0">
                  <c:v>YES</c:v>
                </c:pt>
                <c:pt idx="1">
                  <c:v>NO</c:v>
                </c:pt>
                <c:pt idx="2">
                  <c:v>NO ANSWER</c:v>
                </c:pt>
              </c:strCache>
            </c:strRef>
          </c:cat>
          <c:val>
            <c:numRef>
              <c:f>Sheet1!$B$2:$B$5</c:f>
              <c:numCache>
                <c:formatCode>General</c:formatCode>
                <c:ptCount val="4"/>
                <c:pt idx="0">
                  <c:v>31.3</c:v>
                </c:pt>
                <c:pt idx="1">
                  <c:v>63.4</c:v>
                </c:pt>
                <c:pt idx="2">
                  <c:v>6.3</c:v>
                </c:pt>
              </c:numCache>
            </c:numRef>
          </c:val>
          <c:extLst>
            <c:ext xmlns:c16="http://schemas.microsoft.com/office/drawing/2014/chart" uri="{C3380CC4-5D6E-409C-BE32-E72D297353CC}">
              <c16:uniqueId val="{00000000-565B-1147-A989-68218B71F135}"/>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3"/>
        <c:delete val="1"/>
      </c:legendEntry>
      <c:layout>
        <c:manualLayout>
          <c:xMode val="edge"/>
          <c:yMode val="edge"/>
          <c:x val="0.18970317842928416"/>
          <c:y val="0.88773147188006307"/>
          <c:w val="0.67042827512752956"/>
          <c:h val="8.795596426755050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595653971165849"/>
          <c:y val="9.055416576937609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view3D>
      <c:rotX val="30"/>
      <c:rotY val="19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Health Facility Stigma </c:v>
                </c:pt>
              </c:strCache>
            </c:strRef>
          </c:tx>
          <c:explosion val="9"/>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A86-8C4C-9386-92333717F88F}"/>
              </c:ext>
            </c:extLst>
          </c:dPt>
          <c:dPt>
            <c:idx val="1"/>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2A86-8C4C-9386-92333717F88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2A86-8C4C-9386-92333717F88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FF8-4283-BECF-39FDFA7C8142}"/>
              </c:ext>
            </c:extLst>
          </c:dPt>
          <c:cat>
            <c:strRef>
              <c:f>Sheet1!$A$2:$A$5</c:f>
              <c:strCache>
                <c:ptCount val="3"/>
                <c:pt idx="0">
                  <c:v>YES</c:v>
                </c:pt>
                <c:pt idx="1">
                  <c:v>NO</c:v>
                </c:pt>
                <c:pt idx="2">
                  <c:v>NO ANSWER</c:v>
                </c:pt>
              </c:strCache>
            </c:strRef>
          </c:cat>
          <c:val>
            <c:numRef>
              <c:f>Sheet1!$B$2:$B$5</c:f>
              <c:numCache>
                <c:formatCode>General</c:formatCode>
                <c:ptCount val="4"/>
                <c:pt idx="0">
                  <c:v>19</c:v>
                </c:pt>
                <c:pt idx="1">
                  <c:v>75</c:v>
                </c:pt>
                <c:pt idx="2">
                  <c:v>3.3</c:v>
                </c:pt>
              </c:numCache>
            </c:numRef>
          </c:val>
          <c:extLst>
            <c:ext xmlns:c16="http://schemas.microsoft.com/office/drawing/2014/chart" uri="{C3380CC4-5D6E-409C-BE32-E72D297353CC}">
              <c16:uniqueId val="{00000000-2A86-8C4C-9386-92333717F88F}"/>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3"/>
        <c:delete val="1"/>
      </c:legendEntry>
      <c:layout>
        <c:manualLayout>
          <c:xMode val="edge"/>
          <c:yMode val="edge"/>
          <c:x val="0.16006562136792324"/>
          <c:y val="0.78457367211134688"/>
          <c:w val="0.66033576502482061"/>
          <c:h val="0.122950625961406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Stigma</a:t>
            </a:r>
            <a:r>
              <a:rPr lang="en-US" baseline="0" dirty="0"/>
              <a:t> By Whom?</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HEALTH WORKER</c:v>
                </c:pt>
              </c:strCache>
            </c:strRef>
          </c:tx>
          <c:spPr>
            <a:solidFill>
              <a:schemeClr val="accent1"/>
            </a:solidFill>
            <a:ln>
              <a:noFill/>
            </a:ln>
            <a:effectLst/>
            <a:sp3d/>
          </c:spPr>
          <c:invertIfNegative val="0"/>
          <c:cat>
            <c:strRef>
              <c:f>Sheet1!$A$2</c:f>
              <c:strCache>
                <c:ptCount val="1"/>
                <c:pt idx="0">
                  <c:v>Category 1</c:v>
                </c:pt>
              </c:strCache>
            </c:strRef>
          </c:cat>
          <c:val>
            <c:numRef>
              <c:f>Sheet1!$B$2</c:f>
              <c:numCache>
                <c:formatCode>General</c:formatCode>
                <c:ptCount val="1"/>
                <c:pt idx="0">
                  <c:v>75.8</c:v>
                </c:pt>
              </c:numCache>
            </c:numRef>
          </c:val>
          <c:extLst>
            <c:ext xmlns:c16="http://schemas.microsoft.com/office/drawing/2014/chart" uri="{C3380CC4-5D6E-409C-BE32-E72D297353CC}">
              <c16:uniqueId val="{00000000-680E-E446-BAF4-DF289EF3ACBA}"/>
            </c:ext>
          </c:extLst>
        </c:ser>
        <c:ser>
          <c:idx val="1"/>
          <c:order val="1"/>
          <c:tx>
            <c:strRef>
              <c:f>Sheet1!$C$1</c:f>
              <c:strCache>
                <c:ptCount val="1"/>
                <c:pt idx="0">
                  <c:v>FACILITY ADMINISTRATOR</c:v>
                </c:pt>
              </c:strCache>
            </c:strRef>
          </c:tx>
          <c:spPr>
            <a:solidFill>
              <a:schemeClr val="accent1">
                <a:lumMod val="60000"/>
                <a:lumOff val="40000"/>
              </a:schemeClr>
            </a:solidFill>
            <a:ln>
              <a:noFill/>
            </a:ln>
            <a:effectLst/>
            <a:sp3d/>
          </c:spPr>
          <c:invertIfNegative val="0"/>
          <c:cat>
            <c:strRef>
              <c:f>Sheet1!$A$2</c:f>
              <c:strCache>
                <c:ptCount val="1"/>
                <c:pt idx="0">
                  <c:v>Category 1</c:v>
                </c:pt>
              </c:strCache>
            </c:strRef>
          </c:cat>
          <c:val>
            <c:numRef>
              <c:f>Sheet1!$C$2</c:f>
              <c:numCache>
                <c:formatCode>General</c:formatCode>
                <c:ptCount val="1"/>
                <c:pt idx="0">
                  <c:v>30.4</c:v>
                </c:pt>
              </c:numCache>
            </c:numRef>
          </c:val>
          <c:extLst>
            <c:ext xmlns:c16="http://schemas.microsoft.com/office/drawing/2014/chart" uri="{C3380CC4-5D6E-409C-BE32-E72D297353CC}">
              <c16:uniqueId val="{00000001-680E-E446-BAF4-DF289EF3ACBA}"/>
            </c:ext>
          </c:extLst>
        </c:ser>
        <c:ser>
          <c:idx val="2"/>
          <c:order val="2"/>
          <c:tx>
            <c:strRef>
              <c:f>Sheet1!$D$1</c:f>
              <c:strCache>
                <c:ptCount val="1"/>
                <c:pt idx="0">
                  <c:v>OTHER CLIENTS AT THE FACILITY</c:v>
                </c:pt>
              </c:strCache>
            </c:strRef>
          </c:tx>
          <c:spPr>
            <a:solidFill>
              <a:schemeClr val="accent3"/>
            </a:solidFill>
            <a:ln>
              <a:noFill/>
            </a:ln>
            <a:effectLst/>
            <a:sp3d/>
          </c:spPr>
          <c:invertIfNegative val="0"/>
          <c:cat>
            <c:strRef>
              <c:f>Sheet1!$A$2</c:f>
              <c:strCache>
                <c:ptCount val="1"/>
                <c:pt idx="0">
                  <c:v>Category 1</c:v>
                </c:pt>
              </c:strCache>
            </c:strRef>
          </c:cat>
          <c:val>
            <c:numRef>
              <c:f>Sheet1!$D$2</c:f>
              <c:numCache>
                <c:formatCode>General</c:formatCode>
                <c:ptCount val="1"/>
                <c:pt idx="0">
                  <c:v>12</c:v>
                </c:pt>
              </c:numCache>
            </c:numRef>
          </c:val>
          <c:extLst>
            <c:ext xmlns:c16="http://schemas.microsoft.com/office/drawing/2014/chart" uri="{C3380CC4-5D6E-409C-BE32-E72D297353CC}">
              <c16:uniqueId val="{00000002-680E-E446-BAF4-DF289EF3ACBA}"/>
            </c:ext>
          </c:extLst>
        </c:ser>
        <c:dLbls>
          <c:showLegendKey val="0"/>
          <c:showVal val="0"/>
          <c:showCatName val="0"/>
          <c:showSerName val="0"/>
          <c:showPercent val="0"/>
          <c:showBubbleSize val="0"/>
        </c:dLbls>
        <c:gapWidth val="150"/>
        <c:shape val="box"/>
        <c:axId val="1841422479"/>
        <c:axId val="1908549311"/>
        <c:axId val="0"/>
      </c:bar3DChart>
      <c:catAx>
        <c:axId val="1841422479"/>
        <c:scaling>
          <c:orientation val="minMax"/>
        </c:scaling>
        <c:delete val="1"/>
        <c:axPos val="b"/>
        <c:numFmt formatCode="General" sourceLinked="1"/>
        <c:majorTickMark val="none"/>
        <c:minorTickMark val="none"/>
        <c:tickLblPos val="nextTo"/>
        <c:crossAx val="1908549311"/>
        <c:crosses val="autoZero"/>
        <c:auto val="1"/>
        <c:lblAlgn val="ctr"/>
        <c:lblOffset val="100"/>
        <c:noMultiLvlLbl val="0"/>
      </c:catAx>
      <c:valAx>
        <c:axId val="19085493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41422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cs:fontRef>
    <cs:defRPr sz="1330" kern="1200"/>
  </cs:axisTitle>
  <cs:categoryAxis>
    <cs:lnRef idx="0"/>
    <cs:fillRef idx="0"/>
    <cs:effectRef idx="0"/>
    <cs:fontRef idx="minor">
      <a:schemeClr val="tx1"/>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3.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2.png"/><Relationship Id="rId5" Type="http://schemas.openxmlformats.org/officeDocument/2006/relationships/image" Target="../media/image58.png"/><Relationship Id="rId10" Type="http://schemas.openxmlformats.org/officeDocument/2006/relationships/image" Target="../media/image16.svg"/><Relationship Id="rId4" Type="http://schemas.openxmlformats.org/officeDocument/2006/relationships/image" Target="../media/image57.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1" Type="http://schemas.openxmlformats.org/officeDocument/2006/relationships/image" Target="../media/image25.jpeg"/></Relationships>
</file>

<file path=ppt/diagrams/_rels/data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8.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18.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17.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1.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3.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2.png"/><Relationship Id="rId5" Type="http://schemas.openxmlformats.org/officeDocument/2006/relationships/image" Target="../media/image58.png"/><Relationship Id="rId10" Type="http://schemas.openxmlformats.org/officeDocument/2006/relationships/image" Target="../media/image16.svg"/><Relationship Id="rId4" Type="http://schemas.openxmlformats.org/officeDocument/2006/relationships/image" Target="../media/image57.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18.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17.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BFFAB-0669-4FCD-A194-CB24C1D30C70}"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BFAD0ADD-1C85-404B-9D3F-5BBA47A6160E}">
      <dgm:prSet custT="1"/>
      <dgm:spPr>
        <a:solidFill>
          <a:schemeClr val="accent1"/>
        </a:solidFill>
        <a:ln w="12700" cap="flat" cmpd="sng" algn="ctr">
          <a:solidFill>
            <a:prstClr val="white">
              <a:hueOff val="0"/>
              <a:satOff val="0"/>
              <a:lumOff val="0"/>
              <a:alphaOff val="0"/>
            </a:prstClr>
          </a:solidFill>
          <a:prstDash val="solid"/>
        </a:ln>
        <a:effectLst/>
      </dgm:spPr>
      <dgm:t>
        <a:bodyPr spcFirstLastPara="0" vert="horz" wrap="square" lIns="53340" tIns="53340" rIns="53340" bIns="53340" numCol="1" spcCol="1270" anchor="ctr" anchorCtr="0"/>
        <a:lstStyle/>
        <a:p>
          <a:pPr marL="0" lvl="0" indent="0" algn="ctr" defTabSz="622300">
            <a:lnSpc>
              <a:spcPct val="100000"/>
            </a:lnSpc>
            <a:spcBef>
              <a:spcPct val="0"/>
            </a:spcBef>
            <a:spcAft>
              <a:spcPct val="35000"/>
            </a:spcAft>
            <a:buNone/>
          </a:pPr>
          <a:r>
            <a:rPr lang="en-US" sz="2000" kern="1200" dirty="0">
              <a:solidFill>
                <a:prstClr val="white"/>
              </a:solidFill>
              <a:latin typeface="Rockwell" panose="02060603020205020403"/>
              <a:ea typeface="+mn-ea"/>
              <a:cs typeface="+mn-cs"/>
            </a:rPr>
            <a:t>Human rights violations are common in health settings </a:t>
          </a:r>
        </a:p>
      </dgm:t>
    </dgm:pt>
    <dgm:pt modelId="{EFDA4027-2D76-47F8-8DCC-E74AC7429430}" type="parTrans" cxnId="{B13FD323-0C40-4132-B5B2-C6941E186474}">
      <dgm:prSet/>
      <dgm:spPr/>
      <dgm:t>
        <a:bodyPr/>
        <a:lstStyle/>
        <a:p>
          <a:endParaRPr lang="en-US"/>
        </a:p>
      </dgm:t>
    </dgm:pt>
    <dgm:pt modelId="{0C9661F3-6D7B-4026-8376-E1318D4F6ADF}" type="sibTrans" cxnId="{B13FD323-0C40-4132-B5B2-C6941E186474}">
      <dgm:prSet/>
      <dgm:spPr/>
      <dgm:t>
        <a:bodyPr/>
        <a:lstStyle/>
        <a:p>
          <a:endParaRPr lang="en-US"/>
        </a:p>
      </dgm:t>
    </dgm:pt>
    <dgm:pt modelId="{67F33F72-FF07-4CC7-9DE6-0A41D9E56C6E}">
      <dgm:prSet custT="1"/>
      <dgm:spPr>
        <a:solidFill>
          <a:schemeClr val="bg2">
            <a:alpha val="90000"/>
          </a:schemeClr>
        </a:solidFill>
      </dgm:spPr>
      <dgm:t>
        <a:bodyPr/>
        <a:lstStyle/>
        <a:p>
          <a:r>
            <a:rPr lang="en-US" sz="1800" dirty="0"/>
            <a:t>In many parts of the world</a:t>
          </a:r>
        </a:p>
      </dgm:t>
    </dgm:pt>
    <dgm:pt modelId="{5894D0D9-A7BC-4852-936E-D71C3B8EB977}" type="parTrans" cxnId="{E7A067BB-B0BC-41A4-8ECC-F0C6EAFFAF4E}">
      <dgm:prSet/>
      <dgm:spPr/>
      <dgm:t>
        <a:bodyPr/>
        <a:lstStyle/>
        <a:p>
          <a:endParaRPr lang="en-US"/>
        </a:p>
      </dgm:t>
    </dgm:pt>
    <dgm:pt modelId="{781825C3-08F7-42A1-8DEF-C631A31489CC}" type="sibTrans" cxnId="{E7A067BB-B0BC-41A4-8ECC-F0C6EAFFAF4E}">
      <dgm:prSet/>
      <dgm:spPr/>
      <dgm:t>
        <a:bodyPr/>
        <a:lstStyle/>
        <a:p>
          <a:endParaRPr lang="en-US"/>
        </a:p>
      </dgm:t>
    </dgm:pt>
    <dgm:pt modelId="{FF73BFB3-8772-4B54-9936-08AEB016E011}">
      <dgm:prSet custT="1"/>
      <dgm:spPr>
        <a:solidFill>
          <a:schemeClr val="bg2">
            <a:alpha val="90000"/>
          </a:schemeClr>
        </a:solidFill>
      </dgm:spPr>
      <dgm:t>
        <a:bodyPr/>
        <a:lstStyle/>
        <a:p>
          <a:r>
            <a:rPr lang="en-US" sz="1800" dirty="0"/>
            <a:t>Limiting accessing to quality health services </a:t>
          </a:r>
        </a:p>
      </dgm:t>
    </dgm:pt>
    <dgm:pt modelId="{9D95C235-1686-4805-B104-487FE18EE08E}" type="parTrans" cxnId="{A1F3DE9C-48F3-4051-BBF6-79AB00060FFB}">
      <dgm:prSet/>
      <dgm:spPr/>
      <dgm:t>
        <a:bodyPr/>
        <a:lstStyle/>
        <a:p>
          <a:endParaRPr lang="en-US"/>
        </a:p>
      </dgm:t>
    </dgm:pt>
    <dgm:pt modelId="{51A21685-E2CB-4655-8856-99D3B95C52CE}" type="sibTrans" cxnId="{A1F3DE9C-48F3-4051-BBF6-79AB00060FFB}">
      <dgm:prSet/>
      <dgm:spPr/>
      <dgm:t>
        <a:bodyPr/>
        <a:lstStyle/>
        <a:p>
          <a:endParaRPr lang="en-US"/>
        </a:p>
      </dgm:t>
    </dgm:pt>
    <dgm:pt modelId="{4B276785-CA9D-4743-A831-28E0D768940E}">
      <dgm:prSet custT="1"/>
      <dgm:spPr>
        <a:solidFill>
          <a:schemeClr val="accent1"/>
        </a:solidFill>
        <a:ln w="12700" cap="flat" cmpd="sng" algn="ctr">
          <a:solidFill>
            <a:prstClr val="white">
              <a:hueOff val="0"/>
              <a:satOff val="0"/>
              <a:lumOff val="0"/>
              <a:alphaOff val="0"/>
            </a:prstClr>
          </a:solidFill>
          <a:prstDash val="solid"/>
        </a:ln>
        <a:effectLst/>
      </dgm:spPr>
      <dgm:t>
        <a:bodyPr spcFirstLastPara="0" vert="horz" wrap="square" lIns="53340" tIns="53340" rIns="53340" bIns="53340" numCol="1" spcCol="1270" anchor="ctr" anchorCtr="0"/>
        <a:lstStyle/>
        <a:p>
          <a:r>
            <a:rPr lang="en-US" sz="2000" dirty="0"/>
            <a:t>Health care workers also face discrimination </a:t>
          </a:r>
        </a:p>
      </dgm:t>
    </dgm:pt>
    <dgm:pt modelId="{17DE7317-B67A-465E-936F-E0E5E84F92D7}" type="parTrans" cxnId="{6C6090CF-FEFA-4B44-82D1-F3CD7997FA4C}">
      <dgm:prSet/>
      <dgm:spPr/>
      <dgm:t>
        <a:bodyPr/>
        <a:lstStyle/>
        <a:p>
          <a:endParaRPr lang="en-US"/>
        </a:p>
      </dgm:t>
    </dgm:pt>
    <dgm:pt modelId="{6E158F7F-E0C9-45F5-A650-946E9F19F808}" type="sibTrans" cxnId="{6C6090CF-FEFA-4B44-82D1-F3CD7997FA4C}">
      <dgm:prSet/>
      <dgm:spPr/>
      <dgm:t>
        <a:bodyPr/>
        <a:lstStyle/>
        <a:p>
          <a:endParaRPr lang="en-US"/>
        </a:p>
      </dgm:t>
    </dgm:pt>
    <dgm:pt modelId="{EF4E19C3-CBC8-4F2D-9BD3-B047BB78CE26}">
      <dgm:prSet custT="1"/>
      <dgm:spPr>
        <a:solidFill>
          <a:schemeClr val="bg2">
            <a:alpha val="90000"/>
          </a:schemeClr>
        </a:solidFill>
      </dgm:spPr>
      <dgm:t>
        <a:bodyPr/>
        <a:lstStyle/>
        <a:p>
          <a:r>
            <a:rPr lang="en-US" sz="1800" kern="1200" dirty="0">
              <a:solidFill>
                <a:prstClr val="black">
                  <a:hueOff val="0"/>
                  <a:satOff val="0"/>
                  <a:lumOff val="0"/>
                  <a:alphaOff val="0"/>
                </a:prstClr>
              </a:solidFill>
              <a:latin typeface="+mn-lt"/>
              <a:ea typeface="+mn-ea"/>
              <a:cs typeface="+mn-cs"/>
            </a:rPr>
            <a:t>From co-workers and employers</a:t>
          </a:r>
        </a:p>
      </dgm:t>
    </dgm:pt>
    <dgm:pt modelId="{7ED2537F-6E02-4989-8DFD-FB8E75B65EC2}" type="parTrans" cxnId="{F2EF7965-B198-4074-9603-F572092714E3}">
      <dgm:prSet/>
      <dgm:spPr/>
      <dgm:t>
        <a:bodyPr/>
        <a:lstStyle/>
        <a:p>
          <a:endParaRPr lang="en-US"/>
        </a:p>
      </dgm:t>
    </dgm:pt>
    <dgm:pt modelId="{F3ACBDD3-88C3-491E-8294-3CD38790F1BB}" type="sibTrans" cxnId="{F2EF7965-B198-4074-9603-F572092714E3}">
      <dgm:prSet/>
      <dgm:spPr/>
      <dgm:t>
        <a:bodyPr/>
        <a:lstStyle/>
        <a:p>
          <a:endParaRPr lang="en-US"/>
        </a:p>
      </dgm:t>
    </dgm:pt>
    <dgm:pt modelId="{1526A579-E171-45C5-BB8C-E1FDB1D6DB2A}">
      <dgm:prSet custT="1"/>
      <dgm:spPr>
        <a:solidFill>
          <a:schemeClr val="bg2">
            <a:alpha val="90000"/>
          </a:schemeClr>
        </a:solidFill>
      </dgm:spPr>
      <dgm:t>
        <a:bodyPr/>
        <a:lstStyle/>
        <a:p>
          <a:r>
            <a:rPr lang="en-US" sz="1800" kern="1200" dirty="0">
              <a:solidFill>
                <a:prstClr val="black">
                  <a:hueOff val="0"/>
                  <a:satOff val="0"/>
                  <a:lumOff val="0"/>
                  <a:alphaOff val="0"/>
                </a:prstClr>
              </a:solidFill>
              <a:latin typeface="+mn-lt"/>
              <a:ea typeface="+mn-ea"/>
              <a:cs typeface="+mn-cs"/>
            </a:rPr>
            <a:t>Work in environments where their rights, responsibilities &amp;  roles are not recognized</a:t>
          </a:r>
        </a:p>
      </dgm:t>
    </dgm:pt>
    <dgm:pt modelId="{74FA85CC-BD38-4BAD-801F-9D66A6ACA74B}" type="parTrans" cxnId="{669C2E00-302F-4870-9E7A-76E6828D88D6}">
      <dgm:prSet/>
      <dgm:spPr/>
      <dgm:t>
        <a:bodyPr/>
        <a:lstStyle/>
        <a:p>
          <a:endParaRPr lang="en-US"/>
        </a:p>
      </dgm:t>
    </dgm:pt>
    <dgm:pt modelId="{174B5289-B9D5-4EB0-99EA-2B59943B3C58}" type="sibTrans" cxnId="{669C2E00-302F-4870-9E7A-76E6828D88D6}">
      <dgm:prSet/>
      <dgm:spPr/>
      <dgm:t>
        <a:bodyPr/>
        <a:lstStyle/>
        <a:p>
          <a:endParaRPr lang="en-US"/>
        </a:p>
      </dgm:t>
    </dgm:pt>
    <dgm:pt modelId="{094BF7B7-ADC5-4593-8D2F-3081C0A03787}">
      <dgm:prSet custT="1"/>
      <dgm:spPr>
        <a:solidFill>
          <a:schemeClr val="accent1"/>
        </a:solidFill>
        <a:ln w="12700" cap="flat" cmpd="sng" algn="ctr">
          <a:solidFill>
            <a:prstClr val="white">
              <a:hueOff val="0"/>
              <a:satOff val="0"/>
              <a:lumOff val="0"/>
              <a:alphaOff val="0"/>
            </a:prstClr>
          </a:solidFill>
          <a:prstDash val="solid"/>
        </a:ln>
        <a:effectLst/>
      </dgm:spPr>
      <dgm:t>
        <a:bodyPr spcFirstLastPara="0" vert="horz" wrap="square" lIns="53340" tIns="53340" rIns="53340" bIns="53340" numCol="1" spcCol="1270" anchor="ctr" anchorCtr="0"/>
        <a:lstStyle/>
        <a:p>
          <a:pPr marL="0" lvl="0" indent="0" algn="ctr" defTabSz="1066800">
            <a:lnSpc>
              <a:spcPct val="90000"/>
            </a:lnSpc>
            <a:spcBef>
              <a:spcPct val="0"/>
            </a:spcBef>
            <a:spcAft>
              <a:spcPct val="35000"/>
            </a:spcAft>
            <a:buNone/>
          </a:pPr>
          <a:r>
            <a:rPr lang="en-US" sz="2000" kern="1200" dirty="0">
              <a:solidFill>
                <a:prstClr val="white"/>
              </a:solidFill>
              <a:latin typeface="Rockwell" panose="02060603020205020403"/>
              <a:ea typeface="+mn-ea"/>
              <a:cs typeface="+mn-cs"/>
            </a:rPr>
            <a:t>Some examples of human rights violations </a:t>
          </a:r>
        </a:p>
      </dgm:t>
    </dgm:pt>
    <dgm:pt modelId="{7A1E94CA-1BD5-4B13-B632-1C99D0BED47D}" type="parTrans" cxnId="{3BBDAB1B-E8DA-4D78-B1FC-BD69353007CB}">
      <dgm:prSet/>
      <dgm:spPr/>
      <dgm:t>
        <a:bodyPr/>
        <a:lstStyle/>
        <a:p>
          <a:endParaRPr lang="en-US"/>
        </a:p>
      </dgm:t>
    </dgm:pt>
    <dgm:pt modelId="{4A76D0F8-EE45-4E65-AB7A-7126182D9833}" type="sibTrans" cxnId="{3BBDAB1B-E8DA-4D78-B1FC-BD69353007CB}">
      <dgm:prSet/>
      <dgm:spPr/>
      <dgm:t>
        <a:bodyPr/>
        <a:lstStyle/>
        <a:p>
          <a:endParaRPr lang="en-US"/>
        </a:p>
      </dgm:t>
    </dgm:pt>
    <dgm:pt modelId="{6BDE4A52-F538-42D8-ABA5-958D72AED38A}">
      <dgm:prSet custT="1"/>
      <dgm:spPr>
        <a:solidFill>
          <a:schemeClr val="bg2">
            <a:alpha val="90000"/>
          </a:schemeClr>
        </a:solidFill>
      </dgm:spPr>
      <dgm:t>
        <a:bodyPr/>
        <a:lstStyle/>
        <a:p>
          <a:r>
            <a:rPr lang="en-US" sz="1800" dirty="0"/>
            <a:t>Coercion of patients</a:t>
          </a:r>
        </a:p>
      </dgm:t>
    </dgm:pt>
    <dgm:pt modelId="{F39BD712-3797-4830-BD32-00FCD7B274F3}" type="parTrans" cxnId="{F701EE74-3D8E-40F5-BD31-3814368A8DBC}">
      <dgm:prSet/>
      <dgm:spPr/>
      <dgm:t>
        <a:bodyPr/>
        <a:lstStyle/>
        <a:p>
          <a:endParaRPr lang="en-US"/>
        </a:p>
      </dgm:t>
    </dgm:pt>
    <dgm:pt modelId="{5585957A-B864-4BA4-9872-E17382D7352C}" type="sibTrans" cxnId="{F701EE74-3D8E-40F5-BD31-3814368A8DBC}">
      <dgm:prSet/>
      <dgm:spPr/>
      <dgm:t>
        <a:bodyPr/>
        <a:lstStyle/>
        <a:p>
          <a:endParaRPr lang="en-US"/>
        </a:p>
      </dgm:t>
    </dgm:pt>
    <dgm:pt modelId="{7560D2CF-2C3B-4DDA-896C-E76BD5780211}">
      <dgm:prSet custT="1"/>
      <dgm:spPr>
        <a:solidFill>
          <a:schemeClr val="bg2">
            <a:alpha val="90000"/>
          </a:schemeClr>
        </a:solidFill>
      </dgm:spPr>
      <dgm:t>
        <a:bodyPr/>
        <a:lstStyle/>
        <a:p>
          <a:r>
            <a:rPr lang="en-US" sz="1800" dirty="0"/>
            <a:t>Substandard quality of care</a:t>
          </a:r>
        </a:p>
      </dgm:t>
    </dgm:pt>
    <dgm:pt modelId="{780C202E-9CA5-47E8-A801-A0EB02A1B086}" type="parTrans" cxnId="{AE013702-9756-4D3F-BBD0-67584B23D652}">
      <dgm:prSet/>
      <dgm:spPr/>
      <dgm:t>
        <a:bodyPr/>
        <a:lstStyle/>
        <a:p>
          <a:endParaRPr lang="en-US"/>
        </a:p>
      </dgm:t>
    </dgm:pt>
    <dgm:pt modelId="{20EC6863-FC26-41E7-BDC6-B677B1F82635}" type="sibTrans" cxnId="{AE013702-9756-4D3F-BBD0-67584B23D652}">
      <dgm:prSet/>
      <dgm:spPr/>
      <dgm:t>
        <a:bodyPr/>
        <a:lstStyle/>
        <a:p>
          <a:endParaRPr lang="en-US"/>
        </a:p>
      </dgm:t>
    </dgm:pt>
    <dgm:pt modelId="{FDBCF53E-99E9-4994-A251-5E0B0E2C5F10}">
      <dgm:prSet custT="1"/>
      <dgm:spPr>
        <a:solidFill>
          <a:schemeClr val="bg2">
            <a:alpha val="90000"/>
          </a:schemeClr>
        </a:solidFill>
      </dgm:spPr>
      <dgm:t>
        <a:bodyPr/>
        <a:lstStyle/>
        <a:p>
          <a:r>
            <a:rPr lang="en-US" sz="1800" dirty="0"/>
            <a:t>Breaches of confidentiality </a:t>
          </a:r>
        </a:p>
      </dgm:t>
    </dgm:pt>
    <dgm:pt modelId="{E6EF42C7-778C-449C-9ACB-4B7239247830}" type="parTrans" cxnId="{003B0A98-05BB-42B2-B3A4-32F96D166871}">
      <dgm:prSet/>
      <dgm:spPr/>
      <dgm:t>
        <a:bodyPr/>
        <a:lstStyle/>
        <a:p>
          <a:endParaRPr lang="en-US"/>
        </a:p>
      </dgm:t>
    </dgm:pt>
    <dgm:pt modelId="{82697472-CEA9-4AEE-96D8-52BCC7C6826C}" type="sibTrans" cxnId="{003B0A98-05BB-42B2-B3A4-32F96D166871}">
      <dgm:prSet/>
      <dgm:spPr/>
      <dgm:t>
        <a:bodyPr/>
        <a:lstStyle/>
        <a:p>
          <a:endParaRPr lang="en-US"/>
        </a:p>
      </dgm:t>
    </dgm:pt>
    <dgm:pt modelId="{1FBFD40E-C95C-4BC1-BECE-E9C523CD1501}" type="pres">
      <dgm:prSet presAssocID="{047BFFAB-0669-4FCD-A194-CB24C1D30C70}" presName="Name0" presStyleCnt="0">
        <dgm:presLayoutVars>
          <dgm:dir/>
          <dgm:animLvl val="lvl"/>
          <dgm:resizeHandles val="exact"/>
        </dgm:presLayoutVars>
      </dgm:prSet>
      <dgm:spPr/>
    </dgm:pt>
    <dgm:pt modelId="{17D2E321-CDFE-4B52-82D2-18D39F1DBE83}" type="pres">
      <dgm:prSet presAssocID="{BFAD0ADD-1C85-404B-9D3F-5BBA47A6160E}" presName="linNode" presStyleCnt="0"/>
      <dgm:spPr/>
    </dgm:pt>
    <dgm:pt modelId="{97738DE0-6EC6-4FF4-8A84-606ABA3D8007}" type="pres">
      <dgm:prSet presAssocID="{BFAD0ADD-1C85-404B-9D3F-5BBA47A6160E}" presName="parentText" presStyleLbl="node1" presStyleIdx="0" presStyleCnt="3">
        <dgm:presLayoutVars>
          <dgm:chMax val="1"/>
          <dgm:bulletEnabled val="1"/>
        </dgm:presLayoutVars>
      </dgm:prSet>
      <dgm:spPr>
        <a:xfrm>
          <a:off x="0" y="2728"/>
          <a:ext cx="2366010" cy="1800820"/>
        </a:xfrm>
        <a:prstGeom prst="roundRect">
          <a:avLst/>
        </a:prstGeom>
      </dgm:spPr>
    </dgm:pt>
    <dgm:pt modelId="{0E4B1B2C-429D-477C-AAC3-039EFCE2554B}" type="pres">
      <dgm:prSet presAssocID="{BFAD0ADD-1C85-404B-9D3F-5BBA47A6160E}" presName="descendantText" presStyleLbl="alignAccFollowNode1" presStyleIdx="0" presStyleCnt="3">
        <dgm:presLayoutVars>
          <dgm:bulletEnabled val="1"/>
        </dgm:presLayoutVars>
      </dgm:prSet>
      <dgm:spPr/>
    </dgm:pt>
    <dgm:pt modelId="{C8C7D8BF-DED3-4B0E-9BD6-C7C53A9C95F3}" type="pres">
      <dgm:prSet presAssocID="{0C9661F3-6D7B-4026-8376-E1318D4F6ADF}" presName="sp" presStyleCnt="0"/>
      <dgm:spPr/>
    </dgm:pt>
    <dgm:pt modelId="{B7208B5B-B6F3-4202-8C4B-1793877ADD4A}" type="pres">
      <dgm:prSet presAssocID="{4B276785-CA9D-4743-A831-28E0D768940E}" presName="linNode" presStyleCnt="0"/>
      <dgm:spPr/>
    </dgm:pt>
    <dgm:pt modelId="{36F93B32-C1E3-4430-8228-8DEE643FBC80}" type="pres">
      <dgm:prSet presAssocID="{4B276785-CA9D-4743-A831-28E0D768940E}" presName="parentText" presStyleLbl="node1" presStyleIdx="1" presStyleCnt="3">
        <dgm:presLayoutVars>
          <dgm:chMax val="1"/>
          <dgm:bulletEnabled val="1"/>
        </dgm:presLayoutVars>
      </dgm:prSet>
      <dgm:spPr>
        <a:xfrm>
          <a:off x="0" y="1893589"/>
          <a:ext cx="2366010" cy="1800820"/>
        </a:xfrm>
        <a:prstGeom prst="roundRect">
          <a:avLst/>
        </a:prstGeom>
      </dgm:spPr>
    </dgm:pt>
    <dgm:pt modelId="{44F0FF67-2AE2-413A-9E87-8CC686DB65D4}" type="pres">
      <dgm:prSet presAssocID="{4B276785-CA9D-4743-A831-28E0D768940E}" presName="descendantText" presStyleLbl="alignAccFollowNode1" presStyleIdx="1" presStyleCnt="3">
        <dgm:presLayoutVars>
          <dgm:bulletEnabled val="1"/>
        </dgm:presLayoutVars>
      </dgm:prSet>
      <dgm:spPr/>
    </dgm:pt>
    <dgm:pt modelId="{16A392F0-9F11-456B-ACB0-858705DB5E56}" type="pres">
      <dgm:prSet presAssocID="{6E158F7F-E0C9-45F5-A650-946E9F19F808}" presName="sp" presStyleCnt="0"/>
      <dgm:spPr/>
    </dgm:pt>
    <dgm:pt modelId="{8BC0481B-AE9A-4666-908B-FE661D0988DA}" type="pres">
      <dgm:prSet presAssocID="{094BF7B7-ADC5-4593-8D2F-3081C0A03787}" presName="linNode" presStyleCnt="0"/>
      <dgm:spPr/>
    </dgm:pt>
    <dgm:pt modelId="{466D38DD-DD24-41D8-8140-49E08FAEFC74}" type="pres">
      <dgm:prSet presAssocID="{094BF7B7-ADC5-4593-8D2F-3081C0A03787}" presName="parentText" presStyleLbl="node1" presStyleIdx="2" presStyleCnt="3">
        <dgm:presLayoutVars>
          <dgm:chMax val="1"/>
          <dgm:bulletEnabled val="1"/>
        </dgm:presLayoutVars>
      </dgm:prSet>
      <dgm:spPr>
        <a:xfrm>
          <a:off x="0" y="3784451"/>
          <a:ext cx="2366010" cy="1800820"/>
        </a:xfrm>
        <a:prstGeom prst="roundRect">
          <a:avLst/>
        </a:prstGeom>
      </dgm:spPr>
    </dgm:pt>
    <dgm:pt modelId="{4DF996ED-189D-4A3B-BA05-AB3F3317BB46}" type="pres">
      <dgm:prSet presAssocID="{094BF7B7-ADC5-4593-8D2F-3081C0A03787}" presName="descendantText" presStyleLbl="alignAccFollowNode1" presStyleIdx="2" presStyleCnt="3">
        <dgm:presLayoutVars>
          <dgm:bulletEnabled val="1"/>
        </dgm:presLayoutVars>
      </dgm:prSet>
      <dgm:spPr/>
    </dgm:pt>
  </dgm:ptLst>
  <dgm:cxnLst>
    <dgm:cxn modelId="{669C2E00-302F-4870-9E7A-76E6828D88D6}" srcId="{4B276785-CA9D-4743-A831-28E0D768940E}" destId="{1526A579-E171-45C5-BB8C-E1FDB1D6DB2A}" srcOrd="1" destOrd="0" parTransId="{74FA85CC-BD38-4BAD-801F-9D66A6ACA74B}" sibTransId="{174B5289-B9D5-4EB0-99EA-2B59943B3C58}"/>
    <dgm:cxn modelId="{AE013702-9756-4D3F-BBD0-67584B23D652}" srcId="{094BF7B7-ADC5-4593-8D2F-3081C0A03787}" destId="{7560D2CF-2C3B-4DDA-896C-E76BD5780211}" srcOrd="1" destOrd="0" parTransId="{780C202E-9CA5-47E8-A801-A0EB02A1B086}" sibTransId="{20EC6863-FC26-41E7-BDC6-B677B1F82635}"/>
    <dgm:cxn modelId="{51526E15-8A34-4012-A0D4-625257869BC0}" type="presOf" srcId="{6BDE4A52-F538-42D8-ABA5-958D72AED38A}" destId="{4DF996ED-189D-4A3B-BA05-AB3F3317BB46}" srcOrd="0" destOrd="0" presId="urn:microsoft.com/office/officeart/2005/8/layout/vList5"/>
    <dgm:cxn modelId="{3BBDAB1B-E8DA-4D78-B1FC-BD69353007CB}" srcId="{047BFFAB-0669-4FCD-A194-CB24C1D30C70}" destId="{094BF7B7-ADC5-4593-8D2F-3081C0A03787}" srcOrd="2" destOrd="0" parTransId="{7A1E94CA-1BD5-4B13-B632-1C99D0BED47D}" sibTransId="{4A76D0F8-EE45-4E65-AB7A-7126182D9833}"/>
    <dgm:cxn modelId="{B13FD323-0C40-4132-B5B2-C6941E186474}" srcId="{047BFFAB-0669-4FCD-A194-CB24C1D30C70}" destId="{BFAD0ADD-1C85-404B-9D3F-5BBA47A6160E}" srcOrd="0" destOrd="0" parTransId="{EFDA4027-2D76-47F8-8DCC-E74AC7429430}" sibTransId="{0C9661F3-6D7B-4026-8376-E1318D4F6ADF}"/>
    <dgm:cxn modelId="{6131F624-DC4E-4BB1-AB7E-D35FF946F220}" type="presOf" srcId="{67F33F72-FF07-4CC7-9DE6-0A41D9E56C6E}" destId="{0E4B1B2C-429D-477C-AAC3-039EFCE2554B}" srcOrd="0" destOrd="0" presId="urn:microsoft.com/office/officeart/2005/8/layout/vList5"/>
    <dgm:cxn modelId="{EF9A4129-F91A-4B6F-A1C4-75BBFA4508C5}" type="presOf" srcId="{094BF7B7-ADC5-4593-8D2F-3081C0A03787}" destId="{466D38DD-DD24-41D8-8140-49E08FAEFC74}" srcOrd="0" destOrd="0" presId="urn:microsoft.com/office/officeart/2005/8/layout/vList5"/>
    <dgm:cxn modelId="{BAE93265-6050-4580-B37A-003BF7E7B9DE}" type="presOf" srcId="{EF4E19C3-CBC8-4F2D-9BD3-B047BB78CE26}" destId="{44F0FF67-2AE2-413A-9E87-8CC686DB65D4}" srcOrd="0" destOrd="0" presId="urn:microsoft.com/office/officeart/2005/8/layout/vList5"/>
    <dgm:cxn modelId="{F2EF7965-B198-4074-9603-F572092714E3}" srcId="{4B276785-CA9D-4743-A831-28E0D768940E}" destId="{EF4E19C3-CBC8-4F2D-9BD3-B047BB78CE26}" srcOrd="0" destOrd="0" parTransId="{7ED2537F-6E02-4989-8DFD-FB8E75B65EC2}" sibTransId="{F3ACBDD3-88C3-491E-8294-3CD38790F1BB}"/>
    <dgm:cxn modelId="{EEC9004F-88AF-4714-8725-D289786E9206}" type="presOf" srcId="{1526A579-E171-45C5-BB8C-E1FDB1D6DB2A}" destId="{44F0FF67-2AE2-413A-9E87-8CC686DB65D4}" srcOrd="0" destOrd="1" presId="urn:microsoft.com/office/officeart/2005/8/layout/vList5"/>
    <dgm:cxn modelId="{F701EE74-3D8E-40F5-BD31-3814368A8DBC}" srcId="{094BF7B7-ADC5-4593-8D2F-3081C0A03787}" destId="{6BDE4A52-F538-42D8-ABA5-958D72AED38A}" srcOrd="0" destOrd="0" parTransId="{F39BD712-3797-4830-BD32-00FCD7B274F3}" sibTransId="{5585957A-B864-4BA4-9872-E17382D7352C}"/>
    <dgm:cxn modelId="{73E33980-CE5C-43C1-AF01-404C41FB5E64}" type="presOf" srcId="{BFAD0ADD-1C85-404B-9D3F-5BBA47A6160E}" destId="{97738DE0-6EC6-4FF4-8A84-606ABA3D8007}" srcOrd="0" destOrd="0" presId="urn:microsoft.com/office/officeart/2005/8/layout/vList5"/>
    <dgm:cxn modelId="{B9722D8A-4080-4386-93FD-21B0353A37EA}" type="presOf" srcId="{4B276785-CA9D-4743-A831-28E0D768940E}" destId="{36F93B32-C1E3-4430-8228-8DEE643FBC80}" srcOrd="0" destOrd="0" presId="urn:microsoft.com/office/officeart/2005/8/layout/vList5"/>
    <dgm:cxn modelId="{003B0A98-05BB-42B2-B3A4-32F96D166871}" srcId="{094BF7B7-ADC5-4593-8D2F-3081C0A03787}" destId="{FDBCF53E-99E9-4994-A251-5E0B0E2C5F10}" srcOrd="2" destOrd="0" parTransId="{E6EF42C7-778C-449C-9ACB-4B7239247830}" sibTransId="{82697472-CEA9-4AEE-96D8-52BCC7C6826C}"/>
    <dgm:cxn modelId="{A1F3DE9C-48F3-4051-BBF6-79AB00060FFB}" srcId="{BFAD0ADD-1C85-404B-9D3F-5BBA47A6160E}" destId="{FF73BFB3-8772-4B54-9936-08AEB016E011}" srcOrd="1" destOrd="0" parTransId="{9D95C235-1686-4805-B104-487FE18EE08E}" sibTransId="{51A21685-E2CB-4655-8856-99D3B95C52CE}"/>
    <dgm:cxn modelId="{92E374B4-DB74-45CF-B46A-C32B69F97247}" type="presOf" srcId="{FDBCF53E-99E9-4994-A251-5E0B0E2C5F10}" destId="{4DF996ED-189D-4A3B-BA05-AB3F3317BB46}" srcOrd="0" destOrd="2" presId="urn:microsoft.com/office/officeart/2005/8/layout/vList5"/>
    <dgm:cxn modelId="{E7A067BB-B0BC-41A4-8ECC-F0C6EAFFAF4E}" srcId="{BFAD0ADD-1C85-404B-9D3F-5BBA47A6160E}" destId="{67F33F72-FF07-4CC7-9DE6-0A41D9E56C6E}" srcOrd="0" destOrd="0" parTransId="{5894D0D9-A7BC-4852-936E-D71C3B8EB977}" sibTransId="{781825C3-08F7-42A1-8DEF-C631A31489CC}"/>
    <dgm:cxn modelId="{6C6090CF-FEFA-4B44-82D1-F3CD7997FA4C}" srcId="{047BFFAB-0669-4FCD-A194-CB24C1D30C70}" destId="{4B276785-CA9D-4743-A831-28E0D768940E}" srcOrd="1" destOrd="0" parTransId="{17DE7317-B67A-465E-936F-E0E5E84F92D7}" sibTransId="{6E158F7F-E0C9-45F5-A650-946E9F19F808}"/>
    <dgm:cxn modelId="{81BFC2DC-3D77-4ED2-9C4D-A6D1B354FBE5}" type="presOf" srcId="{FF73BFB3-8772-4B54-9936-08AEB016E011}" destId="{0E4B1B2C-429D-477C-AAC3-039EFCE2554B}" srcOrd="0" destOrd="1" presId="urn:microsoft.com/office/officeart/2005/8/layout/vList5"/>
    <dgm:cxn modelId="{938918E8-9B3E-4F47-A2EF-C90F78972713}" type="presOf" srcId="{7560D2CF-2C3B-4DDA-896C-E76BD5780211}" destId="{4DF996ED-189D-4A3B-BA05-AB3F3317BB46}" srcOrd="0" destOrd="1" presId="urn:microsoft.com/office/officeart/2005/8/layout/vList5"/>
    <dgm:cxn modelId="{370577F5-AC95-46A3-B7D0-87CFD69D2BC2}" type="presOf" srcId="{047BFFAB-0669-4FCD-A194-CB24C1D30C70}" destId="{1FBFD40E-C95C-4BC1-BECE-E9C523CD1501}" srcOrd="0" destOrd="0" presId="urn:microsoft.com/office/officeart/2005/8/layout/vList5"/>
    <dgm:cxn modelId="{54C6B06E-2B39-408F-9279-7666C94B5623}" type="presParOf" srcId="{1FBFD40E-C95C-4BC1-BECE-E9C523CD1501}" destId="{17D2E321-CDFE-4B52-82D2-18D39F1DBE83}" srcOrd="0" destOrd="0" presId="urn:microsoft.com/office/officeart/2005/8/layout/vList5"/>
    <dgm:cxn modelId="{1202FE0A-D09F-4475-81F9-C5CC6B0E9B84}" type="presParOf" srcId="{17D2E321-CDFE-4B52-82D2-18D39F1DBE83}" destId="{97738DE0-6EC6-4FF4-8A84-606ABA3D8007}" srcOrd="0" destOrd="0" presId="urn:microsoft.com/office/officeart/2005/8/layout/vList5"/>
    <dgm:cxn modelId="{148000AB-3E45-45A9-A242-CFA5641D5C76}" type="presParOf" srcId="{17D2E321-CDFE-4B52-82D2-18D39F1DBE83}" destId="{0E4B1B2C-429D-477C-AAC3-039EFCE2554B}" srcOrd="1" destOrd="0" presId="urn:microsoft.com/office/officeart/2005/8/layout/vList5"/>
    <dgm:cxn modelId="{8B4D9F27-EC5E-4199-BF87-3CF46B0A3C8B}" type="presParOf" srcId="{1FBFD40E-C95C-4BC1-BECE-E9C523CD1501}" destId="{C8C7D8BF-DED3-4B0E-9BD6-C7C53A9C95F3}" srcOrd="1" destOrd="0" presId="urn:microsoft.com/office/officeart/2005/8/layout/vList5"/>
    <dgm:cxn modelId="{429E49FC-CD0B-4058-A665-A1E0C98EC023}" type="presParOf" srcId="{1FBFD40E-C95C-4BC1-BECE-E9C523CD1501}" destId="{B7208B5B-B6F3-4202-8C4B-1793877ADD4A}" srcOrd="2" destOrd="0" presId="urn:microsoft.com/office/officeart/2005/8/layout/vList5"/>
    <dgm:cxn modelId="{4A274530-F2F1-4AFC-B92E-913E9CDC4CB9}" type="presParOf" srcId="{B7208B5B-B6F3-4202-8C4B-1793877ADD4A}" destId="{36F93B32-C1E3-4430-8228-8DEE643FBC80}" srcOrd="0" destOrd="0" presId="urn:microsoft.com/office/officeart/2005/8/layout/vList5"/>
    <dgm:cxn modelId="{44880769-B59E-4461-96AD-38C61671DA56}" type="presParOf" srcId="{B7208B5B-B6F3-4202-8C4B-1793877ADD4A}" destId="{44F0FF67-2AE2-413A-9E87-8CC686DB65D4}" srcOrd="1" destOrd="0" presId="urn:microsoft.com/office/officeart/2005/8/layout/vList5"/>
    <dgm:cxn modelId="{E6C98AEC-7E99-4C41-A3ED-352703AC5EAC}" type="presParOf" srcId="{1FBFD40E-C95C-4BC1-BECE-E9C523CD1501}" destId="{16A392F0-9F11-456B-ACB0-858705DB5E56}" srcOrd="3" destOrd="0" presId="urn:microsoft.com/office/officeart/2005/8/layout/vList5"/>
    <dgm:cxn modelId="{E9DC4BCC-4962-4431-93A4-F14A24B8F1C1}" type="presParOf" srcId="{1FBFD40E-C95C-4BC1-BECE-E9C523CD1501}" destId="{8BC0481B-AE9A-4666-908B-FE661D0988DA}" srcOrd="4" destOrd="0" presId="urn:microsoft.com/office/officeart/2005/8/layout/vList5"/>
    <dgm:cxn modelId="{81B062B5-6EC6-4AFC-B903-1CB0F73E7F30}" type="presParOf" srcId="{8BC0481B-AE9A-4666-908B-FE661D0988DA}" destId="{466D38DD-DD24-41D8-8140-49E08FAEFC74}" srcOrd="0" destOrd="0" presId="urn:microsoft.com/office/officeart/2005/8/layout/vList5"/>
    <dgm:cxn modelId="{4432FFF1-6FDE-48CC-A4C6-4685E987FC13}" type="presParOf" srcId="{8BC0481B-AE9A-4666-908B-FE661D0988DA}" destId="{4DF996ED-189D-4A3B-BA05-AB3F3317BB4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949C10-FE8E-4B5E-8FDF-8D2317C5EF79}"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DE77FD63-F8B0-4B04-90FB-C1CC5AB47697}">
      <dgm:prSet/>
      <dgm:spPr/>
      <dgm:t>
        <a:bodyPr/>
        <a:lstStyle/>
        <a:p>
          <a:pPr>
            <a:lnSpc>
              <a:spcPct val="100000"/>
            </a:lnSpc>
          </a:pPr>
          <a:r>
            <a:rPr lang="en-US" dirty="0"/>
            <a:t>Accessible &amp; high quality services for everyone</a:t>
          </a:r>
        </a:p>
      </dgm:t>
    </dgm:pt>
    <dgm:pt modelId="{C87B4381-7789-4A52-B39D-FAFB777AAD8E}" type="parTrans" cxnId="{8CB65428-A90C-4EA8-ABA0-24524159BE3B}">
      <dgm:prSet/>
      <dgm:spPr/>
      <dgm:t>
        <a:bodyPr/>
        <a:lstStyle/>
        <a:p>
          <a:endParaRPr lang="en-US"/>
        </a:p>
      </dgm:t>
    </dgm:pt>
    <dgm:pt modelId="{82D8533C-6119-4FDD-81BE-327337067EEF}" type="sibTrans" cxnId="{8CB65428-A90C-4EA8-ABA0-24524159BE3B}">
      <dgm:prSet/>
      <dgm:spPr/>
      <dgm:t>
        <a:bodyPr/>
        <a:lstStyle/>
        <a:p>
          <a:endParaRPr lang="en-US"/>
        </a:p>
      </dgm:t>
    </dgm:pt>
    <dgm:pt modelId="{9ADA2C3E-B935-4593-93B2-63A464EB6A7E}">
      <dgm:prSet/>
      <dgm:spPr/>
      <dgm:t>
        <a:bodyPr/>
        <a:lstStyle/>
        <a:p>
          <a:pPr>
            <a:lnSpc>
              <a:spcPct val="100000"/>
            </a:lnSpc>
          </a:pPr>
          <a:r>
            <a:rPr lang="en-US" dirty="0"/>
            <a:t>Non-discrimination &amp; equality</a:t>
          </a:r>
        </a:p>
      </dgm:t>
    </dgm:pt>
    <dgm:pt modelId="{CA8169E4-EF46-405F-8590-E5EDF984F617}" type="parTrans" cxnId="{00798D6B-A715-4F8C-9ED3-0CF41A5C1894}">
      <dgm:prSet/>
      <dgm:spPr/>
      <dgm:t>
        <a:bodyPr/>
        <a:lstStyle/>
        <a:p>
          <a:endParaRPr lang="en-US"/>
        </a:p>
      </dgm:t>
    </dgm:pt>
    <dgm:pt modelId="{7B2AD6E9-8D06-419D-B579-58461547EF81}" type="sibTrans" cxnId="{00798D6B-A715-4F8C-9ED3-0CF41A5C1894}">
      <dgm:prSet/>
      <dgm:spPr/>
      <dgm:t>
        <a:bodyPr/>
        <a:lstStyle/>
        <a:p>
          <a:endParaRPr lang="en-US"/>
        </a:p>
      </dgm:t>
    </dgm:pt>
    <dgm:pt modelId="{061D790D-4CBD-47F3-85B8-2BDF55BB34E9}">
      <dgm:prSet/>
      <dgm:spPr/>
      <dgm:t>
        <a:bodyPr/>
        <a:lstStyle/>
        <a:p>
          <a:pPr>
            <a:lnSpc>
              <a:spcPct val="100000"/>
            </a:lnSpc>
          </a:pPr>
          <a:r>
            <a:rPr lang="en-US" dirty="0"/>
            <a:t>Privacy &amp; confidentiality</a:t>
          </a:r>
        </a:p>
      </dgm:t>
    </dgm:pt>
    <dgm:pt modelId="{84C326D2-8BAC-40C5-853E-0B3655D781B9}" type="parTrans" cxnId="{0D358BC1-1572-4544-B2DC-B40FCFEA0F98}">
      <dgm:prSet/>
      <dgm:spPr/>
      <dgm:t>
        <a:bodyPr/>
        <a:lstStyle/>
        <a:p>
          <a:endParaRPr lang="en-US"/>
        </a:p>
      </dgm:t>
    </dgm:pt>
    <dgm:pt modelId="{0410DAC0-2B5B-417A-A8FC-93A292E8D22A}" type="sibTrans" cxnId="{0D358BC1-1572-4544-B2DC-B40FCFEA0F98}">
      <dgm:prSet/>
      <dgm:spPr/>
      <dgm:t>
        <a:bodyPr/>
        <a:lstStyle/>
        <a:p>
          <a:endParaRPr lang="en-US"/>
        </a:p>
      </dgm:t>
    </dgm:pt>
    <dgm:pt modelId="{AAF84FB1-B489-4345-97E3-3D722CD9C69F}">
      <dgm:prSet/>
      <dgm:spPr/>
      <dgm:t>
        <a:bodyPr/>
        <a:lstStyle/>
        <a:p>
          <a:pPr>
            <a:lnSpc>
              <a:spcPct val="100000"/>
            </a:lnSpc>
          </a:pPr>
          <a:r>
            <a:rPr lang="en-US" dirty="0"/>
            <a:t>Respect for personal dignity &amp; autonomy</a:t>
          </a:r>
        </a:p>
      </dgm:t>
    </dgm:pt>
    <dgm:pt modelId="{BAE39B48-BBA0-43DC-8F19-053D15847A65}" type="parTrans" cxnId="{C866258F-7793-4575-BF12-6347ED8E0AE6}">
      <dgm:prSet/>
      <dgm:spPr/>
      <dgm:t>
        <a:bodyPr/>
        <a:lstStyle/>
        <a:p>
          <a:endParaRPr lang="en-US"/>
        </a:p>
      </dgm:t>
    </dgm:pt>
    <dgm:pt modelId="{468AEA2C-10E5-44BD-9A78-274D10AF5F5F}" type="sibTrans" cxnId="{C866258F-7793-4575-BF12-6347ED8E0AE6}">
      <dgm:prSet/>
      <dgm:spPr/>
      <dgm:t>
        <a:bodyPr/>
        <a:lstStyle/>
        <a:p>
          <a:endParaRPr lang="en-US"/>
        </a:p>
      </dgm:t>
    </dgm:pt>
    <dgm:pt modelId="{2378A24C-34AA-4F89-B455-DB3B3F08E0D9}">
      <dgm:prSet/>
      <dgm:spPr/>
      <dgm:t>
        <a:bodyPr/>
        <a:lstStyle/>
        <a:p>
          <a:pPr>
            <a:lnSpc>
              <a:spcPct val="100000"/>
            </a:lnSpc>
          </a:pPr>
          <a:r>
            <a:rPr lang="en-US" dirty="0"/>
            <a:t>Meaningful participation of patients in their care</a:t>
          </a:r>
        </a:p>
      </dgm:t>
    </dgm:pt>
    <dgm:pt modelId="{57AD4EBF-73CC-4266-9F7F-5C526149BC9D}" type="parTrans" cxnId="{7097D4F4-9CF9-4FED-85A3-732E7D9CDDED}">
      <dgm:prSet/>
      <dgm:spPr/>
      <dgm:t>
        <a:bodyPr/>
        <a:lstStyle/>
        <a:p>
          <a:endParaRPr lang="en-US"/>
        </a:p>
      </dgm:t>
    </dgm:pt>
    <dgm:pt modelId="{355AE03A-6EF4-4423-9D04-A9A9CB4439A4}" type="sibTrans" cxnId="{7097D4F4-9CF9-4FED-85A3-732E7D9CDDED}">
      <dgm:prSet/>
      <dgm:spPr/>
      <dgm:t>
        <a:bodyPr/>
        <a:lstStyle/>
        <a:p>
          <a:endParaRPr lang="en-US"/>
        </a:p>
      </dgm:t>
    </dgm:pt>
    <dgm:pt modelId="{E6618588-1A2D-4292-8427-4AC58844F617}">
      <dgm:prSet/>
      <dgm:spPr/>
      <dgm:t>
        <a:bodyPr/>
        <a:lstStyle/>
        <a:p>
          <a:pPr>
            <a:lnSpc>
              <a:spcPct val="100000"/>
            </a:lnSpc>
          </a:pPr>
          <a:r>
            <a:rPr lang="en-US" dirty="0"/>
            <a:t>Accountability by addressing stigma &amp; discrimination at all levels</a:t>
          </a:r>
        </a:p>
      </dgm:t>
    </dgm:pt>
    <dgm:pt modelId="{5DD3C406-D644-42C7-8024-3CB0839025F5}" type="parTrans" cxnId="{CDCA3EC4-A896-4F4F-B8B5-4AC057E53911}">
      <dgm:prSet/>
      <dgm:spPr/>
      <dgm:t>
        <a:bodyPr/>
        <a:lstStyle/>
        <a:p>
          <a:endParaRPr lang="en-US"/>
        </a:p>
      </dgm:t>
    </dgm:pt>
    <dgm:pt modelId="{1DF75390-C0FF-4ECF-AD82-931640C2B5ED}" type="sibTrans" cxnId="{CDCA3EC4-A896-4F4F-B8B5-4AC057E53911}">
      <dgm:prSet/>
      <dgm:spPr/>
      <dgm:t>
        <a:bodyPr/>
        <a:lstStyle/>
        <a:p>
          <a:endParaRPr lang="en-US"/>
        </a:p>
      </dgm:t>
    </dgm:pt>
    <dgm:pt modelId="{104F47DC-38C0-45C5-967C-7DFB6319719A}" type="pres">
      <dgm:prSet presAssocID="{F5949C10-FE8E-4B5E-8FDF-8D2317C5EF79}" presName="root" presStyleCnt="0">
        <dgm:presLayoutVars>
          <dgm:dir/>
          <dgm:resizeHandles val="exact"/>
        </dgm:presLayoutVars>
      </dgm:prSet>
      <dgm:spPr/>
    </dgm:pt>
    <dgm:pt modelId="{37C6A964-0999-4380-BCEC-167E9C4969AC}" type="pres">
      <dgm:prSet presAssocID="{DE77FD63-F8B0-4B04-90FB-C1CC5AB47697}" presName="compNode" presStyleCnt="0"/>
      <dgm:spPr/>
    </dgm:pt>
    <dgm:pt modelId="{F990ECA0-C129-43B9-A318-9765B970422C}" type="pres">
      <dgm:prSet presAssocID="{DE77FD63-F8B0-4B04-90FB-C1CC5AB47697}" presName="bgRect" presStyleLbl="bgShp" presStyleIdx="0" presStyleCnt="6"/>
      <dgm:spPr>
        <a:solidFill>
          <a:schemeClr val="accent1"/>
        </a:solidFill>
      </dgm:spPr>
    </dgm:pt>
    <dgm:pt modelId="{E23EA0EF-9F72-40EB-AFDA-0D4459DD03E0}" type="pres">
      <dgm:prSet presAssocID="{DE77FD63-F8B0-4B04-90FB-C1CC5AB4769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31F256E-7881-4FF3-9507-F3EC1A34B7D6}" type="pres">
      <dgm:prSet presAssocID="{DE77FD63-F8B0-4B04-90FB-C1CC5AB47697}" presName="spaceRect" presStyleCnt="0"/>
      <dgm:spPr/>
    </dgm:pt>
    <dgm:pt modelId="{3A9E03A9-FB62-47A3-ADC2-91B976C8A58D}" type="pres">
      <dgm:prSet presAssocID="{DE77FD63-F8B0-4B04-90FB-C1CC5AB47697}" presName="parTx" presStyleLbl="revTx" presStyleIdx="0" presStyleCnt="6">
        <dgm:presLayoutVars>
          <dgm:chMax val="0"/>
          <dgm:chPref val="0"/>
        </dgm:presLayoutVars>
      </dgm:prSet>
      <dgm:spPr/>
    </dgm:pt>
    <dgm:pt modelId="{860C8B55-A78F-409C-B106-774C0B593786}" type="pres">
      <dgm:prSet presAssocID="{82D8533C-6119-4FDD-81BE-327337067EEF}" presName="sibTrans" presStyleCnt="0"/>
      <dgm:spPr/>
    </dgm:pt>
    <dgm:pt modelId="{D43451EF-4D4A-4B5A-A53F-9BDE499A602C}" type="pres">
      <dgm:prSet presAssocID="{9ADA2C3E-B935-4593-93B2-63A464EB6A7E}" presName="compNode" presStyleCnt="0"/>
      <dgm:spPr/>
    </dgm:pt>
    <dgm:pt modelId="{1FD566C4-3749-4363-9D9D-07D754E342AD}" type="pres">
      <dgm:prSet presAssocID="{9ADA2C3E-B935-4593-93B2-63A464EB6A7E}" presName="bgRect" presStyleLbl="bgShp" presStyleIdx="1" presStyleCnt="6"/>
      <dgm:spPr>
        <a:solidFill>
          <a:schemeClr val="accent2">
            <a:lumMod val="75000"/>
          </a:schemeClr>
        </a:solidFill>
      </dgm:spPr>
    </dgm:pt>
    <dgm:pt modelId="{AFB65221-4487-4A02-B000-8B7C3E7E0178}" type="pres">
      <dgm:prSet presAssocID="{9ADA2C3E-B935-4593-93B2-63A464EB6A7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in wheelchair"/>
        </a:ext>
      </dgm:extLst>
    </dgm:pt>
    <dgm:pt modelId="{AE3C06BB-482A-44AE-9C6B-839198350DA2}" type="pres">
      <dgm:prSet presAssocID="{9ADA2C3E-B935-4593-93B2-63A464EB6A7E}" presName="spaceRect" presStyleCnt="0"/>
      <dgm:spPr/>
    </dgm:pt>
    <dgm:pt modelId="{BCEA4181-D5DA-49DE-85B1-1E9528CDCE9B}" type="pres">
      <dgm:prSet presAssocID="{9ADA2C3E-B935-4593-93B2-63A464EB6A7E}" presName="parTx" presStyleLbl="revTx" presStyleIdx="1" presStyleCnt="6">
        <dgm:presLayoutVars>
          <dgm:chMax val="0"/>
          <dgm:chPref val="0"/>
        </dgm:presLayoutVars>
      </dgm:prSet>
      <dgm:spPr/>
    </dgm:pt>
    <dgm:pt modelId="{38B76947-5CDC-4E14-AC89-B8107258DE0C}" type="pres">
      <dgm:prSet presAssocID="{7B2AD6E9-8D06-419D-B579-58461547EF81}" presName="sibTrans" presStyleCnt="0"/>
      <dgm:spPr/>
    </dgm:pt>
    <dgm:pt modelId="{70D546E1-0700-4CA2-AC54-A45B4F0614D0}" type="pres">
      <dgm:prSet presAssocID="{061D790D-4CBD-47F3-85B8-2BDF55BB34E9}" presName="compNode" presStyleCnt="0"/>
      <dgm:spPr/>
    </dgm:pt>
    <dgm:pt modelId="{06061C00-BCF0-47FD-904B-9C93C7ADF70D}" type="pres">
      <dgm:prSet presAssocID="{061D790D-4CBD-47F3-85B8-2BDF55BB34E9}" presName="bgRect" presStyleLbl="bgShp" presStyleIdx="2" presStyleCnt="6"/>
      <dgm:spPr>
        <a:solidFill>
          <a:schemeClr val="accent1"/>
        </a:solidFill>
      </dgm:spPr>
    </dgm:pt>
    <dgm:pt modelId="{0F6F197A-9B66-44FA-BFA6-48F32DFF61EE}" type="pres">
      <dgm:prSet presAssocID="{061D790D-4CBD-47F3-85B8-2BDF55BB34E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1D0EE01D-7B9F-4167-B710-A6E3F2357383}" type="pres">
      <dgm:prSet presAssocID="{061D790D-4CBD-47F3-85B8-2BDF55BB34E9}" presName="spaceRect" presStyleCnt="0"/>
      <dgm:spPr/>
    </dgm:pt>
    <dgm:pt modelId="{8F78B8BE-4694-4659-A8C8-75C127E364F0}" type="pres">
      <dgm:prSet presAssocID="{061D790D-4CBD-47F3-85B8-2BDF55BB34E9}" presName="parTx" presStyleLbl="revTx" presStyleIdx="2" presStyleCnt="6">
        <dgm:presLayoutVars>
          <dgm:chMax val="0"/>
          <dgm:chPref val="0"/>
        </dgm:presLayoutVars>
      </dgm:prSet>
      <dgm:spPr/>
    </dgm:pt>
    <dgm:pt modelId="{A319D87E-4670-4208-9305-D57CEE418F7F}" type="pres">
      <dgm:prSet presAssocID="{0410DAC0-2B5B-417A-A8FC-93A292E8D22A}" presName="sibTrans" presStyleCnt="0"/>
      <dgm:spPr/>
    </dgm:pt>
    <dgm:pt modelId="{DAD65196-47C0-4224-9892-C4B999FF4899}" type="pres">
      <dgm:prSet presAssocID="{AAF84FB1-B489-4345-97E3-3D722CD9C69F}" presName="compNode" presStyleCnt="0"/>
      <dgm:spPr/>
    </dgm:pt>
    <dgm:pt modelId="{2A2C2CDC-82D8-474A-A7C5-E87E95B1E967}" type="pres">
      <dgm:prSet presAssocID="{AAF84FB1-B489-4345-97E3-3D722CD9C69F}" presName="bgRect" presStyleLbl="bgShp" presStyleIdx="3" presStyleCnt="6"/>
      <dgm:spPr>
        <a:solidFill>
          <a:schemeClr val="accent2">
            <a:lumMod val="75000"/>
          </a:schemeClr>
        </a:solidFill>
      </dgm:spPr>
    </dgm:pt>
    <dgm:pt modelId="{C2475C63-476C-4764-A74A-DA1FE2697666}" type="pres">
      <dgm:prSet presAssocID="{AAF84FB1-B489-4345-97E3-3D722CD9C69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77C626CB-3BE6-4A6E-B63C-8F90D1C16AFD}" type="pres">
      <dgm:prSet presAssocID="{AAF84FB1-B489-4345-97E3-3D722CD9C69F}" presName="spaceRect" presStyleCnt="0"/>
      <dgm:spPr/>
    </dgm:pt>
    <dgm:pt modelId="{2DE36A52-C174-4969-BE03-A3F8D305D71D}" type="pres">
      <dgm:prSet presAssocID="{AAF84FB1-B489-4345-97E3-3D722CD9C69F}" presName="parTx" presStyleLbl="revTx" presStyleIdx="3" presStyleCnt="6">
        <dgm:presLayoutVars>
          <dgm:chMax val="0"/>
          <dgm:chPref val="0"/>
        </dgm:presLayoutVars>
      </dgm:prSet>
      <dgm:spPr/>
    </dgm:pt>
    <dgm:pt modelId="{6018DF16-FAFB-4B7A-AA52-84C5FC11760A}" type="pres">
      <dgm:prSet presAssocID="{468AEA2C-10E5-44BD-9A78-274D10AF5F5F}" presName="sibTrans" presStyleCnt="0"/>
      <dgm:spPr/>
    </dgm:pt>
    <dgm:pt modelId="{EA085218-DE74-42D7-8688-038D0008E83E}" type="pres">
      <dgm:prSet presAssocID="{2378A24C-34AA-4F89-B455-DB3B3F08E0D9}" presName="compNode" presStyleCnt="0"/>
      <dgm:spPr/>
    </dgm:pt>
    <dgm:pt modelId="{29FE56EF-9353-4F62-BEF1-9A9BE390EC1F}" type="pres">
      <dgm:prSet presAssocID="{2378A24C-34AA-4F89-B455-DB3B3F08E0D9}" presName="bgRect" presStyleLbl="bgShp" presStyleIdx="4" presStyleCnt="6"/>
      <dgm:spPr>
        <a:solidFill>
          <a:schemeClr val="accent1"/>
        </a:solidFill>
      </dgm:spPr>
    </dgm:pt>
    <dgm:pt modelId="{1182EC77-7DCD-42EF-9630-290FFBD2E8E9}" type="pres">
      <dgm:prSet presAssocID="{2378A24C-34AA-4F89-B455-DB3B3F08E0D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473308F9-80AA-480B-B31D-01EACE3263DF}" type="pres">
      <dgm:prSet presAssocID="{2378A24C-34AA-4F89-B455-DB3B3F08E0D9}" presName="spaceRect" presStyleCnt="0"/>
      <dgm:spPr/>
    </dgm:pt>
    <dgm:pt modelId="{B6FFC2C3-93ED-4546-A45B-A540ED8A486D}" type="pres">
      <dgm:prSet presAssocID="{2378A24C-34AA-4F89-B455-DB3B3F08E0D9}" presName="parTx" presStyleLbl="revTx" presStyleIdx="4" presStyleCnt="6">
        <dgm:presLayoutVars>
          <dgm:chMax val="0"/>
          <dgm:chPref val="0"/>
        </dgm:presLayoutVars>
      </dgm:prSet>
      <dgm:spPr/>
    </dgm:pt>
    <dgm:pt modelId="{A972CE40-0046-424D-A2F5-35BFF1FF9469}" type="pres">
      <dgm:prSet presAssocID="{355AE03A-6EF4-4423-9D04-A9A9CB4439A4}" presName="sibTrans" presStyleCnt="0"/>
      <dgm:spPr/>
    </dgm:pt>
    <dgm:pt modelId="{9CB745E2-6CAE-4A99-9CA1-284B4948B368}" type="pres">
      <dgm:prSet presAssocID="{E6618588-1A2D-4292-8427-4AC58844F617}" presName="compNode" presStyleCnt="0"/>
      <dgm:spPr/>
    </dgm:pt>
    <dgm:pt modelId="{E39A6964-9C97-46CE-B5A8-BA7DEE542877}" type="pres">
      <dgm:prSet presAssocID="{E6618588-1A2D-4292-8427-4AC58844F617}" presName="bgRect" presStyleLbl="bgShp" presStyleIdx="5" presStyleCnt="6"/>
      <dgm:spPr>
        <a:solidFill>
          <a:schemeClr val="accent2">
            <a:lumMod val="75000"/>
          </a:schemeClr>
        </a:solidFill>
      </dgm:spPr>
    </dgm:pt>
    <dgm:pt modelId="{271C3E53-783F-41AC-8271-A1133AB9F3CE}" type="pres">
      <dgm:prSet presAssocID="{E6618588-1A2D-4292-8427-4AC58844F61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rker"/>
        </a:ext>
      </dgm:extLst>
    </dgm:pt>
    <dgm:pt modelId="{0E252C03-7507-4B6D-8C75-8F6F9B58B54A}" type="pres">
      <dgm:prSet presAssocID="{E6618588-1A2D-4292-8427-4AC58844F617}" presName="spaceRect" presStyleCnt="0"/>
      <dgm:spPr/>
    </dgm:pt>
    <dgm:pt modelId="{E1C97EB0-B996-4C34-86D0-6648800B7612}" type="pres">
      <dgm:prSet presAssocID="{E6618588-1A2D-4292-8427-4AC58844F617}" presName="parTx" presStyleLbl="revTx" presStyleIdx="5" presStyleCnt="6">
        <dgm:presLayoutVars>
          <dgm:chMax val="0"/>
          <dgm:chPref val="0"/>
        </dgm:presLayoutVars>
      </dgm:prSet>
      <dgm:spPr/>
    </dgm:pt>
  </dgm:ptLst>
  <dgm:cxnLst>
    <dgm:cxn modelId="{B31FE202-68B8-42F2-BAC5-B1DF646BC606}" type="presOf" srcId="{2378A24C-34AA-4F89-B455-DB3B3F08E0D9}" destId="{B6FFC2C3-93ED-4546-A45B-A540ED8A486D}" srcOrd="0" destOrd="0" presId="urn:microsoft.com/office/officeart/2018/2/layout/IconVerticalSolidList"/>
    <dgm:cxn modelId="{8CB65428-A90C-4EA8-ABA0-24524159BE3B}" srcId="{F5949C10-FE8E-4B5E-8FDF-8D2317C5EF79}" destId="{DE77FD63-F8B0-4B04-90FB-C1CC5AB47697}" srcOrd="0" destOrd="0" parTransId="{C87B4381-7789-4A52-B39D-FAFB777AAD8E}" sibTransId="{82D8533C-6119-4FDD-81BE-327337067EEF}"/>
    <dgm:cxn modelId="{E6458638-05EA-49A8-9BBE-D35179AD1AF5}" type="presOf" srcId="{061D790D-4CBD-47F3-85B8-2BDF55BB34E9}" destId="{8F78B8BE-4694-4659-A8C8-75C127E364F0}" srcOrd="0" destOrd="0" presId="urn:microsoft.com/office/officeart/2018/2/layout/IconVerticalSolidList"/>
    <dgm:cxn modelId="{F261963D-6070-42E4-900D-59BAE6F6217D}" type="presOf" srcId="{F5949C10-FE8E-4B5E-8FDF-8D2317C5EF79}" destId="{104F47DC-38C0-45C5-967C-7DFB6319719A}" srcOrd="0" destOrd="0" presId="urn:microsoft.com/office/officeart/2018/2/layout/IconVerticalSolidList"/>
    <dgm:cxn modelId="{00798D6B-A715-4F8C-9ED3-0CF41A5C1894}" srcId="{F5949C10-FE8E-4B5E-8FDF-8D2317C5EF79}" destId="{9ADA2C3E-B935-4593-93B2-63A464EB6A7E}" srcOrd="1" destOrd="0" parTransId="{CA8169E4-EF46-405F-8590-E5EDF984F617}" sibTransId="{7B2AD6E9-8D06-419D-B579-58461547EF81}"/>
    <dgm:cxn modelId="{5C62A27A-FEB2-43F4-AAE3-89B10E2E6AD1}" type="presOf" srcId="{DE77FD63-F8B0-4B04-90FB-C1CC5AB47697}" destId="{3A9E03A9-FB62-47A3-ADC2-91B976C8A58D}" srcOrd="0" destOrd="0" presId="urn:microsoft.com/office/officeart/2018/2/layout/IconVerticalSolidList"/>
    <dgm:cxn modelId="{D770847C-647B-4800-8F7B-CEA03F683484}" type="presOf" srcId="{E6618588-1A2D-4292-8427-4AC58844F617}" destId="{E1C97EB0-B996-4C34-86D0-6648800B7612}" srcOrd="0" destOrd="0" presId="urn:microsoft.com/office/officeart/2018/2/layout/IconVerticalSolidList"/>
    <dgm:cxn modelId="{C866258F-7793-4575-BF12-6347ED8E0AE6}" srcId="{F5949C10-FE8E-4B5E-8FDF-8D2317C5EF79}" destId="{AAF84FB1-B489-4345-97E3-3D722CD9C69F}" srcOrd="3" destOrd="0" parTransId="{BAE39B48-BBA0-43DC-8F19-053D15847A65}" sibTransId="{468AEA2C-10E5-44BD-9A78-274D10AF5F5F}"/>
    <dgm:cxn modelId="{0D358BC1-1572-4544-B2DC-B40FCFEA0F98}" srcId="{F5949C10-FE8E-4B5E-8FDF-8D2317C5EF79}" destId="{061D790D-4CBD-47F3-85B8-2BDF55BB34E9}" srcOrd="2" destOrd="0" parTransId="{84C326D2-8BAC-40C5-853E-0B3655D781B9}" sibTransId="{0410DAC0-2B5B-417A-A8FC-93A292E8D22A}"/>
    <dgm:cxn modelId="{21F9B8C2-54F1-4B6F-A904-A6A8BEF4684B}" type="presOf" srcId="{AAF84FB1-B489-4345-97E3-3D722CD9C69F}" destId="{2DE36A52-C174-4969-BE03-A3F8D305D71D}" srcOrd="0" destOrd="0" presId="urn:microsoft.com/office/officeart/2018/2/layout/IconVerticalSolidList"/>
    <dgm:cxn modelId="{CDCA3EC4-A896-4F4F-B8B5-4AC057E53911}" srcId="{F5949C10-FE8E-4B5E-8FDF-8D2317C5EF79}" destId="{E6618588-1A2D-4292-8427-4AC58844F617}" srcOrd="5" destOrd="0" parTransId="{5DD3C406-D644-42C7-8024-3CB0839025F5}" sibTransId="{1DF75390-C0FF-4ECF-AD82-931640C2B5ED}"/>
    <dgm:cxn modelId="{E827FDED-9A27-4793-85B4-84622CF27D12}" type="presOf" srcId="{9ADA2C3E-B935-4593-93B2-63A464EB6A7E}" destId="{BCEA4181-D5DA-49DE-85B1-1E9528CDCE9B}" srcOrd="0" destOrd="0" presId="urn:microsoft.com/office/officeart/2018/2/layout/IconVerticalSolidList"/>
    <dgm:cxn modelId="{7097D4F4-9CF9-4FED-85A3-732E7D9CDDED}" srcId="{F5949C10-FE8E-4B5E-8FDF-8D2317C5EF79}" destId="{2378A24C-34AA-4F89-B455-DB3B3F08E0D9}" srcOrd="4" destOrd="0" parTransId="{57AD4EBF-73CC-4266-9F7F-5C526149BC9D}" sibTransId="{355AE03A-6EF4-4423-9D04-A9A9CB4439A4}"/>
    <dgm:cxn modelId="{B6693CB0-13D1-4408-BA1D-3AD1C057A59D}" type="presParOf" srcId="{104F47DC-38C0-45C5-967C-7DFB6319719A}" destId="{37C6A964-0999-4380-BCEC-167E9C4969AC}" srcOrd="0" destOrd="0" presId="urn:microsoft.com/office/officeart/2018/2/layout/IconVerticalSolidList"/>
    <dgm:cxn modelId="{AE6FFD52-0C44-4E66-91AF-C6B72B3DE12E}" type="presParOf" srcId="{37C6A964-0999-4380-BCEC-167E9C4969AC}" destId="{F990ECA0-C129-43B9-A318-9765B970422C}" srcOrd="0" destOrd="0" presId="urn:microsoft.com/office/officeart/2018/2/layout/IconVerticalSolidList"/>
    <dgm:cxn modelId="{D735BACF-65BC-4A77-B95A-FB46F38ED68F}" type="presParOf" srcId="{37C6A964-0999-4380-BCEC-167E9C4969AC}" destId="{E23EA0EF-9F72-40EB-AFDA-0D4459DD03E0}" srcOrd="1" destOrd="0" presId="urn:microsoft.com/office/officeart/2018/2/layout/IconVerticalSolidList"/>
    <dgm:cxn modelId="{0F530FF4-E5A6-44CF-82D5-39760AA905AE}" type="presParOf" srcId="{37C6A964-0999-4380-BCEC-167E9C4969AC}" destId="{031F256E-7881-4FF3-9507-F3EC1A34B7D6}" srcOrd="2" destOrd="0" presId="urn:microsoft.com/office/officeart/2018/2/layout/IconVerticalSolidList"/>
    <dgm:cxn modelId="{120FA5F8-8E99-4FCB-B9F5-92FE93420B7B}" type="presParOf" srcId="{37C6A964-0999-4380-BCEC-167E9C4969AC}" destId="{3A9E03A9-FB62-47A3-ADC2-91B976C8A58D}" srcOrd="3" destOrd="0" presId="urn:microsoft.com/office/officeart/2018/2/layout/IconVerticalSolidList"/>
    <dgm:cxn modelId="{578D77AC-B56B-4491-BCF0-70C41A7EED32}" type="presParOf" srcId="{104F47DC-38C0-45C5-967C-7DFB6319719A}" destId="{860C8B55-A78F-409C-B106-774C0B593786}" srcOrd="1" destOrd="0" presId="urn:microsoft.com/office/officeart/2018/2/layout/IconVerticalSolidList"/>
    <dgm:cxn modelId="{41E2A794-996E-4670-841C-02889658721C}" type="presParOf" srcId="{104F47DC-38C0-45C5-967C-7DFB6319719A}" destId="{D43451EF-4D4A-4B5A-A53F-9BDE499A602C}" srcOrd="2" destOrd="0" presId="urn:microsoft.com/office/officeart/2018/2/layout/IconVerticalSolidList"/>
    <dgm:cxn modelId="{5D2FA6BA-37BC-4E82-8940-5D3ADF6BD5E7}" type="presParOf" srcId="{D43451EF-4D4A-4B5A-A53F-9BDE499A602C}" destId="{1FD566C4-3749-4363-9D9D-07D754E342AD}" srcOrd="0" destOrd="0" presId="urn:microsoft.com/office/officeart/2018/2/layout/IconVerticalSolidList"/>
    <dgm:cxn modelId="{51859897-6DD3-424A-BBC3-BA8114708DDE}" type="presParOf" srcId="{D43451EF-4D4A-4B5A-A53F-9BDE499A602C}" destId="{AFB65221-4487-4A02-B000-8B7C3E7E0178}" srcOrd="1" destOrd="0" presId="urn:microsoft.com/office/officeart/2018/2/layout/IconVerticalSolidList"/>
    <dgm:cxn modelId="{5FBC777C-EEE4-4DD8-9381-27290550A153}" type="presParOf" srcId="{D43451EF-4D4A-4B5A-A53F-9BDE499A602C}" destId="{AE3C06BB-482A-44AE-9C6B-839198350DA2}" srcOrd="2" destOrd="0" presId="urn:microsoft.com/office/officeart/2018/2/layout/IconVerticalSolidList"/>
    <dgm:cxn modelId="{E441563F-522F-49FB-93D4-C21E2170E5C3}" type="presParOf" srcId="{D43451EF-4D4A-4B5A-A53F-9BDE499A602C}" destId="{BCEA4181-D5DA-49DE-85B1-1E9528CDCE9B}" srcOrd="3" destOrd="0" presId="urn:microsoft.com/office/officeart/2018/2/layout/IconVerticalSolidList"/>
    <dgm:cxn modelId="{7E594B12-36CD-4905-B575-647CBA22ABA3}" type="presParOf" srcId="{104F47DC-38C0-45C5-967C-7DFB6319719A}" destId="{38B76947-5CDC-4E14-AC89-B8107258DE0C}" srcOrd="3" destOrd="0" presId="urn:microsoft.com/office/officeart/2018/2/layout/IconVerticalSolidList"/>
    <dgm:cxn modelId="{4DE12865-B112-421E-B3FC-96D54745B9AC}" type="presParOf" srcId="{104F47DC-38C0-45C5-967C-7DFB6319719A}" destId="{70D546E1-0700-4CA2-AC54-A45B4F0614D0}" srcOrd="4" destOrd="0" presId="urn:microsoft.com/office/officeart/2018/2/layout/IconVerticalSolidList"/>
    <dgm:cxn modelId="{E0F2E0F9-F1EC-4837-8CB8-3A6ACF8B93E3}" type="presParOf" srcId="{70D546E1-0700-4CA2-AC54-A45B4F0614D0}" destId="{06061C00-BCF0-47FD-904B-9C93C7ADF70D}" srcOrd="0" destOrd="0" presId="urn:microsoft.com/office/officeart/2018/2/layout/IconVerticalSolidList"/>
    <dgm:cxn modelId="{461284AF-3BDA-4CEB-9FF6-D62424563200}" type="presParOf" srcId="{70D546E1-0700-4CA2-AC54-A45B4F0614D0}" destId="{0F6F197A-9B66-44FA-BFA6-48F32DFF61EE}" srcOrd="1" destOrd="0" presId="urn:microsoft.com/office/officeart/2018/2/layout/IconVerticalSolidList"/>
    <dgm:cxn modelId="{E0B5D132-C82B-4570-833A-EE78D3F14FF3}" type="presParOf" srcId="{70D546E1-0700-4CA2-AC54-A45B4F0614D0}" destId="{1D0EE01D-7B9F-4167-B710-A6E3F2357383}" srcOrd="2" destOrd="0" presId="urn:microsoft.com/office/officeart/2018/2/layout/IconVerticalSolidList"/>
    <dgm:cxn modelId="{7101DCA2-FA3F-4EEC-85D7-1080A7523F42}" type="presParOf" srcId="{70D546E1-0700-4CA2-AC54-A45B4F0614D0}" destId="{8F78B8BE-4694-4659-A8C8-75C127E364F0}" srcOrd="3" destOrd="0" presId="urn:microsoft.com/office/officeart/2018/2/layout/IconVerticalSolidList"/>
    <dgm:cxn modelId="{C427113F-91F4-4BBC-ABB8-ED0EEA15815C}" type="presParOf" srcId="{104F47DC-38C0-45C5-967C-7DFB6319719A}" destId="{A319D87E-4670-4208-9305-D57CEE418F7F}" srcOrd="5" destOrd="0" presId="urn:microsoft.com/office/officeart/2018/2/layout/IconVerticalSolidList"/>
    <dgm:cxn modelId="{0D0B6E61-DF94-48F6-9F65-2D633512FF3D}" type="presParOf" srcId="{104F47DC-38C0-45C5-967C-7DFB6319719A}" destId="{DAD65196-47C0-4224-9892-C4B999FF4899}" srcOrd="6" destOrd="0" presId="urn:microsoft.com/office/officeart/2018/2/layout/IconVerticalSolidList"/>
    <dgm:cxn modelId="{B571B8ED-CE50-4952-80B7-6AA1AC41D7AA}" type="presParOf" srcId="{DAD65196-47C0-4224-9892-C4B999FF4899}" destId="{2A2C2CDC-82D8-474A-A7C5-E87E95B1E967}" srcOrd="0" destOrd="0" presId="urn:microsoft.com/office/officeart/2018/2/layout/IconVerticalSolidList"/>
    <dgm:cxn modelId="{05971B8B-FEFB-4437-871E-AC44779E1907}" type="presParOf" srcId="{DAD65196-47C0-4224-9892-C4B999FF4899}" destId="{C2475C63-476C-4764-A74A-DA1FE2697666}" srcOrd="1" destOrd="0" presId="urn:microsoft.com/office/officeart/2018/2/layout/IconVerticalSolidList"/>
    <dgm:cxn modelId="{BEF34C68-6A9F-4FE0-96F3-1B1DF95EF68C}" type="presParOf" srcId="{DAD65196-47C0-4224-9892-C4B999FF4899}" destId="{77C626CB-3BE6-4A6E-B63C-8F90D1C16AFD}" srcOrd="2" destOrd="0" presId="urn:microsoft.com/office/officeart/2018/2/layout/IconVerticalSolidList"/>
    <dgm:cxn modelId="{C7A85A8C-431A-4BA5-A185-54939556E188}" type="presParOf" srcId="{DAD65196-47C0-4224-9892-C4B999FF4899}" destId="{2DE36A52-C174-4969-BE03-A3F8D305D71D}" srcOrd="3" destOrd="0" presId="urn:microsoft.com/office/officeart/2018/2/layout/IconVerticalSolidList"/>
    <dgm:cxn modelId="{ED76817C-44FB-4933-AE0E-F5891F4AC599}" type="presParOf" srcId="{104F47DC-38C0-45C5-967C-7DFB6319719A}" destId="{6018DF16-FAFB-4B7A-AA52-84C5FC11760A}" srcOrd="7" destOrd="0" presId="urn:microsoft.com/office/officeart/2018/2/layout/IconVerticalSolidList"/>
    <dgm:cxn modelId="{136B6D1F-EFFA-45CD-995C-77CC08D1581B}" type="presParOf" srcId="{104F47DC-38C0-45C5-967C-7DFB6319719A}" destId="{EA085218-DE74-42D7-8688-038D0008E83E}" srcOrd="8" destOrd="0" presId="urn:microsoft.com/office/officeart/2018/2/layout/IconVerticalSolidList"/>
    <dgm:cxn modelId="{6D19F6B2-7446-4CAB-A650-7EB2FEAE85CD}" type="presParOf" srcId="{EA085218-DE74-42D7-8688-038D0008E83E}" destId="{29FE56EF-9353-4F62-BEF1-9A9BE390EC1F}" srcOrd="0" destOrd="0" presId="urn:microsoft.com/office/officeart/2018/2/layout/IconVerticalSolidList"/>
    <dgm:cxn modelId="{17F51FD4-B510-402C-B51B-5DE6454F0EA0}" type="presParOf" srcId="{EA085218-DE74-42D7-8688-038D0008E83E}" destId="{1182EC77-7DCD-42EF-9630-290FFBD2E8E9}" srcOrd="1" destOrd="0" presId="urn:microsoft.com/office/officeart/2018/2/layout/IconVerticalSolidList"/>
    <dgm:cxn modelId="{C9F91820-94E6-4A5D-B2A5-648B34AFAF2D}" type="presParOf" srcId="{EA085218-DE74-42D7-8688-038D0008E83E}" destId="{473308F9-80AA-480B-B31D-01EACE3263DF}" srcOrd="2" destOrd="0" presId="urn:microsoft.com/office/officeart/2018/2/layout/IconVerticalSolidList"/>
    <dgm:cxn modelId="{C16D706F-821A-44CA-98D3-4C9E5CF4F00F}" type="presParOf" srcId="{EA085218-DE74-42D7-8688-038D0008E83E}" destId="{B6FFC2C3-93ED-4546-A45B-A540ED8A486D}" srcOrd="3" destOrd="0" presId="urn:microsoft.com/office/officeart/2018/2/layout/IconVerticalSolidList"/>
    <dgm:cxn modelId="{9FE79BCC-4BC9-4438-9DE2-76977942DC75}" type="presParOf" srcId="{104F47DC-38C0-45C5-967C-7DFB6319719A}" destId="{A972CE40-0046-424D-A2F5-35BFF1FF9469}" srcOrd="9" destOrd="0" presId="urn:microsoft.com/office/officeart/2018/2/layout/IconVerticalSolidList"/>
    <dgm:cxn modelId="{91706B80-9E88-45BE-BC32-359B08AB4DA5}" type="presParOf" srcId="{104F47DC-38C0-45C5-967C-7DFB6319719A}" destId="{9CB745E2-6CAE-4A99-9CA1-284B4948B368}" srcOrd="10" destOrd="0" presId="urn:microsoft.com/office/officeart/2018/2/layout/IconVerticalSolidList"/>
    <dgm:cxn modelId="{3AF582F8-B183-42C3-A2C0-0084DBFE2690}" type="presParOf" srcId="{9CB745E2-6CAE-4A99-9CA1-284B4948B368}" destId="{E39A6964-9C97-46CE-B5A8-BA7DEE542877}" srcOrd="0" destOrd="0" presId="urn:microsoft.com/office/officeart/2018/2/layout/IconVerticalSolidList"/>
    <dgm:cxn modelId="{06D150F4-A8BA-47A6-8A03-B399F96084A3}" type="presParOf" srcId="{9CB745E2-6CAE-4A99-9CA1-284B4948B368}" destId="{271C3E53-783F-41AC-8271-A1133AB9F3CE}" srcOrd="1" destOrd="0" presId="urn:microsoft.com/office/officeart/2018/2/layout/IconVerticalSolidList"/>
    <dgm:cxn modelId="{E84A7A16-4085-469A-BCA8-D5F1D5065CE0}" type="presParOf" srcId="{9CB745E2-6CAE-4A99-9CA1-284B4948B368}" destId="{0E252C03-7507-4B6D-8C75-8F6F9B58B54A}" srcOrd="2" destOrd="0" presId="urn:microsoft.com/office/officeart/2018/2/layout/IconVerticalSolidList"/>
    <dgm:cxn modelId="{E85D7CA4-A60C-430B-855F-57DD5BAC98A0}" type="presParOf" srcId="{9CB745E2-6CAE-4A99-9CA1-284B4948B368}" destId="{E1C97EB0-B996-4C34-86D0-6648800B761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E7444-2D0F-4C00-8570-72922C967F62}" type="doc">
      <dgm:prSet loTypeId="urn:microsoft.com/office/officeart/2018/5/layout/IconLeafLabelList" loCatId="icon" qsTypeId="urn:microsoft.com/office/officeart/2005/8/quickstyle/simple4" qsCatId="simple" csTypeId="urn:microsoft.com/office/officeart/2018/5/colors/Iconchunking_neutralicon_accent2_2" csCatId="accent2" phldr="1"/>
      <dgm:spPr/>
      <dgm:t>
        <a:bodyPr/>
        <a:lstStyle/>
        <a:p>
          <a:endParaRPr lang="en-US"/>
        </a:p>
      </dgm:t>
    </dgm:pt>
    <dgm:pt modelId="{FC0F1F18-13D9-478F-BA82-3C6A41F9C232}">
      <dgm:prSet phldrT="[Text]" custT="1"/>
      <dgm:spPr/>
      <dgm:t>
        <a:bodyPr/>
        <a:lstStyle/>
        <a:p>
          <a:pPr>
            <a:defRPr cap="all"/>
          </a:pPr>
          <a:r>
            <a:rPr lang="en-US" sz="1600" kern="1200" cap="none" dirty="0">
              <a:latin typeface="Rockwell" panose="02060603020205020403" pitchFamily="18" charset="0"/>
            </a:rPr>
            <a:t>People who experience stigma &amp; </a:t>
          </a:r>
          <a:r>
            <a:rPr lang="en-US" sz="1600" kern="1200" cap="none" dirty="0">
              <a:solidFill>
                <a:prstClr val="black">
                  <a:hueOff val="0"/>
                  <a:satOff val="0"/>
                  <a:lumOff val="0"/>
                  <a:alphaOff val="0"/>
                </a:prstClr>
              </a:solidFill>
              <a:latin typeface="Rockwell" panose="02060603020205020403" pitchFamily="18" charset="0"/>
              <a:ea typeface="+mn-ea"/>
              <a:cs typeface="+mn-cs"/>
            </a:rPr>
            <a:t>discrimination</a:t>
          </a:r>
          <a:r>
            <a:rPr lang="en-US" sz="1600" kern="1200" cap="none" dirty="0">
              <a:latin typeface="Rockwell" panose="02060603020205020403" pitchFamily="18" charset="0"/>
            </a:rPr>
            <a:t> are marginalized &amp; made more vulnerable to HIV</a:t>
          </a:r>
        </a:p>
      </dgm:t>
    </dgm:pt>
    <dgm:pt modelId="{54B7D31A-2D8F-40E7-928D-8AFD4D51A6BB}" type="parTrans" cxnId="{3B84A177-B4C0-4561-88CA-9CB2647F8FD2}">
      <dgm:prSet/>
      <dgm:spPr/>
      <dgm:t>
        <a:bodyPr/>
        <a:lstStyle/>
        <a:p>
          <a:endParaRPr lang="en-US"/>
        </a:p>
      </dgm:t>
    </dgm:pt>
    <dgm:pt modelId="{465E6ED5-6C74-4A36-9A41-A4E94E8BCC5A}" type="sibTrans" cxnId="{3B84A177-B4C0-4561-88CA-9CB2647F8FD2}">
      <dgm:prSet/>
      <dgm:spPr/>
      <dgm:t>
        <a:bodyPr/>
        <a:lstStyle/>
        <a:p>
          <a:endParaRPr lang="en-US"/>
        </a:p>
      </dgm:t>
    </dgm:pt>
    <dgm:pt modelId="{AAB08493-CFB4-4B90-BC69-0EF69AAF44EB}">
      <dgm:prSet phldrT="[Text]" custT="1"/>
      <dgm:spPr/>
      <dgm:t>
        <a:bodyPr/>
        <a:lstStyle/>
        <a:p>
          <a:pPr>
            <a:defRPr cap="all"/>
          </a:pPr>
          <a:r>
            <a:rPr lang="en-US" sz="1600" kern="1200" cap="none" dirty="0">
              <a:solidFill>
                <a:prstClr val="black">
                  <a:hueOff val="0"/>
                  <a:satOff val="0"/>
                  <a:lumOff val="0"/>
                  <a:alphaOff val="0"/>
                </a:prstClr>
              </a:solidFill>
              <a:latin typeface="Rockwell" panose="02060603020205020403"/>
              <a:ea typeface="+mn-ea"/>
              <a:cs typeface="+mn-cs"/>
            </a:rPr>
            <a:t>People living with HIV are more vulnerable to stigma &amp; discrimination</a:t>
          </a:r>
          <a:endParaRPr lang="en-US" sz="1600" kern="1200" dirty="0"/>
        </a:p>
      </dgm:t>
    </dgm:pt>
    <dgm:pt modelId="{476B61A5-1382-4B1F-9F45-162352CC7EC6}" type="parTrans" cxnId="{47911242-DFD7-4B60-834C-3F45530E231A}">
      <dgm:prSet/>
      <dgm:spPr/>
      <dgm:t>
        <a:bodyPr/>
        <a:lstStyle/>
        <a:p>
          <a:endParaRPr lang="en-US"/>
        </a:p>
      </dgm:t>
    </dgm:pt>
    <dgm:pt modelId="{E008329F-554D-4CE4-82EA-69451387B0BA}" type="sibTrans" cxnId="{47911242-DFD7-4B60-834C-3F45530E231A}">
      <dgm:prSet/>
      <dgm:spPr/>
      <dgm:t>
        <a:bodyPr/>
        <a:lstStyle/>
        <a:p>
          <a:endParaRPr lang="en-US"/>
        </a:p>
      </dgm:t>
    </dgm:pt>
    <dgm:pt modelId="{C6191874-AB9B-41BE-AA9B-D548B0F252B0}">
      <dgm:prSet phldrT="[Text]" custT="1"/>
      <dgm:spPr/>
      <dgm:t>
        <a:bodyPr/>
        <a:lstStyle/>
        <a:p>
          <a:pPr>
            <a:defRPr cap="all"/>
          </a:pPr>
          <a:r>
            <a:rPr lang="en-US" sz="1600" kern="1200" cap="none" dirty="0">
              <a:solidFill>
                <a:prstClr val="black">
                  <a:hueOff val="0"/>
                  <a:satOff val="0"/>
                  <a:lumOff val="0"/>
                  <a:alphaOff val="0"/>
                </a:prstClr>
              </a:solidFill>
              <a:latin typeface="Rockwell" panose="02060603020205020403"/>
              <a:ea typeface="+mn-ea"/>
              <a:cs typeface="+mn-cs"/>
            </a:rPr>
            <a:t>Myths &amp; misinformation increase stigma surrounding HIV</a:t>
          </a:r>
        </a:p>
      </dgm:t>
    </dgm:pt>
    <dgm:pt modelId="{DB0A9477-2D3A-42DB-9D00-51FC6FCF9D36}" type="parTrans" cxnId="{2BD086BE-A877-4C1C-B83E-9B819E1A3116}">
      <dgm:prSet/>
      <dgm:spPr/>
      <dgm:t>
        <a:bodyPr/>
        <a:lstStyle/>
        <a:p>
          <a:endParaRPr lang="en-US"/>
        </a:p>
      </dgm:t>
    </dgm:pt>
    <dgm:pt modelId="{D4E42B35-ABE4-4E39-90A0-1AE18A4C77B3}" type="sibTrans" cxnId="{2BD086BE-A877-4C1C-B83E-9B819E1A3116}">
      <dgm:prSet/>
      <dgm:spPr/>
      <dgm:t>
        <a:bodyPr/>
        <a:lstStyle/>
        <a:p>
          <a:endParaRPr lang="en-US"/>
        </a:p>
      </dgm:t>
    </dgm:pt>
    <dgm:pt modelId="{B66F8A2C-E484-4864-AEAB-2DF1DCE21E78}">
      <dgm:prSet phldrT="[Text]" custT="1"/>
      <dgm:spPr/>
      <dgm:t>
        <a:bodyPr/>
        <a:lstStyle/>
        <a:p>
          <a:pPr marL="0" lvl="0" indent="0" algn="ctr" defTabSz="488950">
            <a:lnSpc>
              <a:spcPct val="90000"/>
            </a:lnSpc>
            <a:spcBef>
              <a:spcPct val="0"/>
            </a:spcBef>
            <a:spcAft>
              <a:spcPct val="35000"/>
            </a:spcAft>
            <a:buNone/>
            <a:defRPr cap="all"/>
          </a:pPr>
          <a:r>
            <a:rPr lang="en-US" sz="1600" kern="1200" cap="none" dirty="0">
              <a:solidFill>
                <a:prstClr val="black">
                  <a:hueOff val="0"/>
                  <a:satOff val="0"/>
                  <a:lumOff val="0"/>
                  <a:alphaOff val="0"/>
                </a:prstClr>
              </a:solidFill>
              <a:latin typeface="Rockwell" panose="02060603020205020403"/>
              <a:ea typeface="+mn-ea"/>
              <a:cs typeface="+mn-cs"/>
            </a:rPr>
            <a:t>One in eight people living with HIV is being denied access to health services because of stigma &amp; discrimination</a:t>
          </a:r>
          <a:endParaRPr lang="en-US" sz="1100" kern="1200" cap="none" dirty="0">
            <a:solidFill>
              <a:prstClr val="black">
                <a:hueOff val="0"/>
                <a:satOff val="0"/>
                <a:lumOff val="0"/>
                <a:alphaOff val="0"/>
              </a:prstClr>
            </a:solidFill>
            <a:latin typeface="Rockwell" panose="02060603020205020403"/>
            <a:ea typeface="+mn-ea"/>
            <a:cs typeface="+mn-cs"/>
          </a:endParaRPr>
        </a:p>
        <a:p>
          <a:pPr marL="0" lvl="0" indent="0" algn="ctr" defTabSz="488950">
            <a:lnSpc>
              <a:spcPct val="90000"/>
            </a:lnSpc>
            <a:spcBef>
              <a:spcPct val="0"/>
            </a:spcBef>
            <a:spcAft>
              <a:spcPct val="35000"/>
            </a:spcAft>
            <a:buNone/>
            <a:defRPr cap="all"/>
          </a:pPr>
          <a:endParaRPr lang="en-US" sz="1100" kern="1200" cap="none" dirty="0">
            <a:solidFill>
              <a:prstClr val="black">
                <a:hueOff val="0"/>
                <a:satOff val="0"/>
                <a:lumOff val="0"/>
                <a:alphaOff val="0"/>
              </a:prstClr>
            </a:solidFill>
            <a:latin typeface="Rockwell" panose="02060603020205020403"/>
            <a:ea typeface="+mn-ea"/>
            <a:cs typeface="+mn-cs"/>
          </a:endParaRPr>
        </a:p>
      </dgm:t>
    </dgm:pt>
    <dgm:pt modelId="{EC12807B-9C4A-4F85-A965-319DFEA67E59}" type="parTrans" cxnId="{90B9A6F9-3429-4F9D-AB32-9432B808BC7A}">
      <dgm:prSet/>
      <dgm:spPr/>
      <dgm:t>
        <a:bodyPr/>
        <a:lstStyle/>
        <a:p>
          <a:endParaRPr lang="en-US"/>
        </a:p>
      </dgm:t>
    </dgm:pt>
    <dgm:pt modelId="{A4797227-2238-48F5-A210-38958920FCBF}" type="sibTrans" cxnId="{90B9A6F9-3429-4F9D-AB32-9432B808BC7A}">
      <dgm:prSet/>
      <dgm:spPr/>
      <dgm:t>
        <a:bodyPr/>
        <a:lstStyle/>
        <a:p>
          <a:endParaRPr lang="en-US"/>
        </a:p>
      </dgm:t>
    </dgm:pt>
    <dgm:pt modelId="{6742C78C-E9F4-4326-9C73-BC9F441C9FF7}">
      <dgm:prSet phldrT="[Text]" custT="1"/>
      <dgm:spPr/>
      <dgm:t>
        <a:bodyPr/>
        <a:lstStyle/>
        <a:p>
          <a:pPr marL="0" lvl="0" indent="0" algn="ctr" defTabSz="488950">
            <a:lnSpc>
              <a:spcPct val="90000"/>
            </a:lnSpc>
            <a:spcBef>
              <a:spcPct val="0"/>
            </a:spcBef>
            <a:spcAft>
              <a:spcPct val="35000"/>
            </a:spcAft>
            <a:buNone/>
            <a:defRPr cap="all"/>
          </a:pPr>
          <a:r>
            <a:rPr lang="en-US" sz="1600" kern="1200" cap="none" dirty="0">
              <a:solidFill>
                <a:prstClr val="black">
                  <a:hueOff val="0"/>
                  <a:satOff val="0"/>
                  <a:lumOff val="0"/>
                  <a:alphaOff val="0"/>
                </a:prstClr>
              </a:solidFill>
              <a:latin typeface="Rockwell" panose="02060603020205020403"/>
              <a:ea typeface="+mn-ea"/>
              <a:cs typeface="+mn-cs"/>
            </a:rPr>
            <a:t>Adopting a human rights-based approach is critical to maximizing individual heath outcomes &amp; achieving HIV epidemic control </a:t>
          </a:r>
        </a:p>
      </dgm:t>
    </dgm:pt>
    <dgm:pt modelId="{6223CC9F-D04F-4DF9-998A-4E42666E2B08}" type="parTrans" cxnId="{AC22842B-24F6-4D6C-BF63-F1430C3E9C76}">
      <dgm:prSet/>
      <dgm:spPr/>
      <dgm:t>
        <a:bodyPr/>
        <a:lstStyle/>
        <a:p>
          <a:endParaRPr lang="en-US"/>
        </a:p>
      </dgm:t>
    </dgm:pt>
    <dgm:pt modelId="{EC96EC15-9477-407C-895D-C3A4BDBBBD8B}" type="sibTrans" cxnId="{AC22842B-24F6-4D6C-BF63-F1430C3E9C76}">
      <dgm:prSet/>
      <dgm:spPr/>
      <dgm:t>
        <a:bodyPr/>
        <a:lstStyle/>
        <a:p>
          <a:endParaRPr lang="en-US"/>
        </a:p>
      </dgm:t>
    </dgm:pt>
    <dgm:pt modelId="{75885775-94C3-4CBD-A95D-418F551F7DD1}" type="pres">
      <dgm:prSet presAssocID="{E0BE7444-2D0F-4C00-8570-72922C967F62}" presName="root" presStyleCnt="0">
        <dgm:presLayoutVars>
          <dgm:dir/>
          <dgm:resizeHandles val="exact"/>
        </dgm:presLayoutVars>
      </dgm:prSet>
      <dgm:spPr/>
    </dgm:pt>
    <dgm:pt modelId="{7BC0DEE0-5844-46A2-97BB-6EBDE3E5EAA0}" type="pres">
      <dgm:prSet presAssocID="{FC0F1F18-13D9-478F-BA82-3C6A41F9C232}" presName="compNode" presStyleCnt="0"/>
      <dgm:spPr/>
    </dgm:pt>
    <dgm:pt modelId="{D77A16EE-3D44-4A88-B5ED-D2EDE8E3320A}" type="pres">
      <dgm:prSet presAssocID="{FC0F1F18-13D9-478F-BA82-3C6A41F9C232}" presName="iconBgRect" presStyleLbl="bgShp" presStyleIdx="0" presStyleCnt="5"/>
      <dgm:spPr>
        <a:prstGeom prst="round2DiagRect">
          <a:avLst>
            <a:gd name="adj1" fmla="val 29727"/>
            <a:gd name="adj2" fmla="val 0"/>
          </a:avLst>
        </a:prstGeom>
        <a:solidFill>
          <a:schemeClr val="accent1"/>
        </a:solidFill>
      </dgm:spPr>
    </dgm:pt>
    <dgm:pt modelId="{77BFEDE8-479F-4E9E-9423-5C61AD28DA6E}" type="pres">
      <dgm:prSet presAssocID="{FC0F1F18-13D9-478F-BA82-3C6A41F9C232}" presName="iconRect" presStyleLbl="node1" presStyleIdx="0" presStyleCnt="5" custLinFactNeighborX="-1961" custLinFactNeighborY="134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F169D24-3A97-4C48-91B3-BFAE57F68766}" type="pres">
      <dgm:prSet presAssocID="{FC0F1F18-13D9-478F-BA82-3C6A41F9C232}" presName="spaceRect" presStyleCnt="0"/>
      <dgm:spPr/>
    </dgm:pt>
    <dgm:pt modelId="{342E0F8A-E381-439C-B727-C028F75C91A8}" type="pres">
      <dgm:prSet presAssocID="{FC0F1F18-13D9-478F-BA82-3C6A41F9C232}" presName="textRect" presStyleLbl="revTx" presStyleIdx="0" presStyleCnt="5">
        <dgm:presLayoutVars>
          <dgm:chMax val="1"/>
          <dgm:chPref val="1"/>
        </dgm:presLayoutVars>
      </dgm:prSet>
      <dgm:spPr/>
    </dgm:pt>
    <dgm:pt modelId="{9A5778DF-5F95-4760-A4B9-F7BC51A0C529}" type="pres">
      <dgm:prSet presAssocID="{465E6ED5-6C74-4A36-9A41-A4E94E8BCC5A}" presName="sibTrans" presStyleCnt="0"/>
      <dgm:spPr/>
    </dgm:pt>
    <dgm:pt modelId="{AA5FD65C-2FF4-4D8F-B9AD-0097D6B6CD7D}" type="pres">
      <dgm:prSet presAssocID="{AAB08493-CFB4-4B90-BC69-0EF69AAF44EB}" presName="compNode" presStyleCnt="0"/>
      <dgm:spPr/>
    </dgm:pt>
    <dgm:pt modelId="{FD3B6294-6DA1-48E6-AECF-9D66DFCADD7E}" type="pres">
      <dgm:prSet presAssocID="{AAB08493-CFB4-4B90-BC69-0EF69AAF44EB}" presName="iconBgRect" presStyleLbl="bgShp" presStyleIdx="1" presStyleCnt="5"/>
      <dgm:spPr>
        <a:prstGeom prst="round2DiagRect">
          <a:avLst>
            <a:gd name="adj1" fmla="val 29727"/>
            <a:gd name="adj2" fmla="val 0"/>
          </a:avLst>
        </a:prstGeom>
        <a:solidFill>
          <a:schemeClr val="accent1"/>
        </a:solidFill>
      </dgm:spPr>
    </dgm:pt>
    <dgm:pt modelId="{3550F2C7-F968-4CB1-BDE8-F747C9FC6E3E}" type="pres">
      <dgm:prSet presAssocID="{AAB08493-CFB4-4B90-BC69-0EF69AAF44EB}" presName="iconRect" presStyleLbl="node1" presStyleIdx="1" presStyleCnt="5" custLinFactNeighborX="0" custLinFactNeighborY="-55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595D2F7F-8851-403F-87F8-E6290AAC38D0}" type="pres">
      <dgm:prSet presAssocID="{AAB08493-CFB4-4B90-BC69-0EF69AAF44EB}" presName="spaceRect" presStyleCnt="0"/>
      <dgm:spPr/>
    </dgm:pt>
    <dgm:pt modelId="{EB0F60EB-A1A7-4E9B-94FE-8DF2DDA9BA18}" type="pres">
      <dgm:prSet presAssocID="{AAB08493-CFB4-4B90-BC69-0EF69AAF44EB}" presName="textRect" presStyleLbl="revTx" presStyleIdx="1" presStyleCnt="5">
        <dgm:presLayoutVars>
          <dgm:chMax val="1"/>
          <dgm:chPref val="1"/>
        </dgm:presLayoutVars>
      </dgm:prSet>
      <dgm:spPr/>
    </dgm:pt>
    <dgm:pt modelId="{2C65CA15-25D8-444C-8499-CDA76924A19B}" type="pres">
      <dgm:prSet presAssocID="{E008329F-554D-4CE4-82EA-69451387B0BA}" presName="sibTrans" presStyleCnt="0"/>
      <dgm:spPr/>
    </dgm:pt>
    <dgm:pt modelId="{66BCB13C-6791-425D-AD23-D61C912F0D02}" type="pres">
      <dgm:prSet presAssocID="{C6191874-AB9B-41BE-AA9B-D548B0F252B0}" presName="compNode" presStyleCnt="0"/>
      <dgm:spPr/>
    </dgm:pt>
    <dgm:pt modelId="{4D3A09CB-3EFB-4B21-A4F7-833092DFBFC2}" type="pres">
      <dgm:prSet presAssocID="{C6191874-AB9B-41BE-AA9B-D548B0F252B0}" presName="iconBgRect" presStyleLbl="bgShp" presStyleIdx="2" presStyleCnt="5"/>
      <dgm:spPr>
        <a:prstGeom prst="round2DiagRect">
          <a:avLst>
            <a:gd name="adj1" fmla="val 29727"/>
            <a:gd name="adj2" fmla="val 0"/>
          </a:avLst>
        </a:prstGeom>
        <a:solidFill>
          <a:schemeClr val="accent1"/>
        </a:solidFill>
      </dgm:spPr>
    </dgm:pt>
    <dgm:pt modelId="{E8BD4290-84A6-4EA2-8B38-CDA5EB23ED91}" type="pres">
      <dgm:prSet presAssocID="{C6191874-AB9B-41BE-AA9B-D548B0F252B0}" presName="iconRect" presStyleLbl="node1" presStyleIdx="2" presStyleCnt="5" custLinFactNeighborX="-1497" custLinFactNeighborY="-54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re"/>
        </a:ext>
      </dgm:extLst>
    </dgm:pt>
    <dgm:pt modelId="{60696F0E-2B96-4E22-B12C-B0829605A7F5}" type="pres">
      <dgm:prSet presAssocID="{C6191874-AB9B-41BE-AA9B-D548B0F252B0}" presName="spaceRect" presStyleCnt="0"/>
      <dgm:spPr/>
    </dgm:pt>
    <dgm:pt modelId="{848AE2F3-C286-4E6E-A87D-D8889340AC1B}" type="pres">
      <dgm:prSet presAssocID="{C6191874-AB9B-41BE-AA9B-D548B0F252B0}" presName="textRect" presStyleLbl="revTx" presStyleIdx="2" presStyleCnt="5">
        <dgm:presLayoutVars>
          <dgm:chMax val="1"/>
          <dgm:chPref val="1"/>
        </dgm:presLayoutVars>
      </dgm:prSet>
      <dgm:spPr/>
    </dgm:pt>
    <dgm:pt modelId="{D8EC789F-6AF5-4191-9822-725E933790FF}" type="pres">
      <dgm:prSet presAssocID="{D4E42B35-ABE4-4E39-90A0-1AE18A4C77B3}" presName="sibTrans" presStyleCnt="0"/>
      <dgm:spPr/>
    </dgm:pt>
    <dgm:pt modelId="{D20D60F3-E4D8-4D95-9A2C-C0A7738328CC}" type="pres">
      <dgm:prSet presAssocID="{B66F8A2C-E484-4864-AEAB-2DF1DCE21E78}" presName="compNode" presStyleCnt="0"/>
      <dgm:spPr/>
    </dgm:pt>
    <dgm:pt modelId="{55AF8438-9B8D-45B1-97C3-682A11F4155A}" type="pres">
      <dgm:prSet presAssocID="{B66F8A2C-E484-4864-AEAB-2DF1DCE21E78}" presName="iconBgRect" presStyleLbl="bgShp" presStyleIdx="3" presStyleCnt="5"/>
      <dgm:spPr>
        <a:prstGeom prst="round2DiagRect">
          <a:avLst>
            <a:gd name="adj1" fmla="val 29727"/>
            <a:gd name="adj2" fmla="val 0"/>
          </a:avLst>
        </a:prstGeom>
        <a:solidFill>
          <a:schemeClr val="accent1"/>
        </a:solidFill>
      </dgm:spPr>
    </dgm:pt>
    <dgm:pt modelId="{F890C042-B469-466D-9897-ACC1D22E9E4D}" type="pres">
      <dgm:prSet presAssocID="{B66F8A2C-E484-4864-AEAB-2DF1DCE21E78}" presName="iconRect" presStyleLbl="node1" presStyleIdx="3" presStyleCnt="5" custLinFactNeighborX="-4463" custLinFactNeighborY="-58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9047908D-06F4-4C4D-84BE-F69E3654D054}" type="pres">
      <dgm:prSet presAssocID="{B66F8A2C-E484-4864-AEAB-2DF1DCE21E78}" presName="spaceRect" presStyleCnt="0"/>
      <dgm:spPr/>
    </dgm:pt>
    <dgm:pt modelId="{73F3C5E9-6E23-48B6-A78A-71A69B27E29A}" type="pres">
      <dgm:prSet presAssocID="{B66F8A2C-E484-4864-AEAB-2DF1DCE21E78}" presName="textRect" presStyleLbl="revTx" presStyleIdx="3" presStyleCnt="5">
        <dgm:presLayoutVars>
          <dgm:chMax val="1"/>
          <dgm:chPref val="1"/>
        </dgm:presLayoutVars>
      </dgm:prSet>
      <dgm:spPr/>
    </dgm:pt>
    <dgm:pt modelId="{7FB67D5C-5475-48FD-96E4-C383817C8A3C}" type="pres">
      <dgm:prSet presAssocID="{A4797227-2238-48F5-A210-38958920FCBF}" presName="sibTrans" presStyleCnt="0"/>
      <dgm:spPr/>
    </dgm:pt>
    <dgm:pt modelId="{4E90E58B-E550-4CCF-9519-E11AEDAC745A}" type="pres">
      <dgm:prSet presAssocID="{6742C78C-E9F4-4326-9C73-BC9F441C9FF7}" presName="compNode" presStyleCnt="0"/>
      <dgm:spPr/>
    </dgm:pt>
    <dgm:pt modelId="{A0763021-D868-4D87-9472-9E76421A3ABA}" type="pres">
      <dgm:prSet presAssocID="{6742C78C-E9F4-4326-9C73-BC9F441C9FF7}" presName="iconBgRect" presStyleLbl="bgShp" presStyleIdx="4" presStyleCnt="5"/>
      <dgm:spPr>
        <a:prstGeom prst="round2DiagRect">
          <a:avLst>
            <a:gd name="adj1" fmla="val 29727"/>
            <a:gd name="adj2" fmla="val 0"/>
          </a:avLst>
        </a:prstGeom>
        <a:solidFill>
          <a:schemeClr val="accent1"/>
        </a:solidFill>
      </dgm:spPr>
    </dgm:pt>
    <dgm:pt modelId="{378D1EF1-669D-490A-B233-1E511B3B8949}" type="pres">
      <dgm:prSet presAssocID="{6742C78C-E9F4-4326-9C73-BC9F441C9FF7}" presName="iconRect" presStyleLbl="node1" presStyleIdx="4" presStyleCnt="5" custLinFactNeighborX="-2651" custLinFactNeighborY="-58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pt>
    <dgm:pt modelId="{61AFA9BA-6274-4A16-9577-A3F85C9EC058}" type="pres">
      <dgm:prSet presAssocID="{6742C78C-E9F4-4326-9C73-BC9F441C9FF7}" presName="spaceRect" presStyleCnt="0"/>
      <dgm:spPr/>
    </dgm:pt>
    <dgm:pt modelId="{6B51FC35-7545-4823-AE27-9837291668BB}" type="pres">
      <dgm:prSet presAssocID="{6742C78C-E9F4-4326-9C73-BC9F441C9FF7}" presName="textRect" presStyleLbl="revTx" presStyleIdx="4" presStyleCnt="5" custScaleX="116805">
        <dgm:presLayoutVars>
          <dgm:chMax val="1"/>
          <dgm:chPref val="1"/>
        </dgm:presLayoutVars>
      </dgm:prSet>
      <dgm:spPr/>
    </dgm:pt>
  </dgm:ptLst>
  <dgm:cxnLst>
    <dgm:cxn modelId="{DF438415-AB13-4902-A346-8F5D71B636C9}" type="presOf" srcId="{C6191874-AB9B-41BE-AA9B-D548B0F252B0}" destId="{848AE2F3-C286-4E6E-A87D-D8889340AC1B}" srcOrd="0" destOrd="0" presId="urn:microsoft.com/office/officeart/2018/5/layout/IconLeafLabelList"/>
    <dgm:cxn modelId="{AC22842B-24F6-4D6C-BF63-F1430C3E9C76}" srcId="{E0BE7444-2D0F-4C00-8570-72922C967F62}" destId="{6742C78C-E9F4-4326-9C73-BC9F441C9FF7}" srcOrd="4" destOrd="0" parTransId="{6223CC9F-D04F-4DF9-998A-4E42666E2B08}" sibTransId="{EC96EC15-9477-407C-895D-C3A4BDBBBD8B}"/>
    <dgm:cxn modelId="{47911242-DFD7-4B60-834C-3F45530E231A}" srcId="{E0BE7444-2D0F-4C00-8570-72922C967F62}" destId="{AAB08493-CFB4-4B90-BC69-0EF69AAF44EB}" srcOrd="1" destOrd="0" parTransId="{476B61A5-1382-4B1F-9F45-162352CC7EC6}" sibTransId="{E008329F-554D-4CE4-82EA-69451387B0BA}"/>
    <dgm:cxn modelId="{3B84A177-B4C0-4561-88CA-9CB2647F8FD2}" srcId="{E0BE7444-2D0F-4C00-8570-72922C967F62}" destId="{FC0F1F18-13D9-478F-BA82-3C6A41F9C232}" srcOrd="0" destOrd="0" parTransId="{54B7D31A-2D8F-40E7-928D-8AFD4D51A6BB}" sibTransId="{465E6ED5-6C74-4A36-9A41-A4E94E8BCC5A}"/>
    <dgm:cxn modelId="{89D9D69B-D334-40D8-B662-B8F79EAD7E39}" type="presOf" srcId="{E0BE7444-2D0F-4C00-8570-72922C967F62}" destId="{75885775-94C3-4CBD-A95D-418F551F7DD1}" srcOrd="0" destOrd="0" presId="urn:microsoft.com/office/officeart/2018/5/layout/IconLeafLabelList"/>
    <dgm:cxn modelId="{ADC3A1AC-F262-4DCC-A548-5FF100126C05}" type="presOf" srcId="{6742C78C-E9F4-4326-9C73-BC9F441C9FF7}" destId="{6B51FC35-7545-4823-AE27-9837291668BB}" srcOrd="0" destOrd="0" presId="urn:microsoft.com/office/officeart/2018/5/layout/IconLeafLabelList"/>
    <dgm:cxn modelId="{3523E4B0-4892-404D-9686-84C59643E2C4}" type="presOf" srcId="{FC0F1F18-13D9-478F-BA82-3C6A41F9C232}" destId="{342E0F8A-E381-439C-B727-C028F75C91A8}" srcOrd="0" destOrd="0" presId="urn:microsoft.com/office/officeart/2018/5/layout/IconLeafLabelList"/>
    <dgm:cxn modelId="{2BD086BE-A877-4C1C-B83E-9B819E1A3116}" srcId="{E0BE7444-2D0F-4C00-8570-72922C967F62}" destId="{C6191874-AB9B-41BE-AA9B-D548B0F252B0}" srcOrd="2" destOrd="0" parTransId="{DB0A9477-2D3A-42DB-9D00-51FC6FCF9D36}" sibTransId="{D4E42B35-ABE4-4E39-90A0-1AE18A4C77B3}"/>
    <dgm:cxn modelId="{44F9CEC8-B688-43C5-85CE-C090D9DBEF23}" type="presOf" srcId="{B66F8A2C-E484-4864-AEAB-2DF1DCE21E78}" destId="{73F3C5E9-6E23-48B6-A78A-71A69B27E29A}" srcOrd="0" destOrd="0" presId="urn:microsoft.com/office/officeart/2018/5/layout/IconLeafLabelList"/>
    <dgm:cxn modelId="{55EF63CE-297D-4179-8B09-FDEFD4C665D0}" type="presOf" srcId="{AAB08493-CFB4-4B90-BC69-0EF69AAF44EB}" destId="{EB0F60EB-A1A7-4E9B-94FE-8DF2DDA9BA18}" srcOrd="0" destOrd="0" presId="urn:microsoft.com/office/officeart/2018/5/layout/IconLeafLabelList"/>
    <dgm:cxn modelId="{90B9A6F9-3429-4F9D-AB32-9432B808BC7A}" srcId="{E0BE7444-2D0F-4C00-8570-72922C967F62}" destId="{B66F8A2C-E484-4864-AEAB-2DF1DCE21E78}" srcOrd="3" destOrd="0" parTransId="{EC12807B-9C4A-4F85-A965-319DFEA67E59}" sibTransId="{A4797227-2238-48F5-A210-38958920FCBF}"/>
    <dgm:cxn modelId="{B04C93DA-7C8B-47D7-87B4-67BCFF6E91EB}" type="presParOf" srcId="{75885775-94C3-4CBD-A95D-418F551F7DD1}" destId="{7BC0DEE0-5844-46A2-97BB-6EBDE3E5EAA0}" srcOrd="0" destOrd="0" presId="urn:microsoft.com/office/officeart/2018/5/layout/IconLeafLabelList"/>
    <dgm:cxn modelId="{160ED9D0-FF24-4640-A1D0-EEB008338A14}" type="presParOf" srcId="{7BC0DEE0-5844-46A2-97BB-6EBDE3E5EAA0}" destId="{D77A16EE-3D44-4A88-B5ED-D2EDE8E3320A}" srcOrd="0" destOrd="0" presId="urn:microsoft.com/office/officeart/2018/5/layout/IconLeafLabelList"/>
    <dgm:cxn modelId="{3BCAC75D-9515-4FA0-B9FF-5A4E1FA9F79E}" type="presParOf" srcId="{7BC0DEE0-5844-46A2-97BB-6EBDE3E5EAA0}" destId="{77BFEDE8-479F-4E9E-9423-5C61AD28DA6E}" srcOrd="1" destOrd="0" presId="urn:microsoft.com/office/officeart/2018/5/layout/IconLeafLabelList"/>
    <dgm:cxn modelId="{19444816-359F-46E7-B82D-D4B7FAFBC94E}" type="presParOf" srcId="{7BC0DEE0-5844-46A2-97BB-6EBDE3E5EAA0}" destId="{9F169D24-3A97-4C48-91B3-BFAE57F68766}" srcOrd="2" destOrd="0" presId="urn:microsoft.com/office/officeart/2018/5/layout/IconLeafLabelList"/>
    <dgm:cxn modelId="{8652D4AB-7FBA-4011-A00E-F45BA1D163D0}" type="presParOf" srcId="{7BC0DEE0-5844-46A2-97BB-6EBDE3E5EAA0}" destId="{342E0F8A-E381-439C-B727-C028F75C91A8}" srcOrd="3" destOrd="0" presId="urn:microsoft.com/office/officeart/2018/5/layout/IconLeafLabelList"/>
    <dgm:cxn modelId="{0A0AC161-EB6F-42B9-9870-ABF542D34CFD}" type="presParOf" srcId="{75885775-94C3-4CBD-A95D-418F551F7DD1}" destId="{9A5778DF-5F95-4760-A4B9-F7BC51A0C529}" srcOrd="1" destOrd="0" presId="urn:microsoft.com/office/officeart/2018/5/layout/IconLeafLabelList"/>
    <dgm:cxn modelId="{81D13354-AF20-4F98-BC72-AAB6A8AB575F}" type="presParOf" srcId="{75885775-94C3-4CBD-A95D-418F551F7DD1}" destId="{AA5FD65C-2FF4-4D8F-B9AD-0097D6B6CD7D}" srcOrd="2" destOrd="0" presId="urn:microsoft.com/office/officeart/2018/5/layout/IconLeafLabelList"/>
    <dgm:cxn modelId="{68D41900-3E4F-401A-AF72-75DA39CDAABF}" type="presParOf" srcId="{AA5FD65C-2FF4-4D8F-B9AD-0097D6B6CD7D}" destId="{FD3B6294-6DA1-48E6-AECF-9D66DFCADD7E}" srcOrd="0" destOrd="0" presId="urn:microsoft.com/office/officeart/2018/5/layout/IconLeafLabelList"/>
    <dgm:cxn modelId="{A6A92FBC-373B-4EE0-ADDA-621144FFA299}" type="presParOf" srcId="{AA5FD65C-2FF4-4D8F-B9AD-0097D6B6CD7D}" destId="{3550F2C7-F968-4CB1-BDE8-F747C9FC6E3E}" srcOrd="1" destOrd="0" presId="urn:microsoft.com/office/officeart/2018/5/layout/IconLeafLabelList"/>
    <dgm:cxn modelId="{6E89F4DD-8D60-4B0B-91BA-2302383B3C1C}" type="presParOf" srcId="{AA5FD65C-2FF4-4D8F-B9AD-0097D6B6CD7D}" destId="{595D2F7F-8851-403F-87F8-E6290AAC38D0}" srcOrd="2" destOrd="0" presId="urn:microsoft.com/office/officeart/2018/5/layout/IconLeafLabelList"/>
    <dgm:cxn modelId="{24CA89B6-1D87-4B45-A4AF-7BDBE030C4E4}" type="presParOf" srcId="{AA5FD65C-2FF4-4D8F-B9AD-0097D6B6CD7D}" destId="{EB0F60EB-A1A7-4E9B-94FE-8DF2DDA9BA18}" srcOrd="3" destOrd="0" presId="urn:microsoft.com/office/officeart/2018/5/layout/IconLeafLabelList"/>
    <dgm:cxn modelId="{F5A906A2-B0B0-48C3-A3D0-F855750E6184}" type="presParOf" srcId="{75885775-94C3-4CBD-A95D-418F551F7DD1}" destId="{2C65CA15-25D8-444C-8499-CDA76924A19B}" srcOrd="3" destOrd="0" presId="urn:microsoft.com/office/officeart/2018/5/layout/IconLeafLabelList"/>
    <dgm:cxn modelId="{38D8C886-F4ED-4918-8A7B-8B9B6351A955}" type="presParOf" srcId="{75885775-94C3-4CBD-A95D-418F551F7DD1}" destId="{66BCB13C-6791-425D-AD23-D61C912F0D02}" srcOrd="4" destOrd="0" presId="urn:microsoft.com/office/officeart/2018/5/layout/IconLeafLabelList"/>
    <dgm:cxn modelId="{7C7DB907-58EB-4601-8CF0-6EF4EFBD8808}" type="presParOf" srcId="{66BCB13C-6791-425D-AD23-D61C912F0D02}" destId="{4D3A09CB-3EFB-4B21-A4F7-833092DFBFC2}" srcOrd="0" destOrd="0" presId="urn:microsoft.com/office/officeart/2018/5/layout/IconLeafLabelList"/>
    <dgm:cxn modelId="{B62AC93E-80CE-41F5-81B5-02FF49656670}" type="presParOf" srcId="{66BCB13C-6791-425D-AD23-D61C912F0D02}" destId="{E8BD4290-84A6-4EA2-8B38-CDA5EB23ED91}" srcOrd="1" destOrd="0" presId="urn:microsoft.com/office/officeart/2018/5/layout/IconLeafLabelList"/>
    <dgm:cxn modelId="{EA4AC55D-38EF-4D91-871B-CBAB87082580}" type="presParOf" srcId="{66BCB13C-6791-425D-AD23-D61C912F0D02}" destId="{60696F0E-2B96-4E22-B12C-B0829605A7F5}" srcOrd="2" destOrd="0" presId="urn:microsoft.com/office/officeart/2018/5/layout/IconLeafLabelList"/>
    <dgm:cxn modelId="{BEB92BDF-31A7-45D2-B0A6-65BF3243FB53}" type="presParOf" srcId="{66BCB13C-6791-425D-AD23-D61C912F0D02}" destId="{848AE2F3-C286-4E6E-A87D-D8889340AC1B}" srcOrd="3" destOrd="0" presId="urn:microsoft.com/office/officeart/2018/5/layout/IconLeafLabelList"/>
    <dgm:cxn modelId="{28DBD7B8-4FD9-4B3B-B51C-7B1FAB97A89D}" type="presParOf" srcId="{75885775-94C3-4CBD-A95D-418F551F7DD1}" destId="{D8EC789F-6AF5-4191-9822-725E933790FF}" srcOrd="5" destOrd="0" presId="urn:microsoft.com/office/officeart/2018/5/layout/IconLeafLabelList"/>
    <dgm:cxn modelId="{32AC5C32-5E95-476D-B293-CE24C98DEB00}" type="presParOf" srcId="{75885775-94C3-4CBD-A95D-418F551F7DD1}" destId="{D20D60F3-E4D8-4D95-9A2C-C0A7738328CC}" srcOrd="6" destOrd="0" presId="urn:microsoft.com/office/officeart/2018/5/layout/IconLeafLabelList"/>
    <dgm:cxn modelId="{DB390B79-51F1-4950-96DC-87D464B46871}" type="presParOf" srcId="{D20D60F3-E4D8-4D95-9A2C-C0A7738328CC}" destId="{55AF8438-9B8D-45B1-97C3-682A11F4155A}" srcOrd="0" destOrd="0" presId="urn:microsoft.com/office/officeart/2018/5/layout/IconLeafLabelList"/>
    <dgm:cxn modelId="{B47B219F-A536-4460-9D57-C9B279D53515}" type="presParOf" srcId="{D20D60F3-E4D8-4D95-9A2C-C0A7738328CC}" destId="{F890C042-B469-466D-9897-ACC1D22E9E4D}" srcOrd="1" destOrd="0" presId="urn:microsoft.com/office/officeart/2018/5/layout/IconLeafLabelList"/>
    <dgm:cxn modelId="{45F6E1CE-1203-46FE-ACF8-5BF771FA1A66}" type="presParOf" srcId="{D20D60F3-E4D8-4D95-9A2C-C0A7738328CC}" destId="{9047908D-06F4-4C4D-84BE-F69E3654D054}" srcOrd="2" destOrd="0" presId="urn:microsoft.com/office/officeart/2018/5/layout/IconLeafLabelList"/>
    <dgm:cxn modelId="{247A4680-DBC4-4925-8D89-146CD3A61749}" type="presParOf" srcId="{D20D60F3-E4D8-4D95-9A2C-C0A7738328CC}" destId="{73F3C5E9-6E23-48B6-A78A-71A69B27E29A}" srcOrd="3" destOrd="0" presId="urn:microsoft.com/office/officeart/2018/5/layout/IconLeafLabelList"/>
    <dgm:cxn modelId="{17D5516C-4F7F-42D5-B9D8-857D7DCDB386}" type="presParOf" srcId="{75885775-94C3-4CBD-A95D-418F551F7DD1}" destId="{7FB67D5C-5475-48FD-96E4-C383817C8A3C}" srcOrd="7" destOrd="0" presId="urn:microsoft.com/office/officeart/2018/5/layout/IconLeafLabelList"/>
    <dgm:cxn modelId="{100CE322-81BA-429B-B28E-3A323EA273C9}" type="presParOf" srcId="{75885775-94C3-4CBD-A95D-418F551F7DD1}" destId="{4E90E58B-E550-4CCF-9519-E11AEDAC745A}" srcOrd="8" destOrd="0" presId="urn:microsoft.com/office/officeart/2018/5/layout/IconLeafLabelList"/>
    <dgm:cxn modelId="{56376227-EFE6-4A90-B329-C88DD24DB594}" type="presParOf" srcId="{4E90E58B-E550-4CCF-9519-E11AEDAC745A}" destId="{A0763021-D868-4D87-9472-9E76421A3ABA}" srcOrd="0" destOrd="0" presId="urn:microsoft.com/office/officeart/2018/5/layout/IconLeafLabelList"/>
    <dgm:cxn modelId="{82E63DFB-E293-4909-B08F-2EF637544697}" type="presParOf" srcId="{4E90E58B-E550-4CCF-9519-E11AEDAC745A}" destId="{378D1EF1-669D-490A-B233-1E511B3B8949}" srcOrd="1" destOrd="0" presId="urn:microsoft.com/office/officeart/2018/5/layout/IconLeafLabelList"/>
    <dgm:cxn modelId="{035BA433-BC21-4BA8-99FD-C2919A2CA60A}" type="presParOf" srcId="{4E90E58B-E550-4CCF-9519-E11AEDAC745A}" destId="{61AFA9BA-6274-4A16-9577-A3F85C9EC058}" srcOrd="2" destOrd="0" presId="urn:microsoft.com/office/officeart/2018/5/layout/IconLeafLabelList"/>
    <dgm:cxn modelId="{63BA86CE-9154-42BB-864B-98B442897315}" type="presParOf" srcId="{4E90E58B-E550-4CCF-9519-E11AEDAC745A}" destId="{6B51FC35-7545-4823-AE27-9837291668B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356CD4-C9BD-412B-8944-7EC8BCB50B30}" type="doc">
      <dgm:prSet loTypeId="urn:microsoft.com/office/officeart/2005/8/layout/hierarchy1" loCatId="hierarchy" qsTypeId="urn:microsoft.com/office/officeart/2005/8/quickstyle/simple3" qsCatId="simple" csTypeId="urn:microsoft.com/office/officeart/2005/8/colors/accent4_2" csCatId="accent4" phldr="1"/>
      <dgm:spPr/>
      <dgm:t>
        <a:bodyPr/>
        <a:lstStyle/>
        <a:p>
          <a:endParaRPr lang="en-US"/>
        </a:p>
      </dgm:t>
    </dgm:pt>
    <dgm:pt modelId="{0CB61D1E-CD22-4B1F-8CE1-5F1E9E0C1A97}">
      <dgm:prSet/>
      <dgm:spPr/>
      <dgm:t>
        <a:bodyPr/>
        <a:lstStyle/>
        <a:p>
          <a:r>
            <a:rPr lang="en-US" dirty="0"/>
            <a:t>Discrimination affects both users of health care services &amp; health care providers</a:t>
          </a:r>
        </a:p>
      </dgm:t>
    </dgm:pt>
    <dgm:pt modelId="{E19D3B34-71F0-4B85-B9EA-655980260BEE}" type="parTrans" cxnId="{B0DD410C-36AC-4A5A-8086-EB817DD104C7}">
      <dgm:prSet/>
      <dgm:spPr/>
      <dgm:t>
        <a:bodyPr/>
        <a:lstStyle/>
        <a:p>
          <a:endParaRPr lang="en-US"/>
        </a:p>
      </dgm:t>
    </dgm:pt>
    <dgm:pt modelId="{6336D51F-A91A-47C2-BD66-8FE4EEE0EDB0}" type="sibTrans" cxnId="{B0DD410C-36AC-4A5A-8086-EB817DD104C7}">
      <dgm:prSet/>
      <dgm:spPr/>
      <dgm:t>
        <a:bodyPr/>
        <a:lstStyle/>
        <a:p>
          <a:endParaRPr lang="en-US"/>
        </a:p>
      </dgm:t>
    </dgm:pt>
    <dgm:pt modelId="{B036B62C-ABAB-4CA7-A28C-526EE252CE78}">
      <dgm:prSet/>
      <dgm:spPr/>
      <dgm:t>
        <a:bodyPr/>
        <a:lstStyle/>
        <a:p>
          <a:r>
            <a:rPr lang="en-US" dirty="0"/>
            <a:t>Serves as a barrier to accessing health services &amp; affects the quality of health services</a:t>
          </a:r>
        </a:p>
      </dgm:t>
    </dgm:pt>
    <dgm:pt modelId="{73C36E2F-98CD-4D76-A280-0FFE9E274209}" type="parTrans" cxnId="{17282991-8975-4F83-B904-6BC9F57A2E90}">
      <dgm:prSet/>
      <dgm:spPr/>
      <dgm:t>
        <a:bodyPr/>
        <a:lstStyle/>
        <a:p>
          <a:endParaRPr lang="en-US"/>
        </a:p>
      </dgm:t>
    </dgm:pt>
    <dgm:pt modelId="{2029DF98-EDEE-4D36-AC18-125BC3F176F3}" type="sibTrans" cxnId="{17282991-8975-4F83-B904-6BC9F57A2E90}">
      <dgm:prSet/>
      <dgm:spPr/>
      <dgm:t>
        <a:bodyPr/>
        <a:lstStyle/>
        <a:p>
          <a:endParaRPr lang="en-US"/>
        </a:p>
      </dgm:t>
    </dgm:pt>
    <dgm:pt modelId="{E6692545-D4DC-44C7-817E-8093D5C7EDFB}">
      <dgm:prSet/>
      <dgm:spPr/>
      <dgm:t>
        <a:bodyPr/>
        <a:lstStyle/>
        <a:p>
          <a:r>
            <a:rPr lang="en-US" dirty="0"/>
            <a:t>Reinforces exclusion from society for both individuals &amp; groups</a:t>
          </a:r>
        </a:p>
      </dgm:t>
    </dgm:pt>
    <dgm:pt modelId="{3BA7B5DE-DCF1-4DD5-907F-CEB97A2565CC}" type="parTrans" cxnId="{395964DA-EC26-44AA-9622-166ED58A37F2}">
      <dgm:prSet/>
      <dgm:spPr/>
      <dgm:t>
        <a:bodyPr/>
        <a:lstStyle/>
        <a:p>
          <a:endParaRPr lang="en-US"/>
        </a:p>
      </dgm:t>
    </dgm:pt>
    <dgm:pt modelId="{15756B62-9DFF-45A8-9949-8BC3CFD5ABAB}" type="sibTrans" cxnId="{395964DA-EC26-44AA-9622-166ED58A37F2}">
      <dgm:prSet/>
      <dgm:spPr/>
      <dgm:t>
        <a:bodyPr/>
        <a:lstStyle/>
        <a:p>
          <a:endParaRPr lang="en-US"/>
        </a:p>
      </dgm:t>
    </dgm:pt>
    <dgm:pt modelId="{B28D29E5-7E86-405B-8823-EE718E7B5FEA}" type="pres">
      <dgm:prSet presAssocID="{AC356CD4-C9BD-412B-8944-7EC8BCB50B30}" presName="hierChild1" presStyleCnt="0">
        <dgm:presLayoutVars>
          <dgm:chPref val="1"/>
          <dgm:dir/>
          <dgm:animOne val="branch"/>
          <dgm:animLvl val="lvl"/>
          <dgm:resizeHandles/>
        </dgm:presLayoutVars>
      </dgm:prSet>
      <dgm:spPr/>
    </dgm:pt>
    <dgm:pt modelId="{CFE24E84-2097-4A0E-B145-EDCDA2FDC769}" type="pres">
      <dgm:prSet presAssocID="{0CB61D1E-CD22-4B1F-8CE1-5F1E9E0C1A97}" presName="hierRoot1" presStyleCnt="0"/>
      <dgm:spPr/>
    </dgm:pt>
    <dgm:pt modelId="{516A07B2-3948-4B28-8BA2-E7555C771D27}" type="pres">
      <dgm:prSet presAssocID="{0CB61D1E-CD22-4B1F-8CE1-5F1E9E0C1A97}" presName="composite" presStyleCnt="0"/>
      <dgm:spPr/>
    </dgm:pt>
    <dgm:pt modelId="{A8B519C4-7D40-4A43-85C9-D9D672A8F757}" type="pres">
      <dgm:prSet presAssocID="{0CB61D1E-CD22-4B1F-8CE1-5F1E9E0C1A97}" presName="background" presStyleLbl="node0" presStyleIdx="0" presStyleCnt="3"/>
      <dgm:spPr>
        <a:blipFill dpi="0" rotWithShape="1">
          <a:blip xmlns:r="http://schemas.openxmlformats.org/officeDocument/2006/relationships" r:embed="rId1">
            <a:duotone>
              <a:schemeClr val="accent5">
                <a:shade val="45000"/>
                <a:satMod val="135000"/>
              </a:schemeClr>
              <a:prstClr val="white"/>
            </a:duotone>
          </a:blip>
          <a:srcRect/>
          <a:tile tx="0" ty="0" sx="60000" sy="59000" flip="none" algn="tl"/>
        </a:blipFill>
        <a:ln>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dgm:spPr>
    </dgm:pt>
    <dgm:pt modelId="{44EBDBEE-273B-44D7-8783-9BF76183EB7C}" type="pres">
      <dgm:prSet presAssocID="{0CB61D1E-CD22-4B1F-8CE1-5F1E9E0C1A97}" presName="text" presStyleLbl="fgAcc0" presStyleIdx="0" presStyleCnt="3">
        <dgm:presLayoutVars>
          <dgm:chPref val="3"/>
        </dgm:presLayoutVars>
      </dgm:prSet>
      <dgm:spPr/>
    </dgm:pt>
    <dgm:pt modelId="{1FB50806-1393-4998-BD88-CE4FE3B37C5C}" type="pres">
      <dgm:prSet presAssocID="{0CB61D1E-CD22-4B1F-8CE1-5F1E9E0C1A97}" presName="hierChild2" presStyleCnt="0"/>
      <dgm:spPr/>
    </dgm:pt>
    <dgm:pt modelId="{EEC8895D-AAFE-433C-AC8C-D88D875C49A1}" type="pres">
      <dgm:prSet presAssocID="{B036B62C-ABAB-4CA7-A28C-526EE252CE78}" presName="hierRoot1" presStyleCnt="0"/>
      <dgm:spPr/>
    </dgm:pt>
    <dgm:pt modelId="{0969E65C-8154-4BC2-9C72-3B0F945E6CAC}" type="pres">
      <dgm:prSet presAssocID="{B036B62C-ABAB-4CA7-A28C-526EE252CE78}" presName="composite" presStyleCnt="0"/>
      <dgm:spPr/>
    </dgm:pt>
    <dgm:pt modelId="{2CF9E6FA-5BCB-4D72-822C-A8054B29998D}" type="pres">
      <dgm:prSet presAssocID="{B036B62C-ABAB-4CA7-A28C-526EE252CE78}" presName="background" presStyleLbl="node0" presStyleIdx="1" presStyleCnt="3"/>
      <dgm:spPr>
        <a:blipFill dpi="0" rotWithShape="1">
          <a:blip xmlns:r="http://schemas.openxmlformats.org/officeDocument/2006/relationships" r:embed="rId1">
            <a:duotone>
              <a:schemeClr val="accent1">
                <a:shade val="45000"/>
                <a:satMod val="135000"/>
              </a:schemeClr>
              <a:prstClr val="white"/>
            </a:duotone>
          </a:blip>
          <a:srcRect/>
          <a:tile tx="0" ty="0" sx="60000" sy="59000" flip="none" algn="tl"/>
        </a:blipFill>
      </dgm:spPr>
    </dgm:pt>
    <dgm:pt modelId="{1155A89A-BAAC-4D57-8D3D-F90024753B6B}" type="pres">
      <dgm:prSet presAssocID="{B036B62C-ABAB-4CA7-A28C-526EE252CE78}" presName="text" presStyleLbl="fgAcc0" presStyleIdx="1" presStyleCnt="3">
        <dgm:presLayoutVars>
          <dgm:chPref val="3"/>
        </dgm:presLayoutVars>
      </dgm:prSet>
      <dgm:spPr/>
    </dgm:pt>
    <dgm:pt modelId="{66E39932-0B4D-455B-A90A-57C43F0D878C}" type="pres">
      <dgm:prSet presAssocID="{B036B62C-ABAB-4CA7-A28C-526EE252CE78}" presName="hierChild2" presStyleCnt="0"/>
      <dgm:spPr/>
    </dgm:pt>
    <dgm:pt modelId="{7061A0EB-F777-4D80-B7DC-0DA5C1D91535}" type="pres">
      <dgm:prSet presAssocID="{E6692545-D4DC-44C7-817E-8093D5C7EDFB}" presName="hierRoot1" presStyleCnt="0"/>
      <dgm:spPr/>
    </dgm:pt>
    <dgm:pt modelId="{8FA2E72C-CA61-49CF-8D3A-D4976C09E52B}" type="pres">
      <dgm:prSet presAssocID="{E6692545-D4DC-44C7-817E-8093D5C7EDFB}" presName="composite" presStyleCnt="0"/>
      <dgm:spPr/>
    </dgm:pt>
    <dgm:pt modelId="{D4E99068-CE3A-4CA8-92F9-EC3813C0B33E}" type="pres">
      <dgm:prSet presAssocID="{E6692545-D4DC-44C7-817E-8093D5C7EDFB}" presName="background" presStyleLbl="node0" presStyleIdx="2" presStyleCnt="3"/>
      <dgm:spPr>
        <a:blipFill dpi="0" rotWithShape="1">
          <a:blip xmlns:r="http://schemas.openxmlformats.org/officeDocument/2006/relationships" r:embed="rId1">
            <a:duotone>
              <a:schemeClr val="accent3">
                <a:shade val="45000"/>
                <a:satMod val="135000"/>
              </a:schemeClr>
              <a:prstClr val="white"/>
            </a:duotone>
          </a:blip>
          <a:srcRect/>
          <a:tile tx="0" ty="0" sx="60000" sy="59000" flip="none" algn="tl"/>
        </a:blipFill>
      </dgm:spPr>
    </dgm:pt>
    <dgm:pt modelId="{5CEF180D-87AC-4645-801B-B7F845BA36B6}" type="pres">
      <dgm:prSet presAssocID="{E6692545-D4DC-44C7-817E-8093D5C7EDFB}" presName="text" presStyleLbl="fgAcc0" presStyleIdx="2" presStyleCnt="3">
        <dgm:presLayoutVars>
          <dgm:chPref val="3"/>
        </dgm:presLayoutVars>
      </dgm:prSet>
      <dgm:spPr/>
    </dgm:pt>
    <dgm:pt modelId="{D9BDFE16-4693-4344-8DC8-32BDFA4673E9}" type="pres">
      <dgm:prSet presAssocID="{E6692545-D4DC-44C7-817E-8093D5C7EDFB}" presName="hierChild2" presStyleCnt="0"/>
      <dgm:spPr/>
    </dgm:pt>
  </dgm:ptLst>
  <dgm:cxnLst>
    <dgm:cxn modelId="{B0DD410C-36AC-4A5A-8086-EB817DD104C7}" srcId="{AC356CD4-C9BD-412B-8944-7EC8BCB50B30}" destId="{0CB61D1E-CD22-4B1F-8CE1-5F1E9E0C1A97}" srcOrd="0" destOrd="0" parTransId="{E19D3B34-71F0-4B85-B9EA-655980260BEE}" sibTransId="{6336D51F-A91A-47C2-BD66-8FE4EEE0EDB0}"/>
    <dgm:cxn modelId="{00C63F1F-9F02-4C5E-A361-C81992AA2A2B}" type="presOf" srcId="{0CB61D1E-CD22-4B1F-8CE1-5F1E9E0C1A97}" destId="{44EBDBEE-273B-44D7-8783-9BF76183EB7C}" srcOrd="0" destOrd="0" presId="urn:microsoft.com/office/officeart/2005/8/layout/hierarchy1"/>
    <dgm:cxn modelId="{75830D79-C729-49B7-94C3-BE7491D37460}" type="presOf" srcId="{E6692545-D4DC-44C7-817E-8093D5C7EDFB}" destId="{5CEF180D-87AC-4645-801B-B7F845BA36B6}" srcOrd="0" destOrd="0" presId="urn:microsoft.com/office/officeart/2005/8/layout/hierarchy1"/>
    <dgm:cxn modelId="{17282991-8975-4F83-B904-6BC9F57A2E90}" srcId="{AC356CD4-C9BD-412B-8944-7EC8BCB50B30}" destId="{B036B62C-ABAB-4CA7-A28C-526EE252CE78}" srcOrd="1" destOrd="0" parTransId="{73C36E2F-98CD-4D76-A280-0FFE9E274209}" sibTransId="{2029DF98-EDEE-4D36-AC18-125BC3F176F3}"/>
    <dgm:cxn modelId="{8B7828C4-843A-4F92-93C0-95B97DAEEC11}" type="presOf" srcId="{AC356CD4-C9BD-412B-8944-7EC8BCB50B30}" destId="{B28D29E5-7E86-405B-8823-EE718E7B5FEA}" srcOrd="0" destOrd="0" presId="urn:microsoft.com/office/officeart/2005/8/layout/hierarchy1"/>
    <dgm:cxn modelId="{395964DA-EC26-44AA-9622-166ED58A37F2}" srcId="{AC356CD4-C9BD-412B-8944-7EC8BCB50B30}" destId="{E6692545-D4DC-44C7-817E-8093D5C7EDFB}" srcOrd="2" destOrd="0" parTransId="{3BA7B5DE-DCF1-4DD5-907F-CEB97A2565CC}" sibTransId="{15756B62-9DFF-45A8-9949-8BC3CFD5ABAB}"/>
    <dgm:cxn modelId="{5A23CEF7-E4B5-4561-A309-CA4B33A0E976}" type="presOf" srcId="{B036B62C-ABAB-4CA7-A28C-526EE252CE78}" destId="{1155A89A-BAAC-4D57-8D3D-F90024753B6B}" srcOrd="0" destOrd="0" presId="urn:microsoft.com/office/officeart/2005/8/layout/hierarchy1"/>
    <dgm:cxn modelId="{20718BA5-53F5-4A6D-8767-494E33D13424}" type="presParOf" srcId="{B28D29E5-7E86-405B-8823-EE718E7B5FEA}" destId="{CFE24E84-2097-4A0E-B145-EDCDA2FDC769}" srcOrd="0" destOrd="0" presId="urn:microsoft.com/office/officeart/2005/8/layout/hierarchy1"/>
    <dgm:cxn modelId="{BB26CC7E-5957-4573-8DC7-3EBBD4DF0E9B}" type="presParOf" srcId="{CFE24E84-2097-4A0E-B145-EDCDA2FDC769}" destId="{516A07B2-3948-4B28-8BA2-E7555C771D27}" srcOrd="0" destOrd="0" presId="urn:microsoft.com/office/officeart/2005/8/layout/hierarchy1"/>
    <dgm:cxn modelId="{1C5E22CD-36D7-49CD-8236-A949030C5F8E}" type="presParOf" srcId="{516A07B2-3948-4B28-8BA2-E7555C771D27}" destId="{A8B519C4-7D40-4A43-85C9-D9D672A8F757}" srcOrd="0" destOrd="0" presId="urn:microsoft.com/office/officeart/2005/8/layout/hierarchy1"/>
    <dgm:cxn modelId="{2415F929-CF50-4C47-BAA4-E279621A0D86}" type="presParOf" srcId="{516A07B2-3948-4B28-8BA2-E7555C771D27}" destId="{44EBDBEE-273B-44D7-8783-9BF76183EB7C}" srcOrd="1" destOrd="0" presId="urn:microsoft.com/office/officeart/2005/8/layout/hierarchy1"/>
    <dgm:cxn modelId="{9A941C78-8592-47A7-80E7-83A609FAA628}" type="presParOf" srcId="{CFE24E84-2097-4A0E-B145-EDCDA2FDC769}" destId="{1FB50806-1393-4998-BD88-CE4FE3B37C5C}" srcOrd="1" destOrd="0" presId="urn:microsoft.com/office/officeart/2005/8/layout/hierarchy1"/>
    <dgm:cxn modelId="{F06DAAD6-A02F-442A-9040-922286ED6D81}" type="presParOf" srcId="{B28D29E5-7E86-405B-8823-EE718E7B5FEA}" destId="{EEC8895D-AAFE-433C-AC8C-D88D875C49A1}" srcOrd="1" destOrd="0" presId="urn:microsoft.com/office/officeart/2005/8/layout/hierarchy1"/>
    <dgm:cxn modelId="{DEBAC0DD-48B1-4C0E-98B9-476911402DF1}" type="presParOf" srcId="{EEC8895D-AAFE-433C-AC8C-D88D875C49A1}" destId="{0969E65C-8154-4BC2-9C72-3B0F945E6CAC}" srcOrd="0" destOrd="0" presId="urn:microsoft.com/office/officeart/2005/8/layout/hierarchy1"/>
    <dgm:cxn modelId="{82F06027-6D23-4BDA-A1F7-AF71DB243091}" type="presParOf" srcId="{0969E65C-8154-4BC2-9C72-3B0F945E6CAC}" destId="{2CF9E6FA-5BCB-4D72-822C-A8054B29998D}" srcOrd="0" destOrd="0" presId="urn:microsoft.com/office/officeart/2005/8/layout/hierarchy1"/>
    <dgm:cxn modelId="{1ED4142A-8E23-4E06-B0B4-ED5ABBCCC318}" type="presParOf" srcId="{0969E65C-8154-4BC2-9C72-3B0F945E6CAC}" destId="{1155A89A-BAAC-4D57-8D3D-F90024753B6B}" srcOrd="1" destOrd="0" presId="urn:microsoft.com/office/officeart/2005/8/layout/hierarchy1"/>
    <dgm:cxn modelId="{20B02310-0E36-44CA-B2C1-3057ADAE0DEA}" type="presParOf" srcId="{EEC8895D-AAFE-433C-AC8C-D88D875C49A1}" destId="{66E39932-0B4D-455B-A90A-57C43F0D878C}" srcOrd="1" destOrd="0" presId="urn:microsoft.com/office/officeart/2005/8/layout/hierarchy1"/>
    <dgm:cxn modelId="{44385D5B-FC15-4B83-AD6B-3A3212993B6B}" type="presParOf" srcId="{B28D29E5-7E86-405B-8823-EE718E7B5FEA}" destId="{7061A0EB-F777-4D80-B7DC-0DA5C1D91535}" srcOrd="2" destOrd="0" presId="urn:microsoft.com/office/officeart/2005/8/layout/hierarchy1"/>
    <dgm:cxn modelId="{99CA311A-CF3A-42A5-B9DB-D72D91854D22}" type="presParOf" srcId="{7061A0EB-F777-4D80-B7DC-0DA5C1D91535}" destId="{8FA2E72C-CA61-49CF-8D3A-D4976C09E52B}" srcOrd="0" destOrd="0" presId="urn:microsoft.com/office/officeart/2005/8/layout/hierarchy1"/>
    <dgm:cxn modelId="{B0E13A0C-A933-4BF2-AF21-190F1F2931FD}" type="presParOf" srcId="{8FA2E72C-CA61-49CF-8D3A-D4976C09E52B}" destId="{D4E99068-CE3A-4CA8-92F9-EC3813C0B33E}" srcOrd="0" destOrd="0" presId="urn:microsoft.com/office/officeart/2005/8/layout/hierarchy1"/>
    <dgm:cxn modelId="{229FBA81-07BF-4EAB-A02D-2B204D1F392B}" type="presParOf" srcId="{8FA2E72C-CA61-49CF-8D3A-D4976C09E52B}" destId="{5CEF180D-87AC-4645-801B-B7F845BA36B6}" srcOrd="1" destOrd="0" presId="urn:microsoft.com/office/officeart/2005/8/layout/hierarchy1"/>
    <dgm:cxn modelId="{7B62838F-86EC-435C-877D-13E44EF01FCC}" type="presParOf" srcId="{7061A0EB-F777-4D80-B7DC-0DA5C1D91535}" destId="{D9BDFE16-4693-4344-8DC8-32BDFA4673E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45D02D-5C0A-4804-AE92-2DE890C1D7F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68DDF76-9F0A-4618-B9B2-FAC01564BE8E}">
      <dgm:prSet phldrT="[Text]" custT="1"/>
      <dgm:spPr/>
      <dgm:t>
        <a:bodyPr/>
        <a:lstStyle/>
        <a:p>
          <a:pPr marL="0" lvl="0" indent="0" algn="ctr" defTabSz="889000">
            <a:lnSpc>
              <a:spcPct val="90000"/>
            </a:lnSpc>
            <a:spcBef>
              <a:spcPct val="0"/>
            </a:spcBef>
            <a:spcAft>
              <a:spcPct val="35000"/>
            </a:spcAft>
            <a:buNone/>
          </a:pPr>
          <a:r>
            <a:rPr lang="en-US" sz="2000" kern="1200" dirty="0">
              <a:solidFill>
                <a:prstClr val="white"/>
              </a:solidFill>
              <a:latin typeface="Rockwell" panose="02060603020205020403"/>
              <a:ea typeface="+mn-ea"/>
              <a:cs typeface="+mn-cs"/>
            </a:rPr>
            <a:t>Fear</a:t>
          </a:r>
        </a:p>
      </dgm:t>
    </dgm:pt>
    <dgm:pt modelId="{4AAB5BD4-BB1E-4D71-9ED3-2023092E8532}" type="parTrans" cxnId="{CD6D3ACC-DFC6-4BF5-9485-9066B66759B7}">
      <dgm:prSet/>
      <dgm:spPr/>
      <dgm:t>
        <a:bodyPr/>
        <a:lstStyle/>
        <a:p>
          <a:endParaRPr lang="en-US"/>
        </a:p>
      </dgm:t>
    </dgm:pt>
    <dgm:pt modelId="{D51370DA-01A7-44E2-A961-C94BFE4B608A}" type="sibTrans" cxnId="{CD6D3ACC-DFC6-4BF5-9485-9066B66759B7}">
      <dgm:prSet/>
      <dgm:spPr/>
      <dgm:t>
        <a:bodyPr/>
        <a:lstStyle/>
        <a:p>
          <a:endParaRPr lang="en-US"/>
        </a:p>
      </dgm:t>
    </dgm:pt>
    <dgm:pt modelId="{C8303694-F05C-45DD-AAAD-C7AA1B8E7256}">
      <dgm:prSet phldrT="[Text]" custT="1"/>
      <dgm:spPr/>
      <dgm:t>
        <a:bodyPr/>
        <a:lstStyle/>
        <a:p>
          <a:r>
            <a:rPr lang="en-US" sz="2000" dirty="0"/>
            <a:t>Silence</a:t>
          </a:r>
          <a:endParaRPr lang="en-US" sz="1200" dirty="0"/>
        </a:p>
      </dgm:t>
    </dgm:pt>
    <dgm:pt modelId="{A71E4B43-02E8-4FC3-874E-9C1DBAD72C28}" type="parTrans" cxnId="{554E94B7-9327-4E07-8E42-DEBEF1D63EAD}">
      <dgm:prSet/>
      <dgm:spPr/>
      <dgm:t>
        <a:bodyPr/>
        <a:lstStyle/>
        <a:p>
          <a:endParaRPr lang="en-US"/>
        </a:p>
      </dgm:t>
    </dgm:pt>
    <dgm:pt modelId="{B56DC7E4-C03A-4E33-9F23-6B8A6243F9D1}" type="sibTrans" cxnId="{554E94B7-9327-4E07-8E42-DEBEF1D63EAD}">
      <dgm:prSet/>
      <dgm:spPr/>
      <dgm:t>
        <a:bodyPr/>
        <a:lstStyle/>
        <a:p>
          <a:endParaRPr lang="en-US"/>
        </a:p>
      </dgm:t>
    </dgm:pt>
    <dgm:pt modelId="{8CD71116-87F9-408A-983A-AFFE06A30E84}">
      <dgm:prSet phldrT="[Text]" custT="1"/>
      <dgm:spPr/>
      <dgm:t>
        <a:bodyPr/>
        <a:lstStyle/>
        <a:p>
          <a:r>
            <a:rPr lang="en-US" sz="2000" dirty="0"/>
            <a:t>Inaction</a:t>
          </a:r>
          <a:endParaRPr lang="en-US" sz="1200" dirty="0"/>
        </a:p>
      </dgm:t>
    </dgm:pt>
    <dgm:pt modelId="{2D5D3B17-D727-42B8-A5B8-AA7850D7F54D}" type="sibTrans" cxnId="{E138006B-6365-4382-8EEA-BCA57F262891}">
      <dgm:prSet/>
      <dgm:spPr/>
      <dgm:t>
        <a:bodyPr/>
        <a:lstStyle/>
        <a:p>
          <a:endParaRPr lang="en-US"/>
        </a:p>
      </dgm:t>
    </dgm:pt>
    <dgm:pt modelId="{90880731-41F7-49D5-9C7F-0EF9E8A9C591}" type="parTrans" cxnId="{E138006B-6365-4382-8EEA-BCA57F262891}">
      <dgm:prSet/>
      <dgm:spPr/>
      <dgm:t>
        <a:bodyPr/>
        <a:lstStyle/>
        <a:p>
          <a:endParaRPr lang="en-US"/>
        </a:p>
      </dgm:t>
    </dgm:pt>
    <dgm:pt modelId="{09832A0D-42DA-4058-83A8-4C8F7A87CC30}">
      <dgm:prSet phldrT="[Text]" custT="1"/>
      <dgm:spPr>
        <a:solidFill>
          <a:srgbClr val="92D050"/>
        </a:solidFill>
      </dgm:spPr>
      <dgm:t>
        <a:bodyPr/>
        <a:lstStyle/>
        <a:p>
          <a:r>
            <a:rPr lang="en-US" sz="1950" b="1" kern="1200" dirty="0">
              <a:solidFill>
                <a:prstClr val="white"/>
              </a:solidFill>
              <a:latin typeface="+mn-lt"/>
              <a:ea typeface="+mn-ea"/>
              <a:cs typeface="+mn-cs"/>
            </a:rPr>
            <a:t>Stigma &amp; Discrimination</a:t>
          </a:r>
        </a:p>
      </dgm:t>
    </dgm:pt>
    <dgm:pt modelId="{A4807E22-3B46-482B-ABFF-A200166E013D}" type="sibTrans" cxnId="{B89E82F0-3FE7-4FFC-AE69-73CCB792FA8E}">
      <dgm:prSet/>
      <dgm:spPr/>
      <dgm:t>
        <a:bodyPr/>
        <a:lstStyle/>
        <a:p>
          <a:endParaRPr lang="en-US"/>
        </a:p>
      </dgm:t>
    </dgm:pt>
    <dgm:pt modelId="{F28860DA-E6A6-4DE7-AB65-B78AFABBAC66}" type="parTrans" cxnId="{B89E82F0-3FE7-4FFC-AE69-73CCB792FA8E}">
      <dgm:prSet/>
      <dgm:spPr/>
      <dgm:t>
        <a:bodyPr/>
        <a:lstStyle/>
        <a:p>
          <a:endParaRPr lang="en-US"/>
        </a:p>
      </dgm:t>
    </dgm:pt>
    <dgm:pt modelId="{A8A4E6F8-465C-443C-9884-965915AC7FDC}" type="pres">
      <dgm:prSet presAssocID="{0845D02D-5C0A-4804-AE92-2DE890C1D7F6}" presName="cycle" presStyleCnt="0">
        <dgm:presLayoutVars>
          <dgm:dir/>
          <dgm:resizeHandles val="exact"/>
        </dgm:presLayoutVars>
      </dgm:prSet>
      <dgm:spPr/>
    </dgm:pt>
    <dgm:pt modelId="{3B73673F-3862-4FB6-9CC9-11D41C8C576A}" type="pres">
      <dgm:prSet presAssocID="{09832A0D-42DA-4058-83A8-4C8F7A87CC30}" presName="node" presStyleLbl="node1" presStyleIdx="0" presStyleCnt="4" custScaleX="142851" custScaleY="128436">
        <dgm:presLayoutVars>
          <dgm:bulletEnabled val="1"/>
        </dgm:presLayoutVars>
      </dgm:prSet>
      <dgm:spPr/>
    </dgm:pt>
    <dgm:pt modelId="{EB72ACA1-721D-4108-AE59-33F052D3AEED}" type="pres">
      <dgm:prSet presAssocID="{A4807E22-3B46-482B-ABFF-A200166E013D}" presName="sibTrans" presStyleLbl="sibTrans2D1" presStyleIdx="0" presStyleCnt="4" custScaleX="154005" custScaleY="124184" custLinFactNeighborX="33406" custLinFactNeighborY="-6150"/>
      <dgm:spPr/>
    </dgm:pt>
    <dgm:pt modelId="{9CD3C532-ADC5-45F2-A153-5BF3FBFC4F57}" type="pres">
      <dgm:prSet presAssocID="{A4807E22-3B46-482B-ABFF-A200166E013D}" presName="connectorText" presStyleLbl="sibTrans2D1" presStyleIdx="0" presStyleCnt="4"/>
      <dgm:spPr/>
    </dgm:pt>
    <dgm:pt modelId="{7DF4F5C0-E4FF-40CC-81BA-C343687389F3}" type="pres">
      <dgm:prSet presAssocID="{B68DDF76-9F0A-4618-B9B2-FAC01564BE8E}" presName="node" presStyleLbl="node1" presStyleIdx="1" presStyleCnt="4" custScaleX="104537" custScaleY="101418" custRadScaleRad="100076" custRadScaleInc="4976">
        <dgm:presLayoutVars>
          <dgm:bulletEnabled val="1"/>
        </dgm:presLayoutVars>
      </dgm:prSet>
      <dgm:spPr/>
    </dgm:pt>
    <dgm:pt modelId="{BB23C195-B698-4F63-B997-A27D549BAC5C}" type="pres">
      <dgm:prSet presAssocID="{D51370DA-01A7-44E2-A961-C94BFE4B608A}" presName="sibTrans" presStyleLbl="sibTrans2D1" presStyleIdx="1" presStyleCnt="4" custScaleX="145304" custScaleY="126828"/>
      <dgm:spPr/>
    </dgm:pt>
    <dgm:pt modelId="{75ABF7EC-0058-425A-9F9A-C372999EB798}" type="pres">
      <dgm:prSet presAssocID="{D51370DA-01A7-44E2-A961-C94BFE4B608A}" presName="connectorText" presStyleLbl="sibTrans2D1" presStyleIdx="1" presStyleCnt="4"/>
      <dgm:spPr/>
    </dgm:pt>
    <dgm:pt modelId="{F39B966B-8D3C-4FF0-A5AB-B962A8C79699}" type="pres">
      <dgm:prSet presAssocID="{8CD71116-87F9-408A-983A-AFFE06A30E84}" presName="node" presStyleLbl="node1" presStyleIdx="2" presStyleCnt="4">
        <dgm:presLayoutVars>
          <dgm:bulletEnabled val="1"/>
        </dgm:presLayoutVars>
      </dgm:prSet>
      <dgm:spPr/>
    </dgm:pt>
    <dgm:pt modelId="{A4700EDE-E36B-401C-9FB0-1549944F47C3}" type="pres">
      <dgm:prSet presAssocID="{2D5D3B17-D727-42B8-A5B8-AA7850D7F54D}" presName="sibTrans" presStyleLbl="sibTrans2D1" presStyleIdx="2" presStyleCnt="4" custScaleX="160530" custScaleY="136388"/>
      <dgm:spPr/>
    </dgm:pt>
    <dgm:pt modelId="{2914CA19-7EDC-45EB-A00D-080054F2979C}" type="pres">
      <dgm:prSet presAssocID="{2D5D3B17-D727-42B8-A5B8-AA7850D7F54D}" presName="connectorText" presStyleLbl="sibTrans2D1" presStyleIdx="2" presStyleCnt="4"/>
      <dgm:spPr/>
    </dgm:pt>
    <dgm:pt modelId="{ABC2B298-9F1F-46EC-A089-0BD06E578698}" type="pres">
      <dgm:prSet presAssocID="{C8303694-F05C-45DD-AAAD-C7AA1B8E7256}" presName="node" presStyleLbl="node1" presStyleIdx="3" presStyleCnt="4" custRadScaleRad="98736" custRadScaleInc="-6182">
        <dgm:presLayoutVars>
          <dgm:bulletEnabled val="1"/>
        </dgm:presLayoutVars>
      </dgm:prSet>
      <dgm:spPr/>
    </dgm:pt>
    <dgm:pt modelId="{66AF882D-8051-4C51-ACC4-1865D09D820F}" type="pres">
      <dgm:prSet presAssocID="{B56DC7E4-C03A-4E33-9F23-6B8A6243F9D1}" presName="sibTrans" presStyleLbl="sibTrans2D1" presStyleIdx="3" presStyleCnt="4" custScaleX="185371" custScaleY="113712" custLinFactNeighborX="6451" custLinFactNeighborY="-4101"/>
      <dgm:spPr/>
    </dgm:pt>
    <dgm:pt modelId="{2553C69E-3EA5-4B27-B0BB-AC74251C558A}" type="pres">
      <dgm:prSet presAssocID="{B56DC7E4-C03A-4E33-9F23-6B8A6243F9D1}" presName="connectorText" presStyleLbl="sibTrans2D1" presStyleIdx="3" presStyleCnt="4"/>
      <dgm:spPr/>
    </dgm:pt>
  </dgm:ptLst>
  <dgm:cxnLst>
    <dgm:cxn modelId="{E20F7B04-CF81-4751-8F78-C2A448EF370E}" type="presOf" srcId="{B56DC7E4-C03A-4E33-9F23-6B8A6243F9D1}" destId="{66AF882D-8051-4C51-ACC4-1865D09D820F}" srcOrd="0" destOrd="0" presId="urn:microsoft.com/office/officeart/2005/8/layout/cycle2"/>
    <dgm:cxn modelId="{99257D1E-53BD-4834-9D80-70420AEDE1C0}" type="presOf" srcId="{C8303694-F05C-45DD-AAAD-C7AA1B8E7256}" destId="{ABC2B298-9F1F-46EC-A089-0BD06E578698}" srcOrd="0" destOrd="0" presId="urn:microsoft.com/office/officeart/2005/8/layout/cycle2"/>
    <dgm:cxn modelId="{5EA5D55B-BDCD-40BC-8E3E-535F2A3C1846}" type="presOf" srcId="{2D5D3B17-D727-42B8-A5B8-AA7850D7F54D}" destId="{A4700EDE-E36B-401C-9FB0-1549944F47C3}" srcOrd="0" destOrd="0" presId="urn:microsoft.com/office/officeart/2005/8/layout/cycle2"/>
    <dgm:cxn modelId="{D76A975D-83CA-4067-8E84-A14D1269C627}" type="presOf" srcId="{B68DDF76-9F0A-4618-B9B2-FAC01564BE8E}" destId="{7DF4F5C0-E4FF-40CC-81BA-C343687389F3}" srcOrd="0" destOrd="0" presId="urn:microsoft.com/office/officeart/2005/8/layout/cycle2"/>
    <dgm:cxn modelId="{F37D9E5D-9020-43B8-BA16-42C9DA805095}" type="presOf" srcId="{A4807E22-3B46-482B-ABFF-A200166E013D}" destId="{9CD3C532-ADC5-45F2-A153-5BF3FBFC4F57}" srcOrd="1" destOrd="0" presId="urn:microsoft.com/office/officeart/2005/8/layout/cycle2"/>
    <dgm:cxn modelId="{E138006B-6365-4382-8EEA-BCA57F262891}" srcId="{0845D02D-5C0A-4804-AE92-2DE890C1D7F6}" destId="{8CD71116-87F9-408A-983A-AFFE06A30E84}" srcOrd="2" destOrd="0" parTransId="{90880731-41F7-49D5-9C7F-0EF9E8A9C591}" sibTransId="{2D5D3B17-D727-42B8-A5B8-AA7850D7F54D}"/>
    <dgm:cxn modelId="{D0763E6C-185A-4489-8DAE-FDCCB294FD90}" type="presOf" srcId="{A4807E22-3B46-482B-ABFF-A200166E013D}" destId="{EB72ACA1-721D-4108-AE59-33F052D3AEED}" srcOrd="0" destOrd="0" presId="urn:microsoft.com/office/officeart/2005/8/layout/cycle2"/>
    <dgm:cxn modelId="{A1644E50-F46D-4C6D-B3C5-1B0ACCAA4A8E}" type="presOf" srcId="{B56DC7E4-C03A-4E33-9F23-6B8A6243F9D1}" destId="{2553C69E-3EA5-4B27-B0BB-AC74251C558A}" srcOrd="1" destOrd="0" presId="urn:microsoft.com/office/officeart/2005/8/layout/cycle2"/>
    <dgm:cxn modelId="{EB7E0482-EAB9-45B3-A3AA-35DE5A06DED6}" type="presOf" srcId="{D51370DA-01A7-44E2-A961-C94BFE4B608A}" destId="{BB23C195-B698-4F63-B997-A27D549BAC5C}" srcOrd="0" destOrd="0" presId="urn:microsoft.com/office/officeart/2005/8/layout/cycle2"/>
    <dgm:cxn modelId="{A6DEFC94-21ED-410A-8BB1-881BBD2520F6}" type="presOf" srcId="{D51370DA-01A7-44E2-A961-C94BFE4B608A}" destId="{75ABF7EC-0058-425A-9F9A-C372999EB798}" srcOrd="1" destOrd="0" presId="urn:microsoft.com/office/officeart/2005/8/layout/cycle2"/>
    <dgm:cxn modelId="{848F5797-F4F9-4C1E-B7E8-3BC13DA08B9A}" type="presOf" srcId="{0845D02D-5C0A-4804-AE92-2DE890C1D7F6}" destId="{A8A4E6F8-465C-443C-9884-965915AC7FDC}" srcOrd="0" destOrd="0" presId="urn:microsoft.com/office/officeart/2005/8/layout/cycle2"/>
    <dgm:cxn modelId="{554E94B7-9327-4E07-8E42-DEBEF1D63EAD}" srcId="{0845D02D-5C0A-4804-AE92-2DE890C1D7F6}" destId="{C8303694-F05C-45DD-AAAD-C7AA1B8E7256}" srcOrd="3" destOrd="0" parTransId="{A71E4B43-02E8-4FC3-874E-9C1DBAD72C28}" sibTransId="{B56DC7E4-C03A-4E33-9F23-6B8A6243F9D1}"/>
    <dgm:cxn modelId="{7BD8B5B7-6D37-4D8B-8542-DEFCE777C854}" type="presOf" srcId="{8CD71116-87F9-408A-983A-AFFE06A30E84}" destId="{F39B966B-8D3C-4FF0-A5AB-B962A8C79699}" srcOrd="0" destOrd="0" presId="urn:microsoft.com/office/officeart/2005/8/layout/cycle2"/>
    <dgm:cxn modelId="{153A11C9-0BA0-4BB5-B3D2-6EE51DFC6C47}" type="presOf" srcId="{09832A0D-42DA-4058-83A8-4C8F7A87CC30}" destId="{3B73673F-3862-4FB6-9CC9-11D41C8C576A}" srcOrd="0" destOrd="0" presId="urn:microsoft.com/office/officeart/2005/8/layout/cycle2"/>
    <dgm:cxn modelId="{CD6D3ACC-DFC6-4BF5-9485-9066B66759B7}" srcId="{0845D02D-5C0A-4804-AE92-2DE890C1D7F6}" destId="{B68DDF76-9F0A-4618-B9B2-FAC01564BE8E}" srcOrd="1" destOrd="0" parTransId="{4AAB5BD4-BB1E-4D71-9ED3-2023092E8532}" sibTransId="{D51370DA-01A7-44E2-A961-C94BFE4B608A}"/>
    <dgm:cxn modelId="{8943EACC-DA7B-4A36-A057-3F42CD3A1B85}" type="presOf" srcId="{2D5D3B17-D727-42B8-A5B8-AA7850D7F54D}" destId="{2914CA19-7EDC-45EB-A00D-080054F2979C}" srcOrd="1" destOrd="0" presId="urn:microsoft.com/office/officeart/2005/8/layout/cycle2"/>
    <dgm:cxn modelId="{B89E82F0-3FE7-4FFC-AE69-73CCB792FA8E}" srcId="{0845D02D-5C0A-4804-AE92-2DE890C1D7F6}" destId="{09832A0D-42DA-4058-83A8-4C8F7A87CC30}" srcOrd="0" destOrd="0" parTransId="{F28860DA-E6A6-4DE7-AB65-B78AFABBAC66}" sibTransId="{A4807E22-3B46-482B-ABFF-A200166E013D}"/>
    <dgm:cxn modelId="{FE1FF9EF-9981-45DC-A159-83033765D9CE}" type="presParOf" srcId="{A8A4E6F8-465C-443C-9884-965915AC7FDC}" destId="{3B73673F-3862-4FB6-9CC9-11D41C8C576A}" srcOrd="0" destOrd="0" presId="urn:microsoft.com/office/officeart/2005/8/layout/cycle2"/>
    <dgm:cxn modelId="{9732667A-5EF1-4531-8EBD-E786CBFCB974}" type="presParOf" srcId="{A8A4E6F8-465C-443C-9884-965915AC7FDC}" destId="{EB72ACA1-721D-4108-AE59-33F052D3AEED}" srcOrd="1" destOrd="0" presId="urn:microsoft.com/office/officeart/2005/8/layout/cycle2"/>
    <dgm:cxn modelId="{E74BE27A-FF37-4065-A019-D31E04D27369}" type="presParOf" srcId="{EB72ACA1-721D-4108-AE59-33F052D3AEED}" destId="{9CD3C532-ADC5-45F2-A153-5BF3FBFC4F57}" srcOrd="0" destOrd="0" presId="urn:microsoft.com/office/officeart/2005/8/layout/cycle2"/>
    <dgm:cxn modelId="{47EA396C-7FAB-4526-AAEA-54722A3F3E85}" type="presParOf" srcId="{A8A4E6F8-465C-443C-9884-965915AC7FDC}" destId="{7DF4F5C0-E4FF-40CC-81BA-C343687389F3}" srcOrd="2" destOrd="0" presId="urn:microsoft.com/office/officeart/2005/8/layout/cycle2"/>
    <dgm:cxn modelId="{46F06B2D-E36F-46CB-9C84-1ED563EFC447}" type="presParOf" srcId="{A8A4E6F8-465C-443C-9884-965915AC7FDC}" destId="{BB23C195-B698-4F63-B997-A27D549BAC5C}" srcOrd="3" destOrd="0" presId="urn:microsoft.com/office/officeart/2005/8/layout/cycle2"/>
    <dgm:cxn modelId="{BE690830-7CF6-4097-9695-0699A6469B0D}" type="presParOf" srcId="{BB23C195-B698-4F63-B997-A27D549BAC5C}" destId="{75ABF7EC-0058-425A-9F9A-C372999EB798}" srcOrd="0" destOrd="0" presId="urn:microsoft.com/office/officeart/2005/8/layout/cycle2"/>
    <dgm:cxn modelId="{94C10297-523A-4D38-87D5-B8B47B7D31D9}" type="presParOf" srcId="{A8A4E6F8-465C-443C-9884-965915AC7FDC}" destId="{F39B966B-8D3C-4FF0-A5AB-B962A8C79699}" srcOrd="4" destOrd="0" presId="urn:microsoft.com/office/officeart/2005/8/layout/cycle2"/>
    <dgm:cxn modelId="{35F54AAF-43C2-4172-B639-01155A82FA96}" type="presParOf" srcId="{A8A4E6F8-465C-443C-9884-965915AC7FDC}" destId="{A4700EDE-E36B-401C-9FB0-1549944F47C3}" srcOrd="5" destOrd="0" presId="urn:microsoft.com/office/officeart/2005/8/layout/cycle2"/>
    <dgm:cxn modelId="{02C0D97B-DCF8-4D46-9161-45A9C9702FC4}" type="presParOf" srcId="{A4700EDE-E36B-401C-9FB0-1549944F47C3}" destId="{2914CA19-7EDC-45EB-A00D-080054F2979C}" srcOrd="0" destOrd="0" presId="urn:microsoft.com/office/officeart/2005/8/layout/cycle2"/>
    <dgm:cxn modelId="{63BE61B3-50C3-4D71-BB72-F83B5C7796FB}" type="presParOf" srcId="{A8A4E6F8-465C-443C-9884-965915AC7FDC}" destId="{ABC2B298-9F1F-46EC-A089-0BD06E578698}" srcOrd="6" destOrd="0" presId="urn:microsoft.com/office/officeart/2005/8/layout/cycle2"/>
    <dgm:cxn modelId="{859F512F-9122-47DD-B437-590EC422B48F}" type="presParOf" srcId="{A8A4E6F8-465C-443C-9884-965915AC7FDC}" destId="{66AF882D-8051-4C51-ACC4-1865D09D820F}" srcOrd="7" destOrd="0" presId="urn:microsoft.com/office/officeart/2005/8/layout/cycle2"/>
    <dgm:cxn modelId="{49CD7E08-3C13-48AF-8B21-F96C494EF256}" type="presParOf" srcId="{66AF882D-8051-4C51-ACC4-1865D09D820F}" destId="{2553C69E-3EA5-4B27-B0BB-AC74251C558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E8B32-F3AA-4156-8FCE-809D54C26510}"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n-US"/>
        </a:p>
      </dgm:t>
    </dgm:pt>
    <dgm:pt modelId="{6EBB6263-90A2-4256-9DA6-6A4DCB8C5FBD}">
      <dgm:prSet custT="1"/>
      <dgm:spPr/>
      <dgm:t>
        <a:bodyPr/>
        <a:lstStyle/>
        <a:p>
          <a:r>
            <a:rPr lang="en-US" sz="1400" dirty="0"/>
            <a:t>In many countries and communities, policies and laws marginalize those most at risk of acquiring HIV infection</a:t>
          </a:r>
        </a:p>
      </dgm:t>
    </dgm:pt>
    <dgm:pt modelId="{6319CFF5-8BB6-4025-A3EA-71EC6322F573}" type="parTrans" cxnId="{BCE7F09F-4C50-4D6E-A358-0DCD5D96EC6C}">
      <dgm:prSet/>
      <dgm:spPr/>
      <dgm:t>
        <a:bodyPr/>
        <a:lstStyle/>
        <a:p>
          <a:endParaRPr lang="en-US"/>
        </a:p>
      </dgm:t>
    </dgm:pt>
    <dgm:pt modelId="{2BEA9329-3D7B-4C91-8701-3C29B5F9D5AF}" type="sibTrans" cxnId="{BCE7F09F-4C50-4D6E-A358-0DCD5D96EC6C}">
      <dgm:prSet/>
      <dgm:spPr/>
      <dgm:t>
        <a:bodyPr/>
        <a:lstStyle/>
        <a:p>
          <a:endParaRPr lang="en-US"/>
        </a:p>
      </dgm:t>
    </dgm:pt>
    <dgm:pt modelId="{F74FB9FA-5CBE-4DD2-AA8B-1B80ED435297}">
      <dgm:prSet custT="1"/>
      <dgm:spPr/>
      <dgm:t>
        <a:bodyPr/>
        <a:lstStyle/>
        <a:p>
          <a:r>
            <a:rPr lang="en-US" sz="1600" dirty="0"/>
            <a:t>Laws may require health providers to report certain groups to law enforcement </a:t>
          </a:r>
        </a:p>
      </dgm:t>
    </dgm:pt>
    <dgm:pt modelId="{5080EA8A-72DE-4B1D-8149-5A3B03656A46}" type="parTrans" cxnId="{E5D860A6-2529-4158-8631-8BD5EBF0E1B7}">
      <dgm:prSet/>
      <dgm:spPr/>
      <dgm:t>
        <a:bodyPr/>
        <a:lstStyle/>
        <a:p>
          <a:endParaRPr lang="en-US"/>
        </a:p>
      </dgm:t>
    </dgm:pt>
    <dgm:pt modelId="{25B53C5B-42EE-4BC9-802F-CC0E23173325}" type="sibTrans" cxnId="{E5D860A6-2529-4158-8631-8BD5EBF0E1B7}">
      <dgm:prSet/>
      <dgm:spPr/>
      <dgm:t>
        <a:bodyPr/>
        <a:lstStyle/>
        <a:p>
          <a:endParaRPr lang="en-US"/>
        </a:p>
      </dgm:t>
    </dgm:pt>
    <dgm:pt modelId="{70D75650-197E-4A3D-9230-06CEFCF94781}">
      <dgm:prSet custT="1"/>
      <dgm:spPr/>
      <dgm:t>
        <a:bodyPr/>
        <a:lstStyle/>
        <a:p>
          <a:pPr algn="ctr"/>
          <a:r>
            <a:rPr lang="en-US" sz="1600" dirty="0"/>
            <a:t>Same-sex activity is outlawed in around 80 countries </a:t>
          </a:r>
        </a:p>
        <a:p>
          <a:pPr algn="ctr"/>
          <a:r>
            <a:rPr lang="en-US" sz="1100" dirty="0"/>
            <a:t>Penalties ranging from jail sentences to execution</a:t>
          </a:r>
          <a:endParaRPr lang="en-US" sz="1600" dirty="0"/>
        </a:p>
      </dgm:t>
    </dgm:pt>
    <dgm:pt modelId="{C96E4343-C85A-4A3D-8407-41ECF922631D}" type="parTrans" cxnId="{42EF3315-F815-473D-8B81-2005BD68A562}">
      <dgm:prSet/>
      <dgm:spPr/>
      <dgm:t>
        <a:bodyPr/>
        <a:lstStyle/>
        <a:p>
          <a:endParaRPr lang="en-US"/>
        </a:p>
      </dgm:t>
    </dgm:pt>
    <dgm:pt modelId="{FAE77251-F581-4077-A309-B315DEC62E27}" type="sibTrans" cxnId="{42EF3315-F815-473D-8B81-2005BD68A562}">
      <dgm:prSet/>
      <dgm:spPr/>
      <dgm:t>
        <a:bodyPr/>
        <a:lstStyle/>
        <a:p>
          <a:endParaRPr lang="en-US"/>
        </a:p>
      </dgm:t>
    </dgm:pt>
    <dgm:pt modelId="{CD295EAB-080A-44FF-AE91-942AA496443C}">
      <dgm:prSet custT="1"/>
      <dgm:spPr/>
      <dgm:t>
        <a:bodyPr/>
        <a:lstStyle/>
        <a:p>
          <a:r>
            <a:rPr lang="en-US" sz="1550" dirty="0"/>
            <a:t>More than 100 countries criminalize some aspect of sex work &amp; many outlaw it entirely </a:t>
          </a:r>
        </a:p>
      </dgm:t>
    </dgm:pt>
    <dgm:pt modelId="{82812A22-FAA5-4216-87E1-3F38F68C476D}" type="parTrans" cxnId="{DB7A2A84-74F2-4429-BB38-4E756A6672C2}">
      <dgm:prSet/>
      <dgm:spPr/>
      <dgm:t>
        <a:bodyPr/>
        <a:lstStyle/>
        <a:p>
          <a:endParaRPr lang="en-US"/>
        </a:p>
      </dgm:t>
    </dgm:pt>
    <dgm:pt modelId="{527A94C4-E389-4C2B-A3E7-1B9801332DC2}" type="sibTrans" cxnId="{DB7A2A84-74F2-4429-BB38-4E756A6672C2}">
      <dgm:prSet/>
      <dgm:spPr/>
      <dgm:t>
        <a:bodyPr/>
        <a:lstStyle/>
        <a:p>
          <a:endParaRPr lang="en-US"/>
        </a:p>
      </dgm:t>
    </dgm:pt>
    <dgm:pt modelId="{CADB0AA4-671C-427D-9DDE-05855914C6F2}">
      <dgm:prSet custT="1"/>
      <dgm:spPr/>
      <dgm:t>
        <a:bodyPr/>
        <a:lstStyle/>
        <a:p>
          <a:r>
            <a:rPr lang="en-US" sz="1600" dirty="0"/>
            <a:t>In many countries, transgender people are denied acknowledgement as “legal persons”</a:t>
          </a:r>
        </a:p>
      </dgm:t>
    </dgm:pt>
    <dgm:pt modelId="{5D4D5325-FD01-4918-AEF2-DC95512A81E3}" type="parTrans" cxnId="{D79A977B-C989-44CA-954E-8A4FF27BBF42}">
      <dgm:prSet/>
      <dgm:spPr/>
      <dgm:t>
        <a:bodyPr/>
        <a:lstStyle/>
        <a:p>
          <a:endParaRPr lang="en-US"/>
        </a:p>
      </dgm:t>
    </dgm:pt>
    <dgm:pt modelId="{12D2B999-0FE2-41DC-B4AB-0A51F3629349}" type="sibTrans" cxnId="{D79A977B-C989-44CA-954E-8A4FF27BBF42}">
      <dgm:prSet/>
      <dgm:spPr/>
      <dgm:t>
        <a:bodyPr/>
        <a:lstStyle/>
        <a:p>
          <a:endParaRPr lang="en-US"/>
        </a:p>
      </dgm:t>
    </dgm:pt>
    <dgm:pt modelId="{B6C6E8BE-6941-4BC7-A028-90BB42D7E4F8}">
      <dgm:prSet custT="1"/>
      <dgm:spPr/>
      <dgm:t>
        <a:bodyPr/>
        <a:lstStyle/>
        <a:p>
          <a:r>
            <a:rPr lang="en-US" sz="1400" dirty="0"/>
            <a:t>Harsh or illegal police practices force sex workers, LGBT people &amp; people who use drugs to go underground &amp; avoid health services </a:t>
          </a:r>
        </a:p>
      </dgm:t>
    </dgm:pt>
    <dgm:pt modelId="{CD6122D5-EBE2-4913-A417-76570442EFF4}" type="parTrans" cxnId="{51D8C9C5-ADAF-4CA6-BA7D-2F7B71D52D76}">
      <dgm:prSet/>
      <dgm:spPr/>
      <dgm:t>
        <a:bodyPr/>
        <a:lstStyle/>
        <a:p>
          <a:endParaRPr lang="en-US"/>
        </a:p>
      </dgm:t>
    </dgm:pt>
    <dgm:pt modelId="{A6FD581C-89F8-4427-900D-493EFA86D5F7}" type="sibTrans" cxnId="{51D8C9C5-ADAF-4CA6-BA7D-2F7B71D52D76}">
      <dgm:prSet/>
      <dgm:spPr/>
      <dgm:t>
        <a:bodyPr/>
        <a:lstStyle/>
        <a:p>
          <a:endParaRPr lang="en-US"/>
        </a:p>
      </dgm:t>
    </dgm:pt>
    <dgm:pt modelId="{86D2F6F4-D3B1-447B-A6FE-EEFEDDA97DBF}">
      <dgm:prSet custT="1"/>
      <dgm:spPr/>
      <dgm:t>
        <a:bodyPr/>
        <a:lstStyle/>
        <a:p>
          <a:r>
            <a:rPr lang="en-US" sz="1600" dirty="0"/>
            <a:t>Migrants &amp; refugees may be denied access to HIV prevention &amp; treatment</a:t>
          </a:r>
        </a:p>
      </dgm:t>
    </dgm:pt>
    <dgm:pt modelId="{C4719621-397F-4AF1-879E-E3A950D2BFBE}" type="parTrans" cxnId="{D3BB6B1B-163B-4539-AF1B-B86DB38F8254}">
      <dgm:prSet/>
      <dgm:spPr/>
      <dgm:t>
        <a:bodyPr/>
        <a:lstStyle/>
        <a:p>
          <a:endParaRPr lang="en-US"/>
        </a:p>
      </dgm:t>
    </dgm:pt>
    <dgm:pt modelId="{F9CE48A4-9EBE-4D6B-A831-81A8077B3A27}" type="sibTrans" cxnId="{D3BB6B1B-163B-4539-AF1B-B86DB38F8254}">
      <dgm:prSet/>
      <dgm:spPr/>
      <dgm:t>
        <a:bodyPr/>
        <a:lstStyle/>
        <a:p>
          <a:endParaRPr lang="en-US"/>
        </a:p>
      </dgm:t>
    </dgm:pt>
    <dgm:pt modelId="{FCB218C0-137E-4F87-8E92-2E88CE2FCF51}">
      <dgm:prSet custT="1"/>
      <dgm:spPr/>
      <dgm:t>
        <a:bodyPr/>
        <a:lstStyle/>
        <a:p>
          <a:pPr algn="ctr"/>
          <a:r>
            <a:rPr lang="en-US" sz="1400" dirty="0"/>
            <a:t>People who use drugs may be detained in rehabilitation centers for many years</a:t>
          </a:r>
        </a:p>
      </dgm:t>
    </dgm:pt>
    <dgm:pt modelId="{18616E0E-B880-4340-801E-047A7327B3E5}" type="parTrans" cxnId="{D974482F-5E11-42E8-ABF8-15B2ED2FC617}">
      <dgm:prSet/>
      <dgm:spPr/>
      <dgm:t>
        <a:bodyPr/>
        <a:lstStyle/>
        <a:p>
          <a:endParaRPr lang="en-US"/>
        </a:p>
      </dgm:t>
    </dgm:pt>
    <dgm:pt modelId="{429C7232-29BB-48D9-820C-0445A4209D03}" type="sibTrans" cxnId="{D974482F-5E11-42E8-ABF8-15B2ED2FC617}">
      <dgm:prSet/>
      <dgm:spPr/>
      <dgm:t>
        <a:bodyPr/>
        <a:lstStyle/>
        <a:p>
          <a:endParaRPr lang="en-US"/>
        </a:p>
      </dgm:t>
    </dgm:pt>
    <dgm:pt modelId="{E7A6BD25-6966-45A1-BFC6-0A4EC821EC8C}">
      <dgm:prSet custT="1"/>
      <dgm:spPr/>
      <dgm:t>
        <a:bodyPr/>
        <a:lstStyle/>
        <a:p>
          <a:pPr algn="ctr"/>
          <a:r>
            <a:rPr lang="en-US" sz="1200" dirty="0"/>
            <a:t>Systematic abuse of human rights </a:t>
          </a:r>
        </a:p>
      </dgm:t>
    </dgm:pt>
    <dgm:pt modelId="{D6127AC3-B005-4F46-A2FC-C802D923AC3E}" type="parTrans" cxnId="{2F9D6810-F5A6-4961-8587-72EEEAFB47BA}">
      <dgm:prSet/>
      <dgm:spPr/>
      <dgm:t>
        <a:bodyPr/>
        <a:lstStyle/>
        <a:p>
          <a:endParaRPr lang="en-US"/>
        </a:p>
      </dgm:t>
    </dgm:pt>
    <dgm:pt modelId="{9ECDFFB9-50CF-4FA1-A562-F54518837181}" type="sibTrans" cxnId="{2F9D6810-F5A6-4961-8587-72EEEAFB47BA}">
      <dgm:prSet/>
      <dgm:spPr/>
      <dgm:t>
        <a:bodyPr/>
        <a:lstStyle/>
        <a:p>
          <a:endParaRPr lang="en-US"/>
        </a:p>
      </dgm:t>
    </dgm:pt>
    <dgm:pt modelId="{E7B2C97F-FE5A-49FD-A1D2-E0C7255F2D14}">
      <dgm:prSet custT="1"/>
      <dgm:spPr/>
      <dgm:t>
        <a:bodyPr/>
        <a:lstStyle/>
        <a:p>
          <a:pPr algn="ctr"/>
          <a:r>
            <a:rPr lang="en-US" sz="1200" dirty="0"/>
            <a:t>Forced labor  </a:t>
          </a:r>
        </a:p>
      </dgm:t>
    </dgm:pt>
    <dgm:pt modelId="{A9611C07-B9AC-4A03-978B-BB372E0BBF0E}" type="parTrans" cxnId="{EAEB0915-1B1D-48AE-BA00-36DC82BCF1EF}">
      <dgm:prSet/>
      <dgm:spPr/>
      <dgm:t>
        <a:bodyPr/>
        <a:lstStyle/>
        <a:p>
          <a:endParaRPr lang="en-US"/>
        </a:p>
      </dgm:t>
    </dgm:pt>
    <dgm:pt modelId="{DB7998D4-08C6-44F1-A8B4-036E9F25915C}" type="sibTrans" cxnId="{EAEB0915-1B1D-48AE-BA00-36DC82BCF1EF}">
      <dgm:prSet/>
      <dgm:spPr/>
      <dgm:t>
        <a:bodyPr/>
        <a:lstStyle/>
        <a:p>
          <a:endParaRPr lang="en-US"/>
        </a:p>
      </dgm:t>
    </dgm:pt>
    <dgm:pt modelId="{3071D0D0-3ACA-4B11-977D-F6773832B132}">
      <dgm:prSet custT="1"/>
      <dgm:spPr/>
      <dgm:t>
        <a:bodyPr/>
        <a:lstStyle/>
        <a:p>
          <a:pPr algn="ctr"/>
          <a:r>
            <a:rPr lang="en-US" sz="1200" dirty="0"/>
            <a:t>No treatment for drug dependence</a:t>
          </a:r>
        </a:p>
      </dgm:t>
    </dgm:pt>
    <dgm:pt modelId="{B857FFBD-594D-4D7E-86E0-00A8A0CFA775}" type="parTrans" cxnId="{1FC0242D-84CC-415F-AB49-E9986D9BFFF1}">
      <dgm:prSet/>
      <dgm:spPr/>
      <dgm:t>
        <a:bodyPr/>
        <a:lstStyle/>
        <a:p>
          <a:endParaRPr lang="en-US"/>
        </a:p>
      </dgm:t>
    </dgm:pt>
    <dgm:pt modelId="{8DC846C7-A638-454F-A691-59C76B9C1220}" type="sibTrans" cxnId="{1FC0242D-84CC-415F-AB49-E9986D9BFFF1}">
      <dgm:prSet/>
      <dgm:spPr/>
      <dgm:t>
        <a:bodyPr/>
        <a:lstStyle/>
        <a:p>
          <a:endParaRPr lang="en-US"/>
        </a:p>
      </dgm:t>
    </dgm:pt>
    <dgm:pt modelId="{5BFD4B1D-BB90-483E-B1EF-D238BA9CB690}">
      <dgm:prSet custT="1"/>
      <dgm:spPr/>
      <dgm:t>
        <a:bodyPr/>
        <a:lstStyle/>
        <a:p>
          <a:pPr algn="ctr"/>
          <a:r>
            <a:rPr lang="en-US" sz="1200" dirty="0"/>
            <a:t>Increased mortality </a:t>
          </a:r>
        </a:p>
      </dgm:t>
    </dgm:pt>
    <dgm:pt modelId="{62CC82BF-EE9E-4BC9-A30C-8C062970AC08}" type="parTrans" cxnId="{AEEDC00F-79C9-48AC-A175-97192B9FAC57}">
      <dgm:prSet/>
      <dgm:spPr/>
      <dgm:t>
        <a:bodyPr/>
        <a:lstStyle/>
        <a:p>
          <a:endParaRPr lang="en-US"/>
        </a:p>
      </dgm:t>
    </dgm:pt>
    <dgm:pt modelId="{9A1CBAD1-C0E5-4259-AD53-A98C9AA45DFF}" type="sibTrans" cxnId="{AEEDC00F-79C9-48AC-A175-97192B9FAC57}">
      <dgm:prSet/>
      <dgm:spPr/>
      <dgm:t>
        <a:bodyPr/>
        <a:lstStyle/>
        <a:p>
          <a:endParaRPr lang="en-US"/>
        </a:p>
      </dgm:t>
    </dgm:pt>
    <dgm:pt modelId="{13378711-7882-44E5-8157-AE5C515F8127}" type="pres">
      <dgm:prSet presAssocID="{B81E8B32-F3AA-4156-8FCE-809D54C26510}" presName="diagram" presStyleCnt="0">
        <dgm:presLayoutVars>
          <dgm:dir/>
          <dgm:resizeHandles val="exact"/>
        </dgm:presLayoutVars>
      </dgm:prSet>
      <dgm:spPr/>
    </dgm:pt>
    <dgm:pt modelId="{3F3C0735-0863-47E9-B039-538A09313D58}" type="pres">
      <dgm:prSet presAssocID="{6EBB6263-90A2-4256-9DA6-6A4DCB8C5FBD}" presName="node" presStyleLbl="node1" presStyleIdx="0" presStyleCnt="8">
        <dgm:presLayoutVars>
          <dgm:bulletEnabled val="1"/>
        </dgm:presLayoutVars>
      </dgm:prSet>
      <dgm:spPr/>
    </dgm:pt>
    <dgm:pt modelId="{04797155-0C88-4EA6-BC6E-67D381EB7531}" type="pres">
      <dgm:prSet presAssocID="{2BEA9329-3D7B-4C91-8701-3C29B5F9D5AF}" presName="sibTrans" presStyleCnt="0"/>
      <dgm:spPr/>
    </dgm:pt>
    <dgm:pt modelId="{AD4D93B8-D31D-415E-9F9C-B8C79A964EC3}" type="pres">
      <dgm:prSet presAssocID="{F74FB9FA-5CBE-4DD2-AA8B-1B80ED435297}" presName="node" presStyleLbl="node1" presStyleIdx="1" presStyleCnt="8">
        <dgm:presLayoutVars>
          <dgm:bulletEnabled val="1"/>
        </dgm:presLayoutVars>
      </dgm:prSet>
      <dgm:spPr/>
    </dgm:pt>
    <dgm:pt modelId="{61B82263-E480-44E4-8508-A3AC56F2E6F1}" type="pres">
      <dgm:prSet presAssocID="{25B53C5B-42EE-4BC9-802F-CC0E23173325}" presName="sibTrans" presStyleCnt="0"/>
      <dgm:spPr/>
    </dgm:pt>
    <dgm:pt modelId="{24C15806-7152-45A8-9BA6-F0BA124DD14A}" type="pres">
      <dgm:prSet presAssocID="{70D75650-197E-4A3D-9230-06CEFCF94781}" presName="node" presStyleLbl="node1" presStyleIdx="2" presStyleCnt="8">
        <dgm:presLayoutVars>
          <dgm:bulletEnabled val="1"/>
        </dgm:presLayoutVars>
      </dgm:prSet>
      <dgm:spPr/>
    </dgm:pt>
    <dgm:pt modelId="{CA199ABD-D2F5-4D4A-9FA5-363A43F40649}" type="pres">
      <dgm:prSet presAssocID="{FAE77251-F581-4077-A309-B315DEC62E27}" presName="sibTrans" presStyleCnt="0"/>
      <dgm:spPr/>
    </dgm:pt>
    <dgm:pt modelId="{C2E18DDA-6641-4A9C-A0BC-33EE11508239}" type="pres">
      <dgm:prSet presAssocID="{CD295EAB-080A-44FF-AE91-942AA496443C}" presName="node" presStyleLbl="node1" presStyleIdx="3" presStyleCnt="8">
        <dgm:presLayoutVars>
          <dgm:bulletEnabled val="1"/>
        </dgm:presLayoutVars>
      </dgm:prSet>
      <dgm:spPr/>
    </dgm:pt>
    <dgm:pt modelId="{78B4D135-A385-40E0-9DC9-4F2855655E08}" type="pres">
      <dgm:prSet presAssocID="{527A94C4-E389-4C2B-A3E7-1B9801332DC2}" presName="sibTrans" presStyleCnt="0"/>
      <dgm:spPr/>
    </dgm:pt>
    <dgm:pt modelId="{2C5FA4A7-41F1-435B-B921-CBA24AB1E605}" type="pres">
      <dgm:prSet presAssocID="{CADB0AA4-671C-427D-9DDE-05855914C6F2}" presName="node" presStyleLbl="node1" presStyleIdx="4" presStyleCnt="8">
        <dgm:presLayoutVars>
          <dgm:bulletEnabled val="1"/>
        </dgm:presLayoutVars>
      </dgm:prSet>
      <dgm:spPr/>
    </dgm:pt>
    <dgm:pt modelId="{D6EA7F0A-E12A-4D9D-B591-6258F5AD87F1}" type="pres">
      <dgm:prSet presAssocID="{12D2B999-0FE2-41DC-B4AB-0A51F3629349}" presName="sibTrans" presStyleCnt="0"/>
      <dgm:spPr/>
    </dgm:pt>
    <dgm:pt modelId="{DF0E5C9A-CE01-4FE4-9E1F-A5D9D88CE399}" type="pres">
      <dgm:prSet presAssocID="{B6C6E8BE-6941-4BC7-A028-90BB42D7E4F8}" presName="node" presStyleLbl="node1" presStyleIdx="5" presStyleCnt="8">
        <dgm:presLayoutVars>
          <dgm:bulletEnabled val="1"/>
        </dgm:presLayoutVars>
      </dgm:prSet>
      <dgm:spPr/>
    </dgm:pt>
    <dgm:pt modelId="{03ECFEAB-FF15-4BDD-BB4E-CCFCFB762304}" type="pres">
      <dgm:prSet presAssocID="{A6FD581C-89F8-4427-900D-493EFA86D5F7}" presName="sibTrans" presStyleCnt="0"/>
      <dgm:spPr/>
    </dgm:pt>
    <dgm:pt modelId="{9C55347F-B7B5-4471-8CB5-CEB34E8B536E}" type="pres">
      <dgm:prSet presAssocID="{86D2F6F4-D3B1-447B-A6FE-EEFEDDA97DBF}" presName="node" presStyleLbl="node1" presStyleIdx="6" presStyleCnt="8">
        <dgm:presLayoutVars>
          <dgm:bulletEnabled val="1"/>
        </dgm:presLayoutVars>
      </dgm:prSet>
      <dgm:spPr/>
    </dgm:pt>
    <dgm:pt modelId="{4CA079B9-D5A5-4926-A9B0-716014742B30}" type="pres">
      <dgm:prSet presAssocID="{F9CE48A4-9EBE-4D6B-A831-81A8077B3A27}" presName="sibTrans" presStyleCnt="0"/>
      <dgm:spPr/>
    </dgm:pt>
    <dgm:pt modelId="{84EF18DD-D094-4CCF-9786-E072AAE8CEEE}" type="pres">
      <dgm:prSet presAssocID="{FCB218C0-137E-4F87-8E92-2E88CE2FCF51}" presName="node" presStyleLbl="node1" presStyleIdx="7" presStyleCnt="8">
        <dgm:presLayoutVars>
          <dgm:bulletEnabled val="1"/>
        </dgm:presLayoutVars>
      </dgm:prSet>
      <dgm:spPr/>
    </dgm:pt>
  </dgm:ptLst>
  <dgm:cxnLst>
    <dgm:cxn modelId="{AEEDC00F-79C9-48AC-A175-97192B9FAC57}" srcId="{FCB218C0-137E-4F87-8E92-2E88CE2FCF51}" destId="{5BFD4B1D-BB90-483E-B1EF-D238BA9CB690}" srcOrd="3" destOrd="0" parTransId="{62CC82BF-EE9E-4BC9-A30C-8C062970AC08}" sibTransId="{9A1CBAD1-C0E5-4259-AD53-A98C9AA45DFF}"/>
    <dgm:cxn modelId="{2F9D6810-F5A6-4961-8587-72EEEAFB47BA}" srcId="{FCB218C0-137E-4F87-8E92-2E88CE2FCF51}" destId="{E7A6BD25-6966-45A1-BFC6-0A4EC821EC8C}" srcOrd="0" destOrd="0" parTransId="{D6127AC3-B005-4F46-A2FC-C802D923AC3E}" sibTransId="{9ECDFFB9-50CF-4FA1-A562-F54518837181}"/>
    <dgm:cxn modelId="{E201D613-115F-402D-AF0B-C8BCB2AFB427}" type="presOf" srcId="{B81E8B32-F3AA-4156-8FCE-809D54C26510}" destId="{13378711-7882-44E5-8157-AE5C515F8127}" srcOrd="0" destOrd="0" presId="urn:microsoft.com/office/officeart/2005/8/layout/default"/>
    <dgm:cxn modelId="{EAEB0915-1B1D-48AE-BA00-36DC82BCF1EF}" srcId="{FCB218C0-137E-4F87-8E92-2E88CE2FCF51}" destId="{E7B2C97F-FE5A-49FD-A1D2-E0C7255F2D14}" srcOrd="1" destOrd="0" parTransId="{A9611C07-B9AC-4A03-978B-BB372E0BBF0E}" sibTransId="{DB7998D4-08C6-44F1-A8B4-036E9F25915C}"/>
    <dgm:cxn modelId="{42EF3315-F815-473D-8B81-2005BD68A562}" srcId="{B81E8B32-F3AA-4156-8FCE-809D54C26510}" destId="{70D75650-197E-4A3D-9230-06CEFCF94781}" srcOrd="2" destOrd="0" parTransId="{C96E4343-C85A-4A3D-8407-41ECF922631D}" sibTransId="{FAE77251-F581-4077-A309-B315DEC62E27}"/>
    <dgm:cxn modelId="{D3BB6B1B-163B-4539-AF1B-B86DB38F8254}" srcId="{B81E8B32-F3AA-4156-8FCE-809D54C26510}" destId="{86D2F6F4-D3B1-447B-A6FE-EEFEDDA97DBF}" srcOrd="6" destOrd="0" parTransId="{C4719621-397F-4AF1-879E-E3A950D2BFBE}" sibTransId="{F9CE48A4-9EBE-4D6B-A831-81A8077B3A27}"/>
    <dgm:cxn modelId="{91923E23-545B-469C-B82E-DEFB5E2E6F95}" type="presOf" srcId="{B6C6E8BE-6941-4BC7-A028-90BB42D7E4F8}" destId="{DF0E5C9A-CE01-4FE4-9E1F-A5D9D88CE399}" srcOrd="0" destOrd="0" presId="urn:microsoft.com/office/officeart/2005/8/layout/default"/>
    <dgm:cxn modelId="{1FC0242D-84CC-415F-AB49-E9986D9BFFF1}" srcId="{FCB218C0-137E-4F87-8E92-2E88CE2FCF51}" destId="{3071D0D0-3ACA-4B11-977D-F6773832B132}" srcOrd="2" destOrd="0" parTransId="{B857FFBD-594D-4D7E-86E0-00A8A0CFA775}" sibTransId="{8DC846C7-A638-454F-A691-59C76B9C1220}"/>
    <dgm:cxn modelId="{D974482F-5E11-42E8-ABF8-15B2ED2FC617}" srcId="{B81E8B32-F3AA-4156-8FCE-809D54C26510}" destId="{FCB218C0-137E-4F87-8E92-2E88CE2FCF51}" srcOrd="7" destOrd="0" parTransId="{18616E0E-B880-4340-801E-047A7327B3E5}" sibTransId="{429C7232-29BB-48D9-820C-0445A4209D03}"/>
    <dgm:cxn modelId="{E3F47E3D-DC46-4858-BF0E-9A7C7A521BD6}" type="presOf" srcId="{CD295EAB-080A-44FF-AE91-942AA496443C}" destId="{C2E18DDA-6641-4A9C-A0BC-33EE11508239}" srcOrd="0" destOrd="0" presId="urn:microsoft.com/office/officeart/2005/8/layout/default"/>
    <dgm:cxn modelId="{E7403D4A-0212-43A5-B4F9-02BD9F515984}" type="presOf" srcId="{3071D0D0-3ACA-4B11-977D-F6773832B132}" destId="{84EF18DD-D094-4CCF-9786-E072AAE8CEEE}" srcOrd="0" destOrd="3" presId="urn:microsoft.com/office/officeart/2005/8/layout/default"/>
    <dgm:cxn modelId="{5DF3CF55-CDA8-4756-A8CB-CE53CD4A31C0}" type="presOf" srcId="{5BFD4B1D-BB90-483E-B1EF-D238BA9CB690}" destId="{84EF18DD-D094-4CCF-9786-E072AAE8CEEE}" srcOrd="0" destOrd="4" presId="urn:microsoft.com/office/officeart/2005/8/layout/default"/>
    <dgm:cxn modelId="{D79A977B-C989-44CA-954E-8A4FF27BBF42}" srcId="{B81E8B32-F3AA-4156-8FCE-809D54C26510}" destId="{CADB0AA4-671C-427D-9DDE-05855914C6F2}" srcOrd="4" destOrd="0" parTransId="{5D4D5325-FD01-4918-AEF2-DC95512A81E3}" sibTransId="{12D2B999-0FE2-41DC-B4AB-0A51F3629349}"/>
    <dgm:cxn modelId="{DB7A2A84-74F2-4429-BB38-4E756A6672C2}" srcId="{B81E8B32-F3AA-4156-8FCE-809D54C26510}" destId="{CD295EAB-080A-44FF-AE91-942AA496443C}" srcOrd="3" destOrd="0" parTransId="{82812A22-FAA5-4216-87E1-3F38F68C476D}" sibTransId="{527A94C4-E389-4C2B-A3E7-1B9801332DC2}"/>
    <dgm:cxn modelId="{08CD4685-07B5-409C-86E5-5C46EF370EB5}" type="presOf" srcId="{E7B2C97F-FE5A-49FD-A1D2-E0C7255F2D14}" destId="{84EF18DD-D094-4CCF-9786-E072AAE8CEEE}" srcOrd="0" destOrd="2" presId="urn:microsoft.com/office/officeart/2005/8/layout/default"/>
    <dgm:cxn modelId="{2A0FA58E-85EC-40D8-972E-38E3585E749F}" type="presOf" srcId="{CADB0AA4-671C-427D-9DDE-05855914C6F2}" destId="{2C5FA4A7-41F1-435B-B921-CBA24AB1E605}" srcOrd="0" destOrd="0" presId="urn:microsoft.com/office/officeart/2005/8/layout/default"/>
    <dgm:cxn modelId="{BCE7F09F-4C50-4D6E-A358-0DCD5D96EC6C}" srcId="{B81E8B32-F3AA-4156-8FCE-809D54C26510}" destId="{6EBB6263-90A2-4256-9DA6-6A4DCB8C5FBD}" srcOrd="0" destOrd="0" parTransId="{6319CFF5-8BB6-4025-A3EA-71EC6322F573}" sibTransId="{2BEA9329-3D7B-4C91-8701-3C29B5F9D5AF}"/>
    <dgm:cxn modelId="{E5D860A6-2529-4158-8631-8BD5EBF0E1B7}" srcId="{B81E8B32-F3AA-4156-8FCE-809D54C26510}" destId="{F74FB9FA-5CBE-4DD2-AA8B-1B80ED435297}" srcOrd="1" destOrd="0" parTransId="{5080EA8A-72DE-4B1D-8149-5A3B03656A46}" sibTransId="{25B53C5B-42EE-4BC9-802F-CC0E23173325}"/>
    <dgm:cxn modelId="{51D8C9C5-ADAF-4CA6-BA7D-2F7B71D52D76}" srcId="{B81E8B32-F3AA-4156-8FCE-809D54C26510}" destId="{B6C6E8BE-6941-4BC7-A028-90BB42D7E4F8}" srcOrd="5" destOrd="0" parTransId="{CD6122D5-EBE2-4913-A417-76570442EFF4}" sibTransId="{A6FD581C-89F8-4427-900D-493EFA86D5F7}"/>
    <dgm:cxn modelId="{90F7F4D6-9CD0-4684-B9E0-482C6479F390}" type="presOf" srcId="{FCB218C0-137E-4F87-8E92-2E88CE2FCF51}" destId="{84EF18DD-D094-4CCF-9786-E072AAE8CEEE}" srcOrd="0" destOrd="0" presId="urn:microsoft.com/office/officeart/2005/8/layout/default"/>
    <dgm:cxn modelId="{F52149DB-F8A6-4D45-BC34-9A5F25132433}" type="presOf" srcId="{86D2F6F4-D3B1-447B-A6FE-EEFEDDA97DBF}" destId="{9C55347F-B7B5-4471-8CB5-CEB34E8B536E}" srcOrd="0" destOrd="0" presId="urn:microsoft.com/office/officeart/2005/8/layout/default"/>
    <dgm:cxn modelId="{6CA8F2DF-15CB-4458-A167-6E46BD4BBF44}" type="presOf" srcId="{F74FB9FA-5CBE-4DD2-AA8B-1B80ED435297}" destId="{AD4D93B8-D31D-415E-9F9C-B8C79A964EC3}" srcOrd="0" destOrd="0" presId="urn:microsoft.com/office/officeart/2005/8/layout/default"/>
    <dgm:cxn modelId="{1BD846E5-1308-43DA-9E59-20EB37C488B5}" type="presOf" srcId="{E7A6BD25-6966-45A1-BFC6-0A4EC821EC8C}" destId="{84EF18DD-D094-4CCF-9786-E072AAE8CEEE}" srcOrd="0" destOrd="1" presId="urn:microsoft.com/office/officeart/2005/8/layout/default"/>
    <dgm:cxn modelId="{6E529EE5-DD13-4FF7-BF7D-06A1F55DDC01}" type="presOf" srcId="{6EBB6263-90A2-4256-9DA6-6A4DCB8C5FBD}" destId="{3F3C0735-0863-47E9-B039-538A09313D58}" srcOrd="0" destOrd="0" presId="urn:microsoft.com/office/officeart/2005/8/layout/default"/>
    <dgm:cxn modelId="{2EE457E8-BC63-431E-8D63-543C789D23B0}" type="presOf" srcId="{70D75650-197E-4A3D-9230-06CEFCF94781}" destId="{24C15806-7152-45A8-9BA6-F0BA124DD14A}" srcOrd="0" destOrd="0" presId="urn:microsoft.com/office/officeart/2005/8/layout/default"/>
    <dgm:cxn modelId="{FF32486E-300A-441A-8DD4-3288CC248AE0}" type="presParOf" srcId="{13378711-7882-44E5-8157-AE5C515F8127}" destId="{3F3C0735-0863-47E9-B039-538A09313D58}" srcOrd="0" destOrd="0" presId="urn:microsoft.com/office/officeart/2005/8/layout/default"/>
    <dgm:cxn modelId="{816DBCA5-4B48-47EA-9708-323F71E9193B}" type="presParOf" srcId="{13378711-7882-44E5-8157-AE5C515F8127}" destId="{04797155-0C88-4EA6-BC6E-67D381EB7531}" srcOrd="1" destOrd="0" presId="urn:microsoft.com/office/officeart/2005/8/layout/default"/>
    <dgm:cxn modelId="{D9C4D667-8422-4DA3-9F1B-2FF84A21B0AB}" type="presParOf" srcId="{13378711-7882-44E5-8157-AE5C515F8127}" destId="{AD4D93B8-D31D-415E-9F9C-B8C79A964EC3}" srcOrd="2" destOrd="0" presId="urn:microsoft.com/office/officeart/2005/8/layout/default"/>
    <dgm:cxn modelId="{C3244BFE-529E-4CE9-A0A6-35EC7680C9D5}" type="presParOf" srcId="{13378711-7882-44E5-8157-AE5C515F8127}" destId="{61B82263-E480-44E4-8508-A3AC56F2E6F1}" srcOrd="3" destOrd="0" presId="urn:microsoft.com/office/officeart/2005/8/layout/default"/>
    <dgm:cxn modelId="{1567C8CF-0649-4C8E-91FC-E7CF05E1A25D}" type="presParOf" srcId="{13378711-7882-44E5-8157-AE5C515F8127}" destId="{24C15806-7152-45A8-9BA6-F0BA124DD14A}" srcOrd="4" destOrd="0" presId="urn:microsoft.com/office/officeart/2005/8/layout/default"/>
    <dgm:cxn modelId="{67664A14-D5B5-4A56-9F73-F1F67744A63E}" type="presParOf" srcId="{13378711-7882-44E5-8157-AE5C515F8127}" destId="{CA199ABD-D2F5-4D4A-9FA5-363A43F40649}" srcOrd="5" destOrd="0" presId="urn:microsoft.com/office/officeart/2005/8/layout/default"/>
    <dgm:cxn modelId="{E29C471B-9494-4CE8-BD7A-0CDD52B2DFBA}" type="presParOf" srcId="{13378711-7882-44E5-8157-AE5C515F8127}" destId="{C2E18DDA-6641-4A9C-A0BC-33EE11508239}" srcOrd="6" destOrd="0" presId="urn:microsoft.com/office/officeart/2005/8/layout/default"/>
    <dgm:cxn modelId="{74E9EB10-D972-45F3-A5A1-9F4F5C35FC10}" type="presParOf" srcId="{13378711-7882-44E5-8157-AE5C515F8127}" destId="{78B4D135-A385-40E0-9DC9-4F2855655E08}" srcOrd="7" destOrd="0" presId="urn:microsoft.com/office/officeart/2005/8/layout/default"/>
    <dgm:cxn modelId="{AE2601C6-C709-4A81-81E9-FC69AACA1E61}" type="presParOf" srcId="{13378711-7882-44E5-8157-AE5C515F8127}" destId="{2C5FA4A7-41F1-435B-B921-CBA24AB1E605}" srcOrd="8" destOrd="0" presId="urn:microsoft.com/office/officeart/2005/8/layout/default"/>
    <dgm:cxn modelId="{169DCD1A-DED4-4336-A0D6-7A2554F0D24F}" type="presParOf" srcId="{13378711-7882-44E5-8157-AE5C515F8127}" destId="{D6EA7F0A-E12A-4D9D-B591-6258F5AD87F1}" srcOrd="9" destOrd="0" presId="urn:microsoft.com/office/officeart/2005/8/layout/default"/>
    <dgm:cxn modelId="{1D131604-FDCF-4FB1-BE84-C1BF27EDB026}" type="presParOf" srcId="{13378711-7882-44E5-8157-AE5C515F8127}" destId="{DF0E5C9A-CE01-4FE4-9E1F-A5D9D88CE399}" srcOrd="10" destOrd="0" presId="urn:microsoft.com/office/officeart/2005/8/layout/default"/>
    <dgm:cxn modelId="{88C244FE-578C-4870-B3BD-274D3749470A}" type="presParOf" srcId="{13378711-7882-44E5-8157-AE5C515F8127}" destId="{03ECFEAB-FF15-4BDD-BB4E-CCFCFB762304}" srcOrd="11" destOrd="0" presId="urn:microsoft.com/office/officeart/2005/8/layout/default"/>
    <dgm:cxn modelId="{91B44776-A4A4-4E0E-A89F-E1FA200A4E4E}" type="presParOf" srcId="{13378711-7882-44E5-8157-AE5C515F8127}" destId="{9C55347F-B7B5-4471-8CB5-CEB34E8B536E}" srcOrd="12" destOrd="0" presId="urn:microsoft.com/office/officeart/2005/8/layout/default"/>
    <dgm:cxn modelId="{6E585470-7247-487D-A01E-DD15E2C26FA8}" type="presParOf" srcId="{13378711-7882-44E5-8157-AE5C515F8127}" destId="{4CA079B9-D5A5-4926-A9B0-716014742B30}" srcOrd="13" destOrd="0" presId="urn:microsoft.com/office/officeart/2005/8/layout/default"/>
    <dgm:cxn modelId="{E48FF6AF-EF01-4718-A36C-7230F9C024F3}" type="presParOf" srcId="{13378711-7882-44E5-8157-AE5C515F8127}" destId="{84EF18DD-D094-4CCF-9786-E072AAE8CEE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EE88316-334A-4644-A2B3-B9630459DFCC}"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917403F7-5BB0-42AE-BC5E-3145E474337D}">
      <dgm:prSet/>
      <dgm:spPr/>
      <dgm:t>
        <a:bodyPr/>
        <a:lstStyle/>
        <a:p>
          <a:pPr>
            <a:lnSpc>
              <a:spcPct val="100000"/>
            </a:lnSpc>
            <a:defRPr b="1"/>
          </a:pPr>
          <a:r>
            <a:rPr lang="en-US"/>
            <a:t>Lack of awareness</a:t>
          </a:r>
        </a:p>
      </dgm:t>
    </dgm:pt>
    <dgm:pt modelId="{146EBE60-1A85-4CC5-A521-CC1380752F81}" type="parTrans" cxnId="{7AFBCF81-6195-4885-A38D-D997DDF310B5}">
      <dgm:prSet/>
      <dgm:spPr/>
      <dgm:t>
        <a:bodyPr/>
        <a:lstStyle/>
        <a:p>
          <a:endParaRPr lang="en-US"/>
        </a:p>
      </dgm:t>
    </dgm:pt>
    <dgm:pt modelId="{AEC7F758-6968-42ED-92BC-445A59278BDB}" type="sibTrans" cxnId="{7AFBCF81-6195-4885-A38D-D997DDF310B5}">
      <dgm:prSet/>
      <dgm:spPr/>
      <dgm:t>
        <a:bodyPr/>
        <a:lstStyle/>
        <a:p>
          <a:endParaRPr lang="en-US"/>
        </a:p>
      </dgm:t>
    </dgm:pt>
    <dgm:pt modelId="{384BCC57-0430-41C6-B6EE-8C61DA505A71}">
      <dgm:prSet/>
      <dgm:spPr/>
      <dgm:t>
        <a:bodyPr/>
        <a:lstStyle/>
        <a:p>
          <a:pPr>
            <a:lnSpc>
              <a:spcPct val="100000"/>
            </a:lnSpc>
          </a:pPr>
          <a:r>
            <a:rPr lang="en-US" dirty="0"/>
            <a:t>Health workers may be unaware that their attitudes, words &amp; actions are stigmatizing</a:t>
          </a:r>
        </a:p>
      </dgm:t>
    </dgm:pt>
    <dgm:pt modelId="{5B941A68-1F82-448A-851A-8188ED46461B}" type="parTrans" cxnId="{CE05568B-9271-4838-A8F3-2177EBD2FD77}">
      <dgm:prSet/>
      <dgm:spPr/>
      <dgm:t>
        <a:bodyPr/>
        <a:lstStyle/>
        <a:p>
          <a:endParaRPr lang="en-US"/>
        </a:p>
      </dgm:t>
    </dgm:pt>
    <dgm:pt modelId="{E0E46F5E-B57F-4B83-A3F4-229FCEC6DA7C}" type="sibTrans" cxnId="{CE05568B-9271-4838-A8F3-2177EBD2FD77}">
      <dgm:prSet/>
      <dgm:spPr/>
      <dgm:t>
        <a:bodyPr/>
        <a:lstStyle/>
        <a:p>
          <a:endParaRPr lang="en-US"/>
        </a:p>
      </dgm:t>
    </dgm:pt>
    <dgm:pt modelId="{BFAE79E0-AD25-4221-9589-2DE3AC2B4A45}">
      <dgm:prSet/>
      <dgm:spPr/>
      <dgm:t>
        <a:bodyPr/>
        <a:lstStyle/>
        <a:p>
          <a:pPr>
            <a:lnSpc>
              <a:spcPct val="100000"/>
            </a:lnSpc>
            <a:defRPr b="1"/>
          </a:pPr>
          <a:r>
            <a:rPr lang="en-US"/>
            <a:t>Moral judgement</a:t>
          </a:r>
        </a:p>
      </dgm:t>
    </dgm:pt>
    <dgm:pt modelId="{30985023-F885-404C-80BB-0A89397BD707}" type="parTrans" cxnId="{D6FED90E-248B-49D2-8BDA-C015E46BE37C}">
      <dgm:prSet/>
      <dgm:spPr/>
      <dgm:t>
        <a:bodyPr/>
        <a:lstStyle/>
        <a:p>
          <a:endParaRPr lang="en-US"/>
        </a:p>
      </dgm:t>
    </dgm:pt>
    <dgm:pt modelId="{8E27E67A-39A5-4927-B292-CC1E244A0339}" type="sibTrans" cxnId="{D6FED90E-248B-49D2-8BDA-C015E46BE37C}">
      <dgm:prSet/>
      <dgm:spPr/>
      <dgm:t>
        <a:bodyPr/>
        <a:lstStyle/>
        <a:p>
          <a:endParaRPr lang="en-US"/>
        </a:p>
      </dgm:t>
    </dgm:pt>
    <dgm:pt modelId="{B407B866-D47C-4055-BB5F-4D377420EC58}">
      <dgm:prSet/>
      <dgm:spPr/>
      <dgm:t>
        <a:bodyPr/>
        <a:lstStyle/>
        <a:p>
          <a:pPr algn="ctr">
            <a:lnSpc>
              <a:spcPct val="100000"/>
            </a:lnSpc>
          </a:pPr>
          <a:r>
            <a:rPr lang="en-US" dirty="0"/>
            <a:t>Health workers may make negative judgments about people who are “different” </a:t>
          </a:r>
        </a:p>
      </dgm:t>
    </dgm:pt>
    <dgm:pt modelId="{8D57584B-3420-4204-B068-17BEA6D8A379}" type="parTrans" cxnId="{3D98B20F-8211-4DFD-817C-F00C9DCDC4F8}">
      <dgm:prSet/>
      <dgm:spPr/>
      <dgm:t>
        <a:bodyPr/>
        <a:lstStyle/>
        <a:p>
          <a:endParaRPr lang="en-US"/>
        </a:p>
      </dgm:t>
    </dgm:pt>
    <dgm:pt modelId="{602240A5-43DC-465F-AC44-6CAD4372BB5A}" type="sibTrans" cxnId="{3D98B20F-8211-4DFD-817C-F00C9DCDC4F8}">
      <dgm:prSet/>
      <dgm:spPr/>
      <dgm:t>
        <a:bodyPr/>
        <a:lstStyle/>
        <a:p>
          <a:endParaRPr lang="en-US"/>
        </a:p>
      </dgm:t>
    </dgm:pt>
    <dgm:pt modelId="{4B1E54B5-EF47-42F9-AE87-9EAD8E8A97B4}">
      <dgm:prSet/>
      <dgm:spPr/>
      <dgm:t>
        <a:bodyPr/>
        <a:lstStyle/>
        <a:p>
          <a:pPr algn="ctr">
            <a:lnSpc>
              <a:spcPct val="100000"/>
            </a:lnSpc>
          </a:pPr>
          <a:r>
            <a:rPr lang="en-US" dirty="0"/>
            <a:t>May not understand the lives, identities &amp; sexuality of key populations vulnerable to HIV</a:t>
          </a:r>
        </a:p>
      </dgm:t>
    </dgm:pt>
    <dgm:pt modelId="{2D901FE4-4DC1-4A4C-AAC2-2A8F15C92FA6}" type="parTrans" cxnId="{0F45D655-AC44-409A-BF53-8B8B61F80B7A}">
      <dgm:prSet/>
      <dgm:spPr/>
      <dgm:t>
        <a:bodyPr/>
        <a:lstStyle/>
        <a:p>
          <a:endParaRPr lang="en-US"/>
        </a:p>
      </dgm:t>
    </dgm:pt>
    <dgm:pt modelId="{6960B583-B283-45DB-97EC-786614635C63}" type="sibTrans" cxnId="{0F45D655-AC44-409A-BF53-8B8B61F80B7A}">
      <dgm:prSet/>
      <dgm:spPr/>
      <dgm:t>
        <a:bodyPr/>
        <a:lstStyle/>
        <a:p>
          <a:endParaRPr lang="en-US"/>
        </a:p>
      </dgm:t>
    </dgm:pt>
    <dgm:pt modelId="{205EC1DC-1BBC-4A09-8898-FD89561F5566}">
      <dgm:prSet/>
      <dgm:spPr/>
      <dgm:t>
        <a:bodyPr/>
        <a:lstStyle/>
        <a:p>
          <a:pPr algn="ctr">
            <a:lnSpc>
              <a:spcPct val="100000"/>
            </a:lnSpc>
          </a:pPr>
          <a:r>
            <a:rPr lang="en-US" dirty="0"/>
            <a:t>MSM, transgender individuals, sex workers &amp; PWUD may be seen as sinful or immoral, thus deserving of shame &amp; blame </a:t>
          </a:r>
        </a:p>
      </dgm:t>
    </dgm:pt>
    <dgm:pt modelId="{58E2194B-40DA-4F20-A8A8-0A5D6F58E4CE}" type="parTrans" cxnId="{D5E67EAB-9C1F-42B3-911B-581CBDB70E14}">
      <dgm:prSet/>
      <dgm:spPr/>
      <dgm:t>
        <a:bodyPr/>
        <a:lstStyle/>
        <a:p>
          <a:endParaRPr lang="en-US"/>
        </a:p>
      </dgm:t>
    </dgm:pt>
    <dgm:pt modelId="{E10397B8-8A32-4A7D-AB5F-E36B0A112A39}" type="sibTrans" cxnId="{D5E67EAB-9C1F-42B3-911B-581CBDB70E14}">
      <dgm:prSet/>
      <dgm:spPr/>
      <dgm:t>
        <a:bodyPr/>
        <a:lstStyle/>
        <a:p>
          <a:endParaRPr lang="en-US"/>
        </a:p>
      </dgm:t>
    </dgm:pt>
    <dgm:pt modelId="{319D7A17-49F9-44D9-810C-4EAD527C3E45}">
      <dgm:prSet/>
      <dgm:spPr/>
      <dgm:t>
        <a:bodyPr/>
        <a:lstStyle/>
        <a:p>
          <a:pPr>
            <a:lnSpc>
              <a:spcPct val="100000"/>
            </a:lnSpc>
            <a:defRPr b="1"/>
          </a:pPr>
          <a:r>
            <a:rPr lang="en-US" dirty="0"/>
            <a:t>Fear &amp; ignorance</a:t>
          </a:r>
        </a:p>
      </dgm:t>
    </dgm:pt>
    <dgm:pt modelId="{15AC1919-C1E0-470C-8480-C6E2B1498C6F}" type="parTrans" cxnId="{AC531155-9D42-47BB-BA6B-BC14104D27A3}">
      <dgm:prSet/>
      <dgm:spPr/>
      <dgm:t>
        <a:bodyPr/>
        <a:lstStyle/>
        <a:p>
          <a:endParaRPr lang="en-US"/>
        </a:p>
      </dgm:t>
    </dgm:pt>
    <dgm:pt modelId="{A5FB9D51-879C-4A6D-A70F-1E0304DF8355}" type="sibTrans" cxnId="{AC531155-9D42-47BB-BA6B-BC14104D27A3}">
      <dgm:prSet/>
      <dgm:spPr/>
      <dgm:t>
        <a:bodyPr/>
        <a:lstStyle/>
        <a:p>
          <a:endParaRPr lang="en-US"/>
        </a:p>
      </dgm:t>
    </dgm:pt>
    <dgm:pt modelId="{B8898B2E-EE1A-4E68-8831-EB50096CDEBD}">
      <dgm:prSet/>
      <dgm:spPr/>
      <dgm:t>
        <a:bodyPr/>
        <a:lstStyle/>
        <a:p>
          <a:pPr>
            <a:lnSpc>
              <a:spcPct val="100000"/>
            </a:lnSpc>
          </a:pPr>
          <a:r>
            <a:rPr lang="en-US" dirty="0"/>
            <a:t>Health workers may lack knowledge about &amp; have misconceptions about HIV transmission &amp; fear acquiring HIV through casual contact or medical procedures</a:t>
          </a:r>
        </a:p>
        <a:p>
          <a:pPr>
            <a:lnSpc>
              <a:spcPct val="100000"/>
            </a:lnSpc>
          </a:pPr>
          <a:r>
            <a:rPr lang="en-US" dirty="0"/>
            <a:t>Such fear &amp; ignorance drives stigma</a:t>
          </a:r>
        </a:p>
      </dgm:t>
    </dgm:pt>
    <dgm:pt modelId="{1E460666-3096-4969-904C-E569DB0CF7D5}" type="parTrans" cxnId="{6D38F1AF-4D1A-495F-A16E-BFCF4264288F}">
      <dgm:prSet/>
      <dgm:spPr/>
      <dgm:t>
        <a:bodyPr/>
        <a:lstStyle/>
        <a:p>
          <a:endParaRPr lang="en-US"/>
        </a:p>
      </dgm:t>
    </dgm:pt>
    <dgm:pt modelId="{ADDAF25A-EF3F-4280-88C8-53AB31202B59}" type="sibTrans" cxnId="{6D38F1AF-4D1A-495F-A16E-BFCF4264288F}">
      <dgm:prSet/>
      <dgm:spPr/>
      <dgm:t>
        <a:bodyPr/>
        <a:lstStyle/>
        <a:p>
          <a:endParaRPr lang="en-US"/>
        </a:p>
      </dgm:t>
    </dgm:pt>
    <dgm:pt modelId="{40F765FA-F4FC-47EB-9DF5-FF12E73208FA}" type="pres">
      <dgm:prSet presAssocID="{AEE88316-334A-4644-A2B3-B9630459DFCC}" presName="root" presStyleCnt="0">
        <dgm:presLayoutVars>
          <dgm:dir/>
          <dgm:resizeHandles val="exact"/>
        </dgm:presLayoutVars>
      </dgm:prSet>
      <dgm:spPr/>
    </dgm:pt>
    <dgm:pt modelId="{4EED6D25-A8EB-4EDF-92C1-5BE4C4272D51}" type="pres">
      <dgm:prSet presAssocID="{917403F7-5BB0-42AE-BC5E-3145E474337D}" presName="compNode" presStyleCnt="0"/>
      <dgm:spPr/>
    </dgm:pt>
    <dgm:pt modelId="{55183E33-2EEF-4B7E-BE50-660A3DCE5819}" type="pres">
      <dgm:prSet presAssocID="{917403F7-5BB0-42AE-BC5E-3145E474337D}" presName="iconRect" presStyleLbl="node1" presStyleIdx="0" presStyleCnt="3"/>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860B8717-663C-4388-8AB7-C1E415013B18}" type="pres">
      <dgm:prSet presAssocID="{917403F7-5BB0-42AE-BC5E-3145E474337D}" presName="iconSpace" presStyleCnt="0"/>
      <dgm:spPr/>
    </dgm:pt>
    <dgm:pt modelId="{091144E2-C565-4734-B901-34020A5892A0}" type="pres">
      <dgm:prSet presAssocID="{917403F7-5BB0-42AE-BC5E-3145E474337D}" presName="parTx" presStyleLbl="revTx" presStyleIdx="0" presStyleCnt="6">
        <dgm:presLayoutVars>
          <dgm:chMax val="0"/>
          <dgm:chPref val="0"/>
        </dgm:presLayoutVars>
      </dgm:prSet>
      <dgm:spPr/>
    </dgm:pt>
    <dgm:pt modelId="{7A782D08-02AC-4AF1-A916-DB8BBA91F1D3}" type="pres">
      <dgm:prSet presAssocID="{917403F7-5BB0-42AE-BC5E-3145E474337D}" presName="txSpace" presStyleCnt="0"/>
      <dgm:spPr/>
    </dgm:pt>
    <dgm:pt modelId="{89AF1014-BF48-4B91-BA48-8A2CE91E5723}" type="pres">
      <dgm:prSet presAssocID="{917403F7-5BB0-42AE-BC5E-3145E474337D}" presName="desTx" presStyleLbl="revTx" presStyleIdx="1" presStyleCnt="6">
        <dgm:presLayoutVars/>
      </dgm:prSet>
      <dgm:spPr/>
    </dgm:pt>
    <dgm:pt modelId="{4A60F37A-B6C3-4C75-9ECF-217D609ABD0A}" type="pres">
      <dgm:prSet presAssocID="{AEC7F758-6968-42ED-92BC-445A59278BDB}" presName="sibTrans" presStyleCnt="0"/>
      <dgm:spPr/>
    </dgm:pt>
    <dgm:pt modelId="{CDA65CDA-25EB-48E3-85BC-52342C6E4176}" type="pres">
      <dgm:prSet presAssocID="{BFAE79E0-AD25-4221-9589-2DE3AC2B4A45}" presName="compNode" presStyleCnt="0"/>
      <dgm:spPr/>
    </dgm:pt>
    <dgm:pt modelId="{DE0E26A0-C023-40F6-A6E9-A0F9A2127CF9}" type="pres">
      <dgm:prSet presAssocID="{BFAE79E0-AD25-4221-9589-2DE3AC2B4A45}" presName="iconRect" presStyleLbl="node1" presStyleIdx="1" presStyleCnt="3"/>
      <dgm:spPr>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E2775C9-52AF-483C-A038-0557B5B7C798}" type="pres">
      <dgm:prSet presAssocID="{BFAE79E0-AD25-4221-9589-2DE3AC2B4A45}" presName="iconSpace" presStyleCnt="0"/>
      <dgm:spPr/>
    </dgm:pt>
    <dgm:pt modelId="{98684473-AC9B-46C7-A9D1-A6BFC002858B}" type="pres">
      <dgm:prSet presAssocID="{BFAE79E0-AD25-4221-9589-2DE3AC2B4A45}" presName="parTx" presStyleLbl="revTx" presStyleIdx="2" presStyleCnt="6">
        <dgm:presLayoutVars>
          <dgm:chMax val="0"/>
          <dgm:chPref val="0"/>
        </dgm:presLayoutVars>
      </dgm:prSet>
      <dgm:spPr/>
    </dgm:pt>
    <dgm:pt modelId="{1D41D20E-FD97-4493-B7D9-524750AA8FEE}" type="pres">
      <dgm:prSet presAssocID="{BFAE79E0-AD25-4221-9589-2DE3AC2B4A45}" presName="txSpace" presStyleCnt="0"/>
      <dgm:spPr/>
    </dgm:pt>
    <dgm:pt modelId="{8E0428EA-ABBA-4EF8-8BDD-60A9184D6A79}" type="pres">
      <dgm:prSet presAssocID="{BFAE79E0-AD25-4221-9589-2DE3AC2B4A45}" presName="desTx" presStyleLbl="revTx" presStyleIdx="3" presStyleCnt="6">
        <dgm:presLayoutVars/>
      </dgm:prSet>
      <dgm:spPr/>
    </dgm:pt>
    <dgm:pt modelId="{5A369A12-B0E9-4319-B1D2-9E517938D977}" type="pres">
      <dgm:prSet presAssocID="{8E27E67A-39A5-4927-B292-CC1E244A0339}" presName="sibTrans" presStyleCnt="0"/>
      <dgm:spPr/>
    </dgm:pt>
    <dgm:pt modelId="{BE425A65-A88A-4334-AD0F-358D1CB9694D}" type="pres">
      <dgm:prSet presAssocID="{319D7A17-49F9-44D9-810C-4EAD527C3E45}" presName="compNode" presStyleCnt="0"/>
      <dgm:spPr/>
    </dgm:pt>
    <dgm:pt modelId="{169627EB-DC2C-4674-8815-8C75736FCB6A}" type="pres">
      <dgm:prSet presAssocID="{319D7A17-49F9-44D9-810C-4EAD527C3E45}" presName="iconRect" presStyleLbl="node1" presStyleIdx="2" presStyleCnt="3"/>
      <dgm:spPr>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14A5E038-91AC-4C5A-B6A3-FC056BC82BC0}" type="pres">
      <dgm:prSet presAssocID="{319D7A17-49F9-44D9-810C-4EAD527C3E45}" presName="iconSpace" presStyleCnt="0"/>
      <dgm:spPr/>
    </dgm:pt>
    <dgm:pt modelId="{52D35E1A-D361-47EC-BA38-59C1A3FA7590}" type="pres">
      <dgm:prSet presAssocID="{319D7A17-49F9-44D9-810C-4EAD527C3E45}" presName="parTx" presStyleLbl="revTx" presStyleIdx="4" presStyleCnt="6">
        <dgm:presLayoutVars>
          <dgm:chMax val="0"/>
          <dgm:chPref val="0"/>
        </dgm:presLayoutVars>
      </dgm:prSet>
      <dgm:spPr/>
    </dgm:pt>
    <dgm:pt modelId="{95EDA4D0-95FE-4554-A2B8-57FF7CE444CF}" type="pres">
      <dgm:prSet presAssocID="{319D7A17-49F9-44D9-810C-4EAD527C3E45}" presName="txSpace" presStyleCnt="0"/>
      <dgm:spPr/>
    </dgm:pt>
    <dgm:pt modelId="{3A7CC5CF-7B3A-48E7-A1E4-B53C2D3398BE}" type="pres">
      <dgm:prSet presAssocID="{319D7A17-49F9-44D9-810C-4EAD527C3E45}" presName="desTx" presStyleLbl="revTx" presStyleIdx="5" presStyleCnt="6">
        <dgm:presLayoutVars/>
      </dgm:prSet>
      <dgm:spPr/>
    </dgm:pt>
  </dgm:ptLst>
  <dgm:cxnLst>
    <dgm:cxn modelId="{D6FED90E-248B-49D2-8BDA-C015E46BE37C}" srcId="{AEE88316-334A-4644-A2B3-B9630459DFCC}" destId="{BFAE79E0-AD25-4221-9589-2DE3AC2B4A45}" srcOrd="1" destOrd="0" parTransId="{30985023-F885-404C-80BB-0A89397BD707}" sibTransId="{8E27E67A-39A5-4927-B292-CC1E244A0339}"/>
    <dgm:cxn modelId="{3D98B20F-8211-4DFD-817C-F00C9DCDC4F8}" srcId="{BFAE79E0-AD25-4221-9589-2DE3AC2B4A45}" destId="{B407B866-D47C-4055-BB5F-4D377420EC58}" srcOrd="0" destOrd="0" parTransId="{8D57584B-3420-4204-B068-17BEA6D8A379}" sibTransId="{602240A5-43DC-465F-AC44-6CAD4372BB5A}"/>
    <dgm:cxn modelId="{3FAA761C-D4A0-4220-B847-4C61B4E23DA1}" type="presOf" srcId="{BFAE79E0-AD25-4221-9589-2DE3AC2B4A45}" destId="{98684473-AC9B-46C7-A9D1-A6BFC002858B}" srcOrd="0" destOrd="0" presId="urn:microsoft.com/office/officeart/2018/5/layout/CenteredIconLabelDescriptionList"/>
    <dgm:cxn modelId="{3F3CE61D-07E3-4DBB-9327-5DCA390BD2CA}" type="presOf" srcId="{AEE88316-334A-4644-A2B3-B9630459DFCC}" destId="{40F765FA-F4FC-47EB-9DF5-FF12E73208FA}" srcOrd="0" destOrd="0" presId="urn:microsoft.com/office/officeart/2018/5/layout/CenteredIconLabelDescriptionList"/>
    <dgm:cxn modelId="{4CCFEF4E-B022-4505-AE59-DF3C722B95C6}" type="presOf" srcId="{319D7A17-49F9-44D9-810C-4EAD527C3E45}" destId="{52D35E1A-D361-47EC-BA38-59C1A3FA7590}" srcOrd="0" destOrd="0" presId="urn:microsoft.com/office/officeart/2018/5/layout/CenteredIconLabelDescriptionList"/>
    <dgm:cxn modelId="{AC531155-9D42-47BB-BA6B-BC14104D27A3}" srcId="{AEE88316-334A-4644-A2B3-B9630459DFCC}" destId="{319D7A17-49F9-44D9-810C-4EAD527C3E45}" srcOrd="2" destOrd="0" parTransId="{15AC1919-C1E0-470C-8480-C6E2B1498C6F}" sibTransId="{A5FB9D51-879C-4A6D-A70F-1E0304DF8355}"/>
    <dgm:cxn modelId="{0F45D655-AC44-409A-BF53-8B8B61F80B7A}" srcId="{BFAE79E0-AD25-4221-9589-2DE3AC2B4A45}" destId="{4B1E54B5-EF47-42F9-AE87-9EAD8E8A97B4}" srcOrd="1" destOrd="0" parTransId="{2D901FE4-4DC1-4A4C-AAC2-2A8F15C92FA6}" sibTransId="{6960B583-B283-45DB-97EC-786614635C63}"/>
    <dgm:cxn modelId="{A6199878-7B53-4E3D-A311-7668161EAAFE}" type="presOf" srcId="{B407B866-D47C-4055-BB5F-4D377420EC58}" destId="{8E0428EA-ABBA-4EF8-8BDD-60A9184D6A79}" srcOrd="0" destOrd="0" presId="urn:microsoft.com/office/officeart/2018/5/layout/CenteredIconLabelDescriptionList"/>
    <dgm:cxn modelId="{677C3E7A-2A8B-47EB-BEE5-AB9B555B37FF}" type="presOf" srcId="{B8898B2E-EE1A-4E68-8831-EB50096CDEBD}" destId="{3A7CC5CF-7B3A-48E7-A1E4-B53C2D3398BE}" srcOrd="0" destOrd="0" presId="urn:microsoft.com/office/officeart/2018/5/layout/CenteredIconLabelDescriptionList"/>
    <dgm:cxn modelId="{7AFBCF81-6195-4885-A38D-D997DDF310B5}" srcId="{AEE88316-334A-4644-A2B3-B9630459DFCC}" destId="{917403F7-5BB0-42AE-BC5E-3145E474337D}" srcOrd="0" destOrd="0" parTransId="{146EBE60-1A85-4CC5-A521-CC1380752F81}" sibTransId="{AEC7F758-6968-42ED-92BC-445A59278BDB}"/>
    <dgm:cxn modelId="{01810387-575F-4035-81BC-FCC05ADF177E}" type="presOf" srcId="{205EC1DC-1BBC-4A09-8898-FD89561F5566}" destId="{8E0428EA-ABBA-4EF8-8BDD-60A9184D6A79}" srcOrd="0" destOrd="2" presId="urn:microsoft.com/office/officeart/2018/5/layout/CenteredIconLabelDescriptionList"/>
    <dgm:cxn modelId="{CE05568B-9271-4838-A8F3-2177EBD2FD77}" srcId="{917403F7-5BB0-42AE-BC5E-3145E474337D}" destId="{384BCC57-0430-41C6-B6EE-8C61DA505A71}" srcOrd="0" destOrd="0" parTransId="{5B941A68-1F82-448A-851A-8188ED46461B}" sibTransId="{E0E46F5E-B57F-4B83-A3F4-229FCEC6DA7C}"/>
    <dgm:cxn modelId="{08DF6DA4-E811-43BD-A8F4-D937981FCFFC}" type="presOf" srcId="{917403F7-5BB0-42AE-BC5E-3145E474337D}" destId="{091144E2-C565-4734-B901-34020A5892A0}" srcOrd="0" destOrd="0" presId="urn:microsoft.com/office/officeart/2018/5/layout/CenteredIconLabelDescriptionList"/>
    <dgm:cxn modelId="{FC0E9FA5-BF28-4B69-BD4B-833EBCB1FA0D}" type="presOf" srcId="{384BCC57-0430-41C6-B6EE-8C61DA505A71}" destId="{89AF1014-BF48-4B91-BA48-8A2CE91E5723}" srcOrd="0" destOrd="0" presId="urn:microsoft.com/office/officeart/2018/5/layout/CenteredIconLabelDescriptionList"/>
    <dgm:cxn modelId="{D5E67EAB-9C1F-42B3-911B-581CBDB70E14}" srcId="{BFAE79E0-AD25-4221-9589-2DE3AC2B4A45}" destId="{205EC1DC-1BBC-4A09-8898-FD89561F5566}" srcOrd="2" destOrd="0" parTransId="{58E2194B-40DA-4F20-A8A8-0A5D6F58E4CE}" sibTransId="{E10397B8-8A32-4A7D-AB5F-E36B0A112A39}"/>
    <dgm:cxn modelId="{6D38F1AF-4D1A-495F-A16E-BFCF4264288F}" srcId="{319D7A17-49F9-44D9-810C-4EAD527C3E45}" destId="{B8898B2E-EE1A-4E68-8831-EB50096CDEBD}" srcOrd="0" destOrd="0" parTransId="{1E460666-3096-4969-904C-E569DB0CF7D5}" sibTransId="{ADDAF25A-EF3F-4280-88C8-53AB31202B59}"/>
    <dgm:cxn modelId="{EA2BA1B2-3379-42A5-B481-D2F8E7BD7815}" type="presOf" srcId="{4B1E54B5-EF47-42F9-AE87-9EAD8E8A97B4}" destId="{8E0428EA-ABBA-4EF8-8BDD-60A9184D6A79}" srcOrd="0" destOrd="1" presId="urn:microsoft.com/office/officeart/2018/5/layout/CenteredIconLabelDescriptionList"/>
    <dgm:cxn modelId="{66ABBCF0-245B-48E5-9570-42C49EC85E59}" type="presParOf" srcId="{40F765FA-F4FC-47EB-9DF5-FF12E73208FA}" destId="{4EED6D25-A8EB-4EDF-92C1-5BE4C4272D51}" srcOrd="0" destOrd="0" presId="urn:microsoft.com/office/officeart/2018/5/layout/CenteredIconLabelDescriptionList"/>
    <dgm:cxn modelId="{8613553A-F4C1-4BC6-89A3-6E6D7B1D834F}" type="presParOf" srcId="{4EED6D25-A8EB-4EDF-92C1-5BE4C4272D51}" destId="{55183E33-2EEF-4B7E-BE50-660A3DCE5819}" srcOrd="0" destOrd="0" presId="urn:microsoft.com/office/officeart/2018/5/layout/CenteredIconLabelDescriptionList"/>
    <dgm:cxn modelId="{4BC4DD90-220A-4337-8F87-393272B94F5D}" type="presParOf" srcId="{4EED6D25-A8EB-4EDF-92C1-5BE4C4272D51}" destId="{860B8717-663C-4388-8AB7-C1E415013B18}" srcOrd="1" destOrd="0" presId="urn:microsoft.com/office/officeart/2018/5/layout/CenteredIconLabelDescriptionList"/>
    <dgm:cxn modelId="{D67B1080-5EEA-493F-880B-F9EBA42648BE}" type="presParOf" srcId="{4EED6D25-A8EB-4EDF-92C1-5BE4C4272D51}" destId="{091144E2-C565-4734-B901-34020A5892A0}" srcOrd="2" destOrd="0" presId="urn:microsoft.com/office/officeart/2018/5/layout/CenteredIconLabelDescriptionList"/>
    <dgm:cxn modelId="{04B5BE32-CEC0-4D7A-BA57-486A1B97583A}" type="presParOf" srcId="{4EED6D25-A8EB-4EDF-92C1-5BE4C4272D51}" destId="{7A782D08-02AC-4AF1-A916-DB8BBA91F1D3}" srcOrd="3" destOrd="0" presId="urn:microsoft.com/office/officeart/2018/5/layout/CenteredIconLabelDescriptionList"/>
    <dgm:cxn modelId="{D82C64D1-C981-4F77-92E3-5A21E6E73B50}" type="presParOf" srcId="{4EED6D25-A8EB-4EDF-92C1-5BE4C4272D51}" destId="{89AF1014-BF48-4B91-BA48-8A2CE91E5723}" srcOrd="4" destOrd="0" presId="urn:microsoft.com/office/officeart/2018/5/layout/CenteredIconLabelDescriptionList"/>
    <dgm:cxn modelId="{8E1C89C3-39E9-4AB5-A83A-66FDB62CC3BB}" type="presParOf" srcId="{40F765FA-F4FC-47EB-9DF5-FF12E73208FA}" destId="{4A60F37A-B6C3-4C75-9ECF-217D609ABD0A}" srcOrd="1" destOrd="0" presId="urn:microsoft.com/office/officeart/2018/5/layout/CenteredIconLabelDescriptionList"/>
    <dgm:cxn modelId="{CA89DFCA-2892-4139-B717-E80112E1115C}" type="presParOf" srcId="{40F765FA-F4FC-47EB-9DF5-FF12E73208FA}" destId="{CDA65CDA-25EB-48E3-85BC-52342C6E4176}" srcOrd="2" destOrd="0" presId="urn:microsoft.com/office/officeart/2018/5/layout/CenteredIconLabelDescriptionList"/>
    <dgm:cxn modelId="{73020325-BDCB-437B-A4C0-AD12F0844ED8}" type="presParOf" srcId="{CDA65CDA-25EB-48E3-85BC-52342C6E4176}" destId="{DE0E26A0-C023-40F6-A6E9-A0F9A2127CF9}" srcOrd="0" destOrd="0" presId="urn:microsoft.com/office/officeart/2018/5/layout/CenteredIconLabelDescriptionList"/>
    <dgm:cxn modelId="{3DCFBEB4-EBE5-41D3-AA0D-D7A5209B6491}" type="presParOf" srcId="{CDA65CDA-25EB-48E3-85BC-52342C6E4176}" destId="{8E2775C9-52AF-483C-A038-0557B5B7C798}" srcOrd="1" destOrd="0" presId="urn:microsoft.com/office/officeart/2018/5/layout/CenteredIconLabelDescriptionList"/>
    <dgm:cxn modelId="{B52CCCAD-45A8-4D0F-B2C9-B690A2129EAF}" type="presParOf" srcId="{CDA65CDA-25EB-48E3-85BC-52342C6E4176}" destId="{98684473-AC9B-46C7-A9D1-A6BFC002858B}" srcOrd="2" destOrd="0" presId="urn:microsoft.com/office/officeart/2018/5/layout/CenteredIconLabelDescriptionList"/>
    <dgm:cxn modelId="{965E0BCF-4E56-467E-ACE3-F641BC847158}" type="presParOf" srcId="{CDA65CDA-25EB-48E3-85BC-52342C6E4176}" destId="{1D41D20E-FD97-4493-B7D9-524750AA8FEE}" srcOrd="3" destOrd="0" presId="urn:microsoft.com/office/officeart/2018/5/layout/CenteredIconLabelDescriptionList"/>
    <dgm:cxn modelId="{5E09762C-215E-4BDF-ACB9-B859218846AE}" type="presParOf" srcId="{CDA65CDA-25EB-48E3-85BC-52342C6E4176}" destId="{8E0428EA-ABBA-4EF8-8BDD-60A9184D6A79}" srcOrd="4" destOrd="0" presId="urn:microsoft.com/office/officeart/2018/5/layout/CenteredIconLabelDescriptionList"/>
    <dgm:cxn modelId="{6FE88360-134F-4921-8D18-4428B06FC843}" type="presParOf" srcId="{40F765FA-F4FC-47EB-9DF5-FF12E73208FA}" destId="{5A369A12-B0E9-4319-B1D2-9E517938D977}" srcOrd="3" destOrd="0" presId="urn:microsoft.com/office/officeart/2018/5/layout/CenteredIconLabelDescriptionList"/>
    <dgm:cxn modelId="{08652E46-9267-4527-9588-2A8264D30823}" type="presParOf" srcId="{40F765FA-F4FC-47EB-9DF5-FF12E73208FA}" destId="{BE425A65-A88A-4334-AD0F-358D1CB9694D}" srcOrd="4" destOrd="0" presId="urn:microsoft.com/office/officeart/2018/5/layout/CenteredIconLabelDescriptionList"/>
    <dgm:cxn modelId="{BC5E015A-2101-410F-9EA6-D951EC2C6980}" type="presParOf" srcId="{BE425A65-A88A-4334-AD0F-358D1CB9694D}" destId="{169627EB-DC2C-4674-8815-8C75736FCB6A}" srcOrd="0" destOrd="0" presId="urn:microsoft.com/office/officeart/2018/5/layout/CenteredIconLabelDescriptionList"/>
    <dgm:cxn modelId="{94866209-FD90-4ED3-8CE6-601CCEE15081}" type="presParOf" srcId="{BE425A65-A88A-4334-AD0F-358D1CB9694D}" destId="{14A5E038-91AC-4C5A-B6A3-FC056BC82BC0}" srcOrd="1" destOrd="0" presId="urn:microsoft.com/office/officeart/2018/5/layout/CenteredIconLabelDescriptionList"/>
    <dgm:cxn modelId="{0754A642-C226-440A-B165-9E8080B8D83B}" type="presParOf" srcId="{BE425A65-A88A-4334-AD0F-358D1CB9694D}" destId="{52D35E1A-D361-47EC-BA38-59C1A3FA7590}" srcOrd="2" destOrd="0" presId="urn:microsoft.com/office/officeart/2018/5/layout/CenteredIconLabelDescriptionList"/>
    <dgm:cxn modelId="{9FF9F9CC-C45B-4AE0-8776-142133A369C4}" type="presParOf" srcId="{BE425A65-A88A-4334-AD0F-358D1CB9694D}" destId="{95EDA4D0-95FE-4554-A2B8-57FF7CE444CF}" srcOrd="3" destOrd="0" presId="urn:microsoft.com/office/officeart/2018/5/layout/CenteredIconLabelDescriptionList"/>
    <dgm:cxn modelId="{150033F2-21D3-4D8D-848F-D478C3F66B78}" type="presParOf" srcId="{BE425A65-A88A-4334-AD0F-358D1CB9694D}" destId="{3A7CC5CF-7B3A-48E7-A1E4-B53C2D3398B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347594-8076-4E77-B6B3-585346D7057A}"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278ECE90-9994-4EC1-BDE4-9A668CFEEA57}">
      <dgm:prSet custT="1"/>
      <dgm:spPr>
        <a:solidFill>
          <a:schemeClr val="accent1"/>
        </a:solidFill>
      </dgm:spPr>
      <dgm:t>
        <a:bodyPr/>
        <a:lstStyle/>
        <a:p>
          <a:r>
            <a:rPr lang="en-US" sz="1800" b="1" dirty="0"/>
            <a:t>Young sexually active gay men at significant risk for acquiring HIV infection have a human right to PrEP</a:t>
          </a:r>
        </a:p>
      </dgm:t>
    </dgm:pt>
    <dgm:pt modelId="{958E42BB-F6D3-41D3-BCA4-546CB22707E0}" type="parTrans" cxnId="{7DC1201C-EA9F-45E2-875E-4BD019E42657}">
      <dgm:prSet/>
      <dgm:spPr/>
      <dgm:t>
        <a:bodyPr/>
        <a:lstStyle/>
        <a:p>
          <a:endParaRPr lang="en-US"/>
        </a:p>
      </dgm:t>
    </dgm:pt>
    <dgm:pt modelId="{A89830C4-2252-429B-8868-8F6ED487F615}" type="sibTrans" cxnId="{7DC1201C-EA9F-45E2-875E-4BD019E42657}">
      <dgm:prSet/>
      <dgm:spPr/>
      <dgm:t>
        <a:bodyPr/>
        <a:lstStyle/>
        <a:p>
          <a:endParaRPr lang="en-US"/>
        </a:p>
      </dgm:t>
    </dgm:pt>
    <dgm:pt modelId="{247C204B-B852-4AFC-9DD1-873DF0D5AEDA}">
      <dgm:prSet custT="1"/>
      <dgm:spPr>
        <a:solidFill>
          <a:schemeClr val="bg2">
            <a:alpha val="90000"/>
          </a:schemeClr>
        </a:solidFill>
        <a:ln>
          <a:solidFill>
            <a:schemeClr val="bg1">
              <a:alpha val="90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dirty="0">
              <a:solidFill>
                <a:schemeClr val="bg1"/>
              </a:solidFill>
            </a:rPr>
            <a:t>Much stigma is related to issues surrounding morality, sex, religion and youth</a:t>
          </a:r>
        </a:p>
        <a:p>
          <a:pPr marL="0" marR="0" lvl="0" indent="0" defTabSz="914400" eaLnBrk="1" fontAlgn="auto" latinLnBrk="0" hangingPunct="1">
            <a:lnSpc>
              <a:spcPct val="100000"/>
            </a:lnSpc>
            <a:spcBef>
              <a:spcPts val="0"/>
            </a:spcBef>
            <a:spcAft>
              <a:spcPts val="0"/>
            </a:spcAft>
            <a:buClrTx/>
            <a:buSzTx/>
            <a:buFontTx/>
            <a:buNone/>
            <a:tabLst/>
            <a:defRPr/>
          </a:pPr>
          <a:r>
            <a:rPr lang="en-US" sz="1600" b="1" dirty="0"/>
            <a:t>The personal beliefs of the college doctor prevented Alejandro from accessing the care that he needs </a:t>
          </a:r>
        </a:p>
        <a:p>
          <a:pPr marL="0" lvl="0" defTabSz="711200">
            <a:lnSpc>
              <a:spcPct val="90000"/>
            </a:lnSpc>
            <a:spcBef>
              <a:spcPct val="0"/>
            </a:spcBef>
            <a:spcAft>
              <a:spcPct val="35000"/>
            </a:spcAft>
            <a:buNone/>
          </a:pPr>
          <a:endParaRPr lang="en-US" sz="1600" b="1" dirty="0"/>
        </a:p>
      </dgm:t>
    </dgm:pt>
    <dgm:pt modelId="{9CFF9F6D-0B2B-459A-B6F4-57745BC16523}" type="parTrans" cxnId="{3470ED16-D358-4CBE-8CFD-7E57CEFDBBA0}">
      <dgm:prSet/>
      <dgm:spPr/>
      <dgm:t>
        <a:bodyPr/>
        <a:lstStyle/>
        <a:p>
          <a:endParaRPr lang="en-US"/>
        </a:p>
      </dgm:t>
    </dgm:pt>
    <dgm:pt modelId="{4E3330D9-7295-4657-B2DA-7694843A23AA}" type="sibTrans" cxnId="{3470ED16-D358-4CBE-8CFD-7E57CEFDBBA0}">
      <dgm:prSet/>
      <dgm:spPr/>
      <dgm:t>
        <a:bodyPr/>
        <a:lstStyle/>
        <a:p>
          <a:endParaRPr lang="en-US"/>
        </a:p>
      </dgm:t>
    </dgm:pt>
    <dgm:pt modelId="{409E21CC-2B39-4D97-A866-D96509DE524A}">
      <dgm:prSet custT="1"/>
      <dgm:spPr>
        <a:solidFill>
          <a:schemeClr val="accent1"/>
        </a:solidFill>
      </dgm:spPr>
      <dgm:t>
        <a:bodyPr/>
        <a:lstStyle/>
        <a:p>
          <a:r>
            <a:rPr lang="en-US" sz="1600" b="1" dirty="0"/>
            <a:t>The college doctor is providing substandard of care</a:t>
          </a:r>
        </a:p>
      </dgm:t>
    </dgm:pt>
    <dgm:pt modelId="{D6AD0ABE-BD25-410C-8F56-06DCADBB037F}" type="parTrans" cxnId="{BD212843-D1AE-4217-8B64-BC93FF509E47}">
      <dgm:prSet/>
      <dgm:spPr/>
      <dgm:t>
        <a:bodyPr/>
        <a:lstStyle/>
        <a:p>
          <a:endParaRPr lang="en-US"/>
        </a:p>
      </dgm:t>
    </dgm:pt>
    <dgm:pt modelId="{826B15A8-74A3-4FDA-A090-252D6C77A34A}" type="sibTrans" cxnId="{BD212843-D1AE-4217-8B64-BC93FF509E47}">
      <dgm:prSet/>
      <dgm:spPr/>
      <dgm:t>
        <a:bodyPr/>
        <a:lstStyle/>
        <a:p>
          <a:endParaRPr lang="en-US"/>
        </a:p>
      </dgm:t>
    </dgm:pt>
    <dgm:pt modelId="{CED8F057-BF4D-47BD-BBF7-CAF6FA3F1598}">
      <dgm:prSet custT="1"/>
      <dgm:spPr>
        <a:solidFill>
          <a:schemeClr val="bg2">
            <a:alpha val="90000"/>
          </a:schemeClr>
        </a:solidFill>
        <a:ln>
          <a:solidFill>
            <a:schemeClr val="bg1">
              <a:alpha val="90000"/>
            </a:schemeClr>
          </a:solidFill>
        </a:ln>
      </dgm:spPr>
      <dgm:t>
        <a:bodyPr/>
        <a:lstStyle/>
        <a:p>
          <a:r>
            <a:rPr lang="en-US" sz="1400" b="1" dirty="0"/>
            <a:t>No mechanism for Alejandro to speak out </a:t>
          </a:r>
          <a:endParaRPr lang="en-US" sz="1400" dirty="0"/>
        </a:p>
      </dgm:t>
    </dgm:pt>
    <dgm:pt modelId="{CF1A5842-E2AE-4801-97C4-5B51FBEF76D1}" type="parTrans" cxnId="{9E688DE0-A566-4B6D-BA1B-22363340E876}">
      <dgm:prSet/>
      <dgm:spPr/>
      <dgm:t>
        <a:bodyPr/>
        <a:lstStyle/>
        <a:p>
          <a:endParaRPr lang="en-US"/>
        </a:p>
      </dgm:t>
    </dgm:pt>
    <dgm:pt modelId="{AF7243CA-11F4-4649-9765-ED4EE5A75DBB}" type="sibTrans" cxnId="{9E688DE0-A566-4B6D-BA1B-22363340E876}">
      <dgm:prSet/>
      <dgm:spPr/>
      <dgm:t>
        <a:bodyPr/>
        <a:lstStyle/>
        <a:p>
          <a:endParaRPr lang="en-US"/>
        </a:p>
      </dgm:t>
    </dgm:pt>
    <dgm:pt modelId="{3B0EAE4F-67B6-47A7-BE28-C3D4FD363B71}">
      <dgm:prSet/>
      <dgm:spPr>
        <a:solidFill>
          <a:schemeClr val="bg2">
            <a:alpha val="90000"/>
          </a:schemeClr>
        </a:solidFill>
        <a:ln>
          <a:solidFill>
            <a:schemeClr val="bg1">
              <a:alpha val="90000"/>
            </a:schemeClr>
          </a:solidFill>
        </a:ln>
      </dgm:spPr>
      <dgm:t>
        <a:bodyPr/>
        <a:lstStyle/>
        <a:p>
          <a:r>
            <a:rPr lang="en-US" b="1" dirty="0"/>
            <a:t>In this college environment </a:t>
          </a:r>
        </a:p>
      </dgm:t>
    </dgm:pt>
    <dgm:pt modelId="{D7B1F05F-05B0-41F4-965D-B03AC6481B4C}" type="parTrans" cxnId="{05F6AC3B-6272-4D9F-AB79-D569006CE85A}">
      <dgm:prSet/>
      <dgm:spPr/>
      <dgm:t>
        <a:bodyPr/>
        <a:lstStyle/>
        <a:p>
          <a:endParaRPr lang="en-US"/>
        </a:p>
      </dgm:t>
    </dgm:pt>
    <dgm:pt modelId="{144281AD-6B63-452F-B935-D22878203899}" type="sibTrans" cxnId="{05F6AC3B-6272-4D9F-AB79-D569006CE85A}">
      <dgm:prSet/>
      <dgm:spPr/>
      <dgm:t>
        <a:bodyPr/>
        <a:lstStyle/>
        <a:p>
          <a:endParaRPr lang="en-US"/>
        </a:p>
      </dgm:t>
    </dgm:pt>
    <dgm:pt modelId="{C4478DB4-594C-4727-8049-70D05FCBBAA8}">
      <dgm:prSet/>
      <dgm:spPr>
        <a:solidFill>
          <a:schemeClr val="accent1"/>
        </a:solidFill>
      </dgm:spPr>
      <dgm:t>
        <a:bodyPr/>
        <a:lstStyle/>
        <a:p>
          <a:r>
            <a:rPr lang="en-US" b="1" dirty="0"/>
            <a:t>Alejandro</a:t>
          </a:r>
          <a:r>
            <a:rPr lang="en-US" dirty="0"/>
            <a:t>’s </a:t>
          </a:r>
          <a:r>
            <a:rPr lang="en-US" b="1" dirty="0"/>
            <a:t>perception  that he will be denied access from his family doctor</a:t>
          </a:r>
        </a:p>
      </dgm:t>
    </dgm:pt>
    <dgm:pt modelId="{99CBD471-B04B-4ACA-8751-6DE04CB288D7}" type="parTrans" cxnId="{645DD6FC-1079-4E5A-849F-57054AC22968}">
      <dgm:prSet/>
      <dgm:spPr/>
      <dgm:t>
        <a:bodyPr/>
        <a:lstStyle/>
        <a:p>
          <a:endParaRPr lang="en-US"/>
        </a:p>
      </dgm:t>
    </dgm:pt>
    <dgm:pt modelId="{65F095E4-9AE7-4081-9A10-99BE9F9F55F1}" type="sibTrans" cxnId="{645DD6FC-1079-4E5A-849F-57054AC22968}">
      <dgm:prSet/>
      <dgm:spPr/>
      <dgm:t>
        <a:bodyPr/>
        <a:lstStyle/>
        <a:p>
          <a:endParaRPr lang="en-US"/>
        </a:p>
      </dgm:t>
    </dgm:pt>
    <dgm:pt modelId="{D6471261-50C4-4F96-A25A-A6F138361A34}">
      <dgm:prSet/>
      <dgm:spPr>
        <a:solidFill>
          <a:schemeClr val="bg2">
            <a:alpha val="90000"/>
          </a:schemeClr>
        </a:solidFill>
        <a:ln>
          <a:solidFill>
            <a:schemeClr val="bg1">
              <a:alpha val="90000"/>
            </a:schemeClr>
          </a:solidFill>
        </a:ln>
      </dgm:spPr>
      <dgm:t>
        <a:bodyPr/>
        <a:lstStyle/>
        <a:p>
          <a:r>
            <a:rPr lang="en-US" b="1" dirty="0"/>
            <a:t>Second block in his attempt to access to what he needs and deserves as a right to health</a:t>
          </a:r>
        </a:p>
      </dgm:t>
    </dgm:pt>
    <dgm:pt modelId="{E5450CEB-8B5A-424D-A851-EC4EC786B9F0}" type="parTrans" cxnId="{9EC0EFD2-5E1D-470A-B315-1EA3FE2D4A10}">
      <dgm:prSet/>
      <dgm:spPr/>
      <dgm:t>
        <a:bodyPr/>
        <a:lstStyle/>
        <a:p>
          <a:endParaRPr lang="en-US"/>
        </a:p>
      </dgm:t>
    </dgm:pt>
    <dgm:pt modelId="{1C36BA4B-AD27-4B63-9955-FEB4BA0B521C}" type="sibTrans" cxnId="{9EC0EFD2-5E1D-470A-B315-1EA3FE2D4A10}">
      <dgm:prSet/>
      <dgm:spPr/>
      <dgm:t>
        <a:bodyPr/>
        <a:lstStyle/>
        <a:p>
          <a:endParaRPr lang="en-US"/>
        </a:p>
      </dgm:t>
    </dgm:pt>
    <dgm:pt modelId="{C8AA0DF3-FA58-421F-86FE-E16D07CD661E}">
      <dgm:prSet/>
      <dgm:spPr>
        <a:solidFill>
          <a:schemeClr val="bg2">
            <a:alpha val="90000"/>
          </a:schemeClr>
        </a:solidFill>
        <a:ln>
          <a:solidFill>
            <a:schemeClr val="bg1">
              <a:alpha val="90000"/>
            </a:schemeClr>
          </a:solidFill>
        </a:ln>
      </dgm:spPr>
      <dgm:t>
        <a:bodyPr/>
        <a:lstStyle/>
        <a:p>
          <a:r>
            <a:rPr lang="en-US" b="1" dirty="0"/>
            <a:t>The college doctor should have provided the care he needed </a:t>
          </a:r>
        </a:p>
      </dgm:t>
    </dgm:pt>
    <dgm:pt modelId="{20B40B7A-1917-45AD-A2AF-EE3B6D5B7E3F}" type="parTrans" cxnId="{9141564F-5C9A-418B-9F25-CF0CFE5A8BAE}">
      <dgm:prSet/>
      <dgm:spPr/>
      <dgm:t>
        <a:bodyPr/>
        <a:lstStyle/>
        <a:p>
          <a:endParaRPr lang="en-US"/>
        </a:p>
      </dgm:t>
    </dgm:pt>
    <dgm:pt modelId="{6BBC2E07-9C45-4330-A8E9-DD05B558C15B}" type="sibTrans" cxnId="{9141564F-5C9A-418B-9F25-CF0CFE5A8BAE}">
      <dgm:prSet/>
      <dgm:spPr/>
      <dgm:t>
        <a:bodyPr/>
        <a:lstStyle/>
        <a:p>
          <a:endParaRPr lang="en-US"/>
        </a:p>
      </dgm:t>
    </dgm:pt>
    <dgm:pt modelId="{08AF6A4D-0915-4DF8-869B-6658C5971D8B}">
      <dgm:prSet custT="1"/>
      <dgm:spPr>
        <a:solidFill>
          <a:schemeClr val="accent1"/>
        </a:solidFill>
      </dgm:spPr>
      <dgm:t>
        <a:bodyPr/>
        <a:lstStyle/>
        <a:p>
          <a:endParaRPr lang="en-US" sz="1600" b="1" dirty="0"/>
        </a:p>
      </dgm:t>
    </dgm:pt>
    <dgm:pt modelId="{C9689B3A-4AA6-44B1-B660-085D1CEEA130}" type="sibTrans" cxnId="{DD7DF67D-35B0-49D6-83EE-C6259B0DF343}">
      <dgm:prSet/>
      <dgm:spPr/>
      <dgm:t>
        <a:bodyPr/>
        <a:lstStyle/>
        <a:p>
          <a:endParaRPr lang="en-US"/>
        </a:p>
      </dgm:t>
    </dgm:pt>
    <dgm:pt modelId="{C85997B8-F261-4A57-9FBF-649F901C8D25}" type="parTrans" cxnId="{DD7DF67D-35B0-49D6-83EE-C6259B0DF343}">
      <dgm:prSet/>
      <dgm:spPr/>
      <dgm:t>
        <a:bodyPr/>
        <a:lstStyle/>
        <a:p>
          <a:endParaRPr lang="en-US"/>
        </a:p>
      </dgm:t>
    </dgm:pt>
    <dgm:pt modelId="{DE104C97-5FD5-4BA0-8241-AB7EB9C81EF0}" type="pres">
      <dgm:prSet presAssocID="{E2347594-8076-4E77-B6B3-585346D7057A}" presName="Name0" presStyleCnt="0">
        <dgm:presLayoutVars>
          <dgm:dir/>
          <dgm:animLvl val="lvl"/>
          <dgm:resizeHandles val="exact"/>
        </dgm:presLayoutVars>
      </dgm:prSet>
      <dgm:spPr/>
    </dgm:pt>
    <dgm:pt modelId="{7BE09677-D554-42F6-B0D0-475A66E17739}" type="pres">
      <dgm:prSet presAssocID="{C4478DB4-594C-4727-8049-70D05FCBBAA8}" presName="boxAndChildren" presStyleCnt="0"/>
      <dgm:spPr/>
    </dgm:pt>
    <dgm:pt modelId="{799F512C-6FF4-41F6-AE93-0C2291E26ED1}" type="pres">
      <dgm:prSet presAssocID="{C4478DB4-594C-4727-8049-70D05FCBBAA8}" presName="parentTextBox" presStyleLbl="node1" presStyleIdx="0" presStyleCnt="4"/>
      <dgm:spPr/>
    </dgm:pt>
    <dgm:pt modelId="{803830D7-9DAE-4392-A27F-FF67E9B7CF1D}" type="pres">
      <dgm:prSet presAssocID="{C4478DB4-594C-4727-8049-70D05FCBBAA8}" presName="entireBox" presStyleLbl="node1" presStyleIdx="0" presStyleCnt="4"/>
      <dgm:spPr/>
    </dgm:pt>
    <dgm:pt modelId="{B854CE0A-26EF-4C2D-8A41-D2DD104DC7E5}" type="pres">
      <dgm:prSet presAssocID="{C4478DB4-594C-4727-8049-70D05FCBBAA8}" presName="descendantBox" presStyleCnt="0"/>
      <dgm:spPr/>
    </dgm:pt>
    <dgm:pt modelId="{61F4A57F-7EF3-4D75-A4DC-8A6D8FBFA507}" type="pres">
      <dgm:prSet presAssocID="{D6471261-50C4-4F96-A25A-A6F138361A34}" presName="childTextBox" presStyleLbl="fgAccFollowNode1" presStyleIdx="0" presStyleCnt="5">
        <dgm:presLayoutVars>
          <dgm:bulletEnabled val="1"/>
        </dgm:presLayoutVars>
      </dgm:prSet>
      <dgm:spPr/>
    </dgm:pt>
    <dgm:pt modelId="{B34EBCA8-636B-4B33-AC90-AF5F3D076C4F}" type="pres">
      <dgm:prSet presAssocID="{C8AA0DF3-FA58-421F-86FE-E16D07CD661E}" presName="childTextBox" presStyleLbl="fgAccFollowNode1" presStyleIdx="1" presStyleCnt="5">
        <dgm:presLayoutVars>
          <dgm:bulletEnabled val="1"/>
        </dgm:presLayoutVars>
      </dgm:prSet>
      <dgm:spPr/>
    </dgm:pt>
    <dgm:pt modelId="{68151582-1C4B-4FDA-AC90-4EF82ACCE8CA}" type="pres">
      <dgm:prSet presAssocID="{826B15A8-74A3-4FDA-A090-252D6C77A34A}" presName="sp" presStyleCnt="0"/>
      <dgm:spPr/>
    </dgm:pt>
    <dgm:pt modelId="{A0643A2B-16F2-497A-B091-12DD798DA423}" type="pres">
      <dgm:prSet presAssocID="{409E21CC-2B39-4D97-A866-D96509DE524A}" presName="arrowAndChildren" presStyleCnt="0"/>
      <dgm:spPr/>
    </dgm:pt>
    <dgm:pt modelId="{43D51E7F-20F2-4EEE-8DB5-0EE2469D4DC8}" type="pres">
      <dgm:prSet presAssocID="{409E21CC-2B39-4D97-A866-D96509DE524A}" presName="parentTextArrow" presStyleLbl="node1" presStyleIdx="0" presStyleCnt="4"/>
      <dgm:spPr/>
    </dgm:pt>
    <dgm:pt modelId="{6EEA4D58-06F3-4613-BA68-2AC1AE27F01B}" type="pres">
      <dgm:prSet presAssocID="{409E21CC-2B39-4D97-A866-D96509DE524A}" presName="arrow" presStyleLbl="node1" presStyleIdx="1" presStyleCnt="4"/>
      <dgm:spPr/>
    </dgm:pt>
    <dgm:pt modelId="{E7E76D56-FCD3-4878-9E82-990827CD386C}" type="pres">
      <dgm:prSet presAssocID="{409E21CC-2B39-4D97-A866-D96509DE524A}" presName="descendantArrow" presStyleCnt="0"/>
      <dgm:spPr/>
    </dgm:pt>
    <dgm:pt modelId="{D504B184-CC8E-4EEA-B0B1-BD791EB1D818}" type="pres">
      <dgm:prSet presAssocID="{CED8F057-BF4D-47BD-BBF7-CAF6FA3F1598}" presName="childTextArrow" presStyleLbl="fgAccFollowNode1" presStyleIdx="2" presStyleCnt="5">
        <dgm:presLayoutVars>
          <dgm:bulletEnabled val="1"/>
        </dgm:presLayoutVars>
      </dgm:prSet>
      <dgm:spPr/>
    </dgm:pt>
    <dgm:pt modelId="{1EAC2E5D-FB9D-49B3-9D10-6CA5AB1CDA1C}" type="pres">
      <dgm:prSet presAssocID="{3B0EAE4F-67B6-47A7-BE28-C3D4FD363B71}" presName="childTextArrow" presStyleLbl="fgAccFollowNode1" presStyleIdx="3" presStyleCnt="5" custScaleX="97267">
        <dgm:presLayoutVars>
          <dgm:bulletEnabled val="1"/>
        </dgm:presLayoutVars>
      </dgm:prSet>
      <dgm:spPr/>
    </dgm:pt>
    <dgm:pt modelId="{45CE8CB3-C56E-44D3-A811-D398A76B2200}" type="pres">
      <dgm:prSet presAssocID="{C9689B3A-4AA6-44B1-B660-085D1CEEA130}" presName="sp" presStyleCnt="0"/>
      <dgm:spPr/>
    </dgm:pt>
    <dgm:pt modelId="{E47DA637-93C9-437F-A572-943D572C5186}" type="pres">
      <dgm:prSet presAssocID="{08AF6A4D-0915-4DF8-869B-6658C5971D8B}" presName="arrowAndChildren" presStyleCnt="0"/>
      <dgm:spPr/>
    </dgm:pt>
    <dgm:pt modelId="{81645A8E-B38C-4E71-A645-F7C1B0B31E1F}" type="pres">
      <dgm:prSet presAssocID="{08AF6A4D-0915-4DF8-869B-6658C5971D8B}" presName="parentTextArrow" presStyleLbl="node1" presStyleIdx="1" presStyleCnt="4"/>
      <dgm:spPr/>
    </dgm:pt>
    <dgm:pt modelId="{D1C3EA3A-0787-414D-9389-5782C2EA58AB}" type="pres">
      <dgm:prSet presAssocID="{08AF6A4D-0915-4DF8-869B-6658C5971D8B}" presName="arrow" presStyleLbl="node1" presStyleIdx="2" presStyleCnt="4" custLinFactNeighborX="-1250" custLinFactNeighborY="-1440"/>
      <dgm:spPr/>
    </dgm:pt>
    <dgm:pt modelId="{C0B02752-3963-4F23-BCA7-19573EDC30E8}" type="pres">
      <dgm:prSet presAssocID="{08AF6A4D-0915-4DF8-869B-6658C5971D8B}" presName="descendantArrow" presStyleCnt="0"/>
      <dgm:spPr/>
    </dgm:pt>
    <dgm:pt modelId="{A1AEBA30-C8BB-4332-B95F-AFBF3FC5283D}" type="pres">
      <dgm:prSet presAssocID="{247C204B-B852-4AFC-9DD1-873DF0D5AEDA}" presName="childTextArrow" presStyleLbl="fgAccFollowNode1" presStyleIdx="4" presStyleCnt="5">
        <dgm:presLayoutVars>
          <dgm:bulletEnabled val="1"/>
        </dgm:presLayoutVars>
      </dgm:prSet>
      <dgm:spPr/>
    </dgm:pt>
    <dgm:pt modelId="{4C6A57F6-E5F3-4D71-9DE1-42A5C8360C88}" type="pres">
      <dgm:prSet presAssocID="{A89830C4-2252-429B-8868-8F6ED487F615}" presName="sp" presStyleCnt="0"/>
      <dgm:spPr/>
    </dgm:pt>
    <dgm:pt modelId="{7A53EB2D-5E94-44D2-B487-344430522E0C}" type="pres">
      <dgm:prSet presAssocID="{278ECE90-9994-4EC1-BDE4-9A668CFEEA57}" presName="arrowAndChildren" presStyleCnt="0"/>
      <dgm:spPr/>
    </dgm:pt>
    <dgm:pt modelId="{7C2D967C-7319-43D0-B098-5462273080B7}" type="pres">
      <dgm:prSet presAssocID="{278ECE90-9994-4EC1-BDE4-9A668CFEEA57}" presName="parentTextArrow" presStyleLbl="node1" presStyleIdx="3" presStyleCnt="4"/>
      <dgm:spPr/>
    </dgm:pt>
  </dgm:ptLst>
  <dgm:cxnLst>
    <dgm:cxn modelId="{3C2ABB14-2CB6-477C-95CC-C56799D01C2F}" type="presOf" srcId="{409E21CC-2B39-4D97-A866-D96509DE524A}" destId="{43D51E7F-20F2-4EEE-8DB5-0EE2469D4DC8}" srcOrd="0" destOrd="0" presId="urn:microsoft.com/office/officeart/2005/8/layout/process4"/>
    <dgm:cxn modelId="{3470ED16-D358-4CBE-8CFD-7E57CEFDBBA0}" srcId="{08AF6A4D-0915-4DF8-869B-6658C5971D8B}" destId="{247C204B-B852-4AFC-9DD1-873DF0D5AEDA}" srcOrd="0" destOrd="0" parTransId="{9CFF9F6D-0B2B-459A-B6F4-57745BC16523}" sibTransId="{4E3330D9-7295-4657-B2DA-7694843A23AA}"/>
    <dgm:cxn modelId="{7DC1201C-EA9F-45E2-875E-4BD019E42657}" srcId="{E2347594-8076-4E77-B6B3-585346D7057A}" destId="{278ECE90-9994-4EC1-BDE4-9A668CFEEA57}" srcOrd="0" destOrd="0" parTransId="{958E42BB-F6D3-41D3-BCA4-546CB22707E0}" sibTransId="{A89830C4-2252-429B-8868-8F6ED487F615}"/>
    <dgm:cxn modelId="{05F6AC3B-6272-4D9F-AB79-D569006CE85A}" srcId="{409E21CC-2B39-4D97-A866-D96509DE524A}" destId="{3B0EAE4F-67B6-47A7-BE28-C3D4FD363B71}" srcOrd="1" destOrd="0" parTransId="{D7B1F05F-05B0-41F4-965D-B03AC6481B4C}" sibTransId="{144281AD-6B63-452F-B935-D22878203899}"/>
    <dgm:cxn modelId="{BD212843-D1AE-4217-8B64-BC93FF509E47}" srcId="{E2347594-8076-4E77-B6B3-585346D7057A}" destId="{409E21CC-2B39-4D97-A866-D96509DE524A}" srcOrd="2" destOrd="0" parTransId="{D6AD0ABE-BD25-410C-8F56-06DCADBB037F}" sibTransId="{826B15A8-74A3-4FDA-A090-252D6C77A34A}"/>
    <dgm:cxn modelId="{41C79464-F97E-4787-9007-1175600F2ACF}" type="presOf" srcId="{08AF6A4D-0915-4DF8-869B-6658C5971D8B}" destId="{D1C3EA3A-0787-414D-9389-5782C2EA58AB}" srcOrd="1" destOrd="0" presId="urn:microsoft.com/office/officeart/2005/8/layout/process4"/>
    <dgm:cxn modelId="{9141564F-5C9A-418B-9F25-CF0CFE5A8BAE}" srcId="{C4478DB4-594C-4727-8049-70D05FCBBAA8}" destId="{C8AA0DF3-FA58-421F-86FE-E16D07CD661E}" srcOrd="1" destOrd="0" parTransId="{20B40B7A-1917-45AD-A2AF-EE3B6D5B7E3F}" sibTransId="{6BBC2E07-9C45-4330-A8E9-DD05B558C15B}"/>
    <dgm:cxn modelId="{73FD4A55-43CC-4065-BE8F-227677E5D1F3}" type="presOf" srcId="{278ECE90-9994-4EC1-BDE4-9A668CFEEA57}" destId="{7C2D967C-7319-43D0-B098-5462273080B7}" srcOrd="0" destOrd="0" presId="urn:microsoft.com/office/officeart/2005/8/layout/process4"/>
    <dgm:cxn modelId="{D23D7757-7B46-449D-B7E4-019E458276F6}" type="presOf" srcId="{C8AA0DF3-FA58-421F-86FE-E16D07CD661E}" destId="{B34EBCA8-636B-4B33-AC90-AF5F3D076C4F}" srcOrd="0" destOrd="0" presId="urn:microsoft.com/office/officeart/2005/8/layout/process4"/>
    <dgm:cxn modelId="{DD7DF67D-35B0-49D6-83EE-C6259B0DF343}" srcId="{E2347594-8076-4E77-B6B3-585346D7057A}" destId="{08AF6A4D-0915-4DF8-869B-6658C5971D8B}" srcOrd="1" destOrd="0" parTransId="{C85997B8-F261-4A57-9FBF-649F901C8D25}" sibTransId="{C9689B3A-4AA6-44B1-B660-085D1CEEA130}"/>
    <dgm:cxn modelId="{4EDBFE89-B5CE-4676-A0D8-45D280A2591A}" type="presOf" srcId="{CED8F057-BF4D-47BD-BBF7-CAF6FA3F1598}" destId="{D504B184-CC8E-4EEA-B0B1-BD791EB1D818}" srcOrd="0" destOrd="0" presId="urn:microsoft.com/office/officeart/2005/8/layout/process4"/>
    <dgm:cxn modelId="{1DD8AD8D-3AF7-4B8A-B54F-1034A0FED88C}" type="presOf" srcId="{08AF6A4D-0915-4DF8-869B-6658C5971D8B}" destId="{81645A8E-B38C-4E71-A645-F7C1B0B31E1F}" srcOrd="0" destOrd="0" presId="urn:microsoft.com/office/officeart/2005/8/layout/process4"/>
    <dgm:cxn modelId="{8F275495-8CBF-4759-AD41-C7BC89526A50}" type="presOf" srcId="{3B0EAE4F-67B6-47A7-BE28-C3D4FD363B71}" destId="{1EAC2E5D-FB9D-49B3-9D10-6CA5AB1CDA1C}" srcOrd="0" destOrd="0" presId="urn:microsoft.com/office/officeart/2005/8/layout/process4"/>
    <dgm:cxn modelId="{8D21A99E-0D94-4259-B789-51099701A5EB}" type="presOf" srcId="{247C204B-B852-4AFC-9DD1-873DF0D5AEDA}" destId="{A1AEBA30-C8BB-4332-B95F-AFBF3FC5283D}" srcOrd="0" destOrd="0" presId="urn:microsoft.com/office/officeart/2005/8/layout/process4"/>
    <dgm:cxn modelId="{79CE45AF-78D3-43CC-9C54-9AF790EF1718}" type="presOf" srcId="{409E21CC-2B39-4D97-A866-D96509DE524A}" destId="{6EEA4D58-06F3-4613-BA68-2AC1AE27F01B}" srcOrd="1" destOrd="0" presId="urn:microsoft.com/office/officeart/2005/8/layout/process4"/>
    <dgm:cxn modelId="{840337C9-AA11-4966-B943-B5F2B94F8C7C}" type="presOf" srcId="{E2347594-8076-4E77-B6B3-585346D7057A}" destId="{DE104C97-5FD5-4BA0-8241-AB7EB9C81EF0}" srcOrd="0" destOrd="0" presId="urn:microsoft.com/office/officeart/2005/8/layout/process4"/>
    <dgm:cxn modelId="{427555D1-25FF-4DAF-A229-8284BD36A79D}" type="presOf" srcId="{D6471261-50C4-4F96-A25A-A6F138361A34}" destId="{61F4A57F-7EF3-4D75-A4DC-8A6D8FBFA507}" srcOrd="0" destOrd="0" presId="urn:microsoft.com/office/officeart/2005/8/layout/process4"/>
    <dgm:cxn modelId="{9EC0EFD2-5E1D-470A-B315-1EA3FE2D4A10}" srcId="{C4478DB4-594C-4727-8049-70D05FCBBAA8}" destId="{D6471261-50C4-4F96-A25A-A6F138361A34}" srcOrd="0" destOrd="0" parTransId="{E5450CEB-8B5A-424D-A851-EC4EC786B9F0}" sibTransId="{1C36BA4B-AD27-4B63-9955-FEB4BA0B521C}"/>
    <dgm:cxn modelId="{4FDEBDDB-AF17-4C17-8EFD-2370A39832C7}" type="presOf" srcId="{C4478DB4-594C-4727-8049-70D05FCBBAA8}" destId="{799F512C-6FF4-41F6-AE93-0C2291E26ED1}" srcOrd="0" destOrd="0" presId="urn:microsoft.com/office/officeart/2005/8/layout/process4"/>
    <dgm:cxn modelId="{9E688DE0-A566-4B6D-BA1B-22363340E876}" srcId="{409E21CC-2B39-4D97-A866-D96509DE524A}" destId="{CED8F057-BF4D-47BD-BBF7-CAF6FA3F1598}" srcOrd="0" destOrd="0" parTransId="{CF1A5842-E2AE-4801-97C4-5B51FBEF76D1}" sibTransId="{AF7243CA-11F4-4649-9765-ED4EE5A75DBB}"/>
    <dgm:cxn modelId="{DE3BF3E0-1653-4964-A27E-691337CF3F8C}" type="presOf" srcId="{C4478DB4-594C-4727-8049-70D05FCBBAA8}" destId="{803830D7-9DAE-4392-A27F-FF67E9B7CF1D}" srcOrd="1" destOrd="0" presId="urn:microsoft.com/office/officeart/2005/8/layout/process4"/>
    <dgm:cxn modelId="{645DD6FC-1079-4E5A-849F-57054AC22968}" srcId="{E2347594-8076-4E77-B6B3-585346D7057A}" destId="{C4478DB4-594C-4727-8049-70D05FCBBAA8}" srcOrd="3" destOrd="0" parTransId="{99CBD471-B04B-4ACA-8751-6DE04CB288D7}" sibTransId="{65F095E4-9AE7-4081-9A10-99BE9F9F55F1}"/>
    <dgm:cxn modelId="{F253BA5C-C33F-4B34-8BB3-2900D7DBA34C}" type="presParOf" srcId="{DE104C97-5FD5-4BA0-8241-AB7EB9C81EF0}" destId="{7BE09677-D554-42F6-B0D0-475A66E17739}" srcOrd="0" destOrd="0" presId="urn:microsoft.com/office/officeart/2005/8/layout/process4"/>
    <dgm:cxn modelId="{C568F03F-5514-4294-8AA9-A870D2633F09}" type="presParOf" srcId="{7BE09677-D554-42F6-B0D0-475A66E17739}" destId="{799F512C-6FF4-41F6-AE93-0C2291E26ED1}" srcOrd="0" destOrd="0" presId="urn:microsoft.com/office/officeart/2005/8/layout/process4"/>
    <dgm:cxn modelId="{D2858021-40F9-4D76-9F0F-13613F5B04F5}" type="presParOf" srcId="{7BE09677-D554-42F6-B0D0-475A66E17739}" destId="{803830D7-9DAE-4392-A27F-FF67E9B7CF1D}" srcOrd="1" destOrd="0" presId="urn:microsoft.com/office/officeart/2005/8/layout/process4"/>
    <dgm:cxn modelId="{41753009-EC36-413D-8945-4160B16F3336}" type="presParOf" srcId="{7BE09677-D554-42F6-B0D0-475A66E17739}" destId="{B854CE0A-26EF-4C2D-8A41-D2DD104DC7E5}" srcOrd="2" destOrd="0" presId="urn:microsoft.com/office/officeart/2005/8/layout/process4"/>
    <dgm:cxn modelId="{3B08C06C-2F73-48FF-BAD9-245552B10734}" type="presParOf" srcId="{B854CE0A-26EF-4C2D-8A41-D2DD104DC7E5}" destId="{61F4A57F-7EF3-4D75-A4DC-8A6D8FBFA507}" srcOrd="0" destOrd="0" presId="urn:microsoft.com/office/officeart/2005/8/layout/process4"/>
    <dgm:cxn modelId="{B4767A43-1934-44E6-AB34-0C7A58FD9FAD}" type="presParOf" srcId="{B854CE0A-26EF-4C2D-8A41-D2DD104DC7E5}" destId="{B34EBCA8-636B-4B33-AC90-AF5F3D076C4F}" srcOrd="1" destOrd="0" presId="urn:microsoft.com/office/officeart/2005/8/layout/process4"/>
    <dgm:cxn modelId="{1D4C5F24-34B5-46D8-87AB-7D434A76D9F8}" type="presParOf" srcId="{DE104C97-5FD5-4BA0-8241-AB7EB9C81EF0}" destId="{68151582-1C4B-4FDA-AC90-4EF82ACCE8CA}" srcOrd="1" destOrd="0" presId="urn:microsoft.com/office/officeart/2005/8/layout/process4"/>
    <dgm:cxn modelId="{676B66C2-3425-4E92-9F4A-B2D8289ABE6D}" type="presParOf" srcId="{DE104C97-5FD5-4BA0-8241-AB7EB9C81EF0}" destId="{A0643A2B-16F2-497A-B091-12DD798DA423}" srcOrd="2" destOrd="0" presId="urn:microsoft.com/office/officeart/2005/8/layout/process4"/>
    <dgm:cxn modelId="{3C1B90BC-E09A-40BC-93A5-0913B780BCFD}" type="presParOf" srcId="{A0643A2B-16F2-497A-B091-12DD798DA423}" destId="{43D51E7F-20F2-4EEE-8DB5-0EE2469D4DC8}" srcOrd="0" destOrd="0" presId="urn:microsoft.com/office/officeart/2005/8/layout/process4"/>
    <dgm:cxn modelId="{A09A84B7-61BA-42F2-B655-6D1152E085A7}" type="presParOf" srcId="{A0643A2B-16F2-497A-B091-12DD798DA423}" destId="{6EEA4D58-06F3-4613-BA68-2AC1AE27F01B}" srcOrd="1" destOrd="0" presId="urn:microsoft.com/office/officeart/2005/8/layout/process4"/>
    <dgm:cxn modelId="{A314ADF1-5BAB-41C0-B873-2E2837B4CE8E}" type="presParOf" srcId="{A0643A2B-16F2-497A-B091-12DD798DA423}" destId="{E7E76D56-FCD3-4878-9E82-990827CD386C}" srcOrd="2" destOrd="0" presId="urn:microsoft.com/office/officeart/2005/8/layout/process4"/>
    <dgm:cxn modelId="{DBEBB6EB-A78B-4494-ACAE-71DB835130DB}" type="presParOf" srcId="{E7E76D56-FCD3-4878-9E82-990827CD386C}" destId="{D504B184-CC8E-4EEA-B0B1-BD791EB1D818}" srcOrd="0" destOrd="0" presId="urn:microsoft.com/office/officeart/2005/8/layout/process4"/>
    <dgm:cxn modelId="{56F7B1BF-F015-4BC7-8EC6-419B0AB264E0}" type="presParOf" srcId="{E7E76D56-FCD3-4878-9E82-990827CD386C}" destId="{1EAC2E5D-FB9D-49B3-9D10-6CA5AB1CDA1C}" srcOrd="1" destOrd="0" presId="urn:microsoft.com/office/officeart/2005/8/layout/process4"/>
    <dgm:cxn modelId="{23A6CBE2-5037-47A9-A1C8-C00E90E0159C}" type="presParOf" srcId="{DE104C97-5FD5-4BA0-8241-AB7EB9C81EF0}" destId="{45CE8CB3-C56E-44D3-A811-D398A76B2200}" srcOrd="3" destOrd="0" presId="urn:microsoft.com/office/officeart/2005/8/layout/process4"/>
    <dgm:cxn modelId="{934C41C2-B4ED-4277-BD4E-3C056376A514}" type="presParOf" srcId="{DE104C97-5FD5-4BA0-8241-AB7EB9C81EF0}" destId="{E47DA637-93C9-437F-A572-943D572C5186}" srcOrd="4" destOrd="0" presId="urn:microsoft.com/office/officeart/2005/8/layout/process4"/>
    <dgm:cxn modelId="{5A8F9524-634F-498E-A890-BDCD1935E437}" type="presParOf" srcId="{E47DA637-93C9-437F-A572-943D572C5186}" destId="{81645A8E-B38C-4E71-A645-F7C1B0B31E1F}" srcOrd="0" destOrd="0" presId="urn:microsoft.com/office/officeart/2005/8/layout/process4"/>
    <dgm:cxn modelId="{7D353215-2269-4DF2-B9FB-A411F132E413}" type="presParOf" srcId="{E47DA637-93C9-437F-A572-943D572C5186}" destId="{D1C3EA3A-0787-414D-9389-5782C2EA58AB}" srcOrd="1" destOrd="0" presId="urn:microsoft.com/office/officeart/2005/8/layout/process4"/>
    <dgm:cxn modelId="{C9282AA6-DFC2-48EE-B9CE-91F01C4F8DC4}" type="presParOf" srcId="{E47DA637-93C9-437F-A572-943D572C5186}" destId="{C0B02752-3963-4F23-BCA7-19573EDC30E8}" srcOrd="2" destOrd="0" presId="urn:microsoft.com/office/officeart/2005/8/layout/process4"/>
    <dgm:cxn modelId="{E2A99646-BDCA-4FC7-AB8D-CF18F417DF9E}" type="presParOf" srcId="{C0B02752-3963-4F23-BCA7-19573EDC30E8}" destId="{A1AEBA30-C8BB-4332-B95F-AFBF3FC5283D}" srcOrd="0" destOrd="0" presId="urn:microsoft.com/office/officeart/2005/8/layout/process4"/>
    <dgm:cxn modelId="{C4D80EE0-9176-4B4D-AF6C-ACE145E0694F}" type="presParOf" srcId="{DE104C97-5FD5-4BA0-8241-AB7EB9C81EF0}" destId="{4C6A57F6-E5F3-4D71-9DE1-42A5C8360C88}" srcOrd="5" destOrd="0" presId="urn:microsoft.com/office/officeart/2005/8/layout/process4"/>
    <dgm:cxn modelId="{9E28F287-6E5C-4FD7-BAB8-2AE363B2F94F}" type="presParOf" srcId="{DE104C97-5FD5-4BA0-8241-AB7EB9C81EF0}" destId="{7A53EB2D-5E94-44D2-B487-344430522E0C}" srcOrd="6" destOrd="0" presId="urn:microsoft.com/office/officeart/2005/8/layout/process4"/>
    <dgm:cxn modelId="{10953C5A-EBD0-463F-971F-123AA2C16524}" type="presParOf" srcId="{7A53EB2D-5E94-44D2-B487-344430522E0C}" destId="{7C2D967C-7319-43D0-B098-5462273080B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91540C-B9BD-450C-B5FB-725C5792DA54}" type="doc">
      <dgm:prSet loTypeId="urn:microsoft.com/office/officeart/2018/2/layout/IconCircleList" loCatId="icon" qsTypeId="urn:microsoft.com/office/officeart/2005/8/quickstyle/simple4" qsCatId="simple" csTypeId="urn:microsoft.com/office/officeart/2018/5/colors/Iconchunking_coloredtext_accent2_2" csCatId="accent2" phldr="1"/>
      <dgm:spPr/>
      <dgm:t>
        <a:bodyPr/>
        <a:lstStyle/>
        <a:p>
          <a:endParaRPr lang="en-US"/>
        </a:p>
      </dgm:t>
    </dgm:pt>
    <dgm:pt modelId="{3AB525F7-E065-4F65-9F34-5ECF67572D2E}">
      <dgm:prSet custT="1"/>
      <dgm:spPr/>
      <dgm:t>
        <a:bodyPr/>
        <a:lstStyle/>
        <a:p>
          <a:r>
            <a:rPr lang="en-US" sz="1500" dirty="0">
              <a:solidFill>
                <a:schemeClr val="tx1"/>
              </a:solidFill>
            </a:rPr>
            <a:t>Feelings of shame &amp; self-doubt</a:t>
          </a:r>
        </a:p>
      </dgm:t>
    </dgm:pt>
    <dgm:pt modelId="{1DB8B935-ED1B-4B39-8BB4-4C48A4A3662E}" type="parTrans" cxnId="{4302DBB3-CCB7-4911-AB06-944CE82760C5}">
      <dgm:prSet/>
      <dgm:spPr/>
      <dgm:t>
        <a:bodyPr/>
        <a:lstStyle/>
        <a:p>
          <a:endParaRPr lang="en-US"/>
        </a:p>
      </dgm:t>
    </dgm:pt>
    <dgm:pt modelId="{0E90E7BA-8F8F-4434-BC84-0C1D15CC2A44}" type="sibTrans" cxnId="{4302DBB3-CCB7-4911-AB06-944CE82760C5}">
      <dgm:prSet/>
      <dgm:spPr/>
      <dgm:t>
        <a:bodyPr/>
        <a:lstStyle/>
        <a:p>
          <a:endParaRPr lang="en-US"/>
        </a:p>
      </dgm:t>
    </dgm:pt>
    <dgm:pt modelId="{F86D621E-4C72-4433-B985-8A21DC127C26}">
      <dgm:prSet custT="1"/>
      <dgm:spPr/>
      <dgm:t>
        <a:bodyPr/>
        <a:lstStyle/>
        <a:p>
          <a:r>
            <a:rPr lang="en-US" sz="1500" dirty="0">
              <a:solidFill>
                <a:schemeClr val="tx1"/>
              </a:solidFill>
            </a:rPr>
            <a:t>Anxiety &amp; depression </a:t>
          </a:r>
        </a:p>
      </dgm:t>
    </dgm:pt>
    <dgm:pt modelId="{D27BD979-CB9E-4299-B1A3-E8349DF81EA0}" type="parTrans" cxnId="{83086696-6E9C-4970-943C-AEB5DCAC101E}">
      <dgm:prSet/>
      <dgm:spPr/>
      <dgm:t>
        <a:bodyPr/>
        <a:lstStyle/>
        <a:p>
          <a:endParaRPr lang="en-US"/>
        </a:p>
      </dgm:t>
    </dgm:pt>
    <dgm:pt modelId="{674E9458-C961-4302-882F-48C14BD0A91E}" type="sibTrans" cxnId="{83086696-6E9C-4970-943C-AEB5DCAC101E}">
      <dgm:prSet/>
      <dgm:spPr/>
      <dgm:t>
        <a:bodyPr/>
        <a:lstStyle/>
        <a:p>
          <a:endParaRPr lang="en-US"/>
        </a:p>
      </dgm:t>
    </dgm:pt>
    <dgm:pt modelId="{42295797-E765-4399-883C-C8A98411478E}">
      <dgm:prSet custT="1"/>
      <dgm:spPr/>
      <dgm:t>
        <a:bodyPr/>
        <a:lstStyle/>
        <a:p>
          <a:r>
            <a:rPr lang="en-US" sz="1500" dirty="0">
              <a:solidFill>
                <a:schemeClr val="tx1"/>
              </a:solidFill>
            </a:rPr>
            <a:t>Excessive alcohol &amp; drug use </a:t>
          </a:r>
        </a:p>
      </dgm:t>
    </dgm:pt>
    <dgm:pt modelId="{CB6F9FDF-BDC2-4AA1-B7A0-25A7D3C37998}" type="parTrans" cxnId="{D8C18DD1-210F-45E3-B276-E190345007C7}">
      <dgm:prSet/>
      <dgm:spPr/>
      <dgm:t>
        <a:bodyPr/>
        <a:lstStyle/>
        <a:p>
          <a:endParaRPr lang="en-US"/>
        </a:p>
      </dgm:t>
    </dgm:pt>
    <dgm:pt modelId="{AC2BDE38-136F-4192-BB83-FD462D169B6A}" type="sibTrans" cxnId="{D8C18DD1-210F-45E3-B276-E190345007C7}">
      <dgm:prSet/>
      <dgm:spPr/>
      <dgm:t>
        <a:bodyPr/>
        <a:lstStyle/>
        <a:p>
          <a:endParaRPr lang="en-US"/>
        </a:p>
      </dgm:t>
    </dgm:pt>
    <dgm:pt modelId="{408F362F-9934-47A0-8079-C01A9E6FBB0D}">
      <dgm:prSet custT="1"/>
      <dgm:spPr/>
      <dgm:t>
        <a:bodyPr/>
        <a:lstStyle/>
        <a:p>
          <a:r>
            <a:rPr lang="en-US" sz="1500" dirty="0">
              <a:solidFill>
                <a:schemeClr val="tx1"/>
              </a:solidFill>
            </a:rPr>
            <a:t>Changing to another health facility, private doctors or self-treatment</a:t>
          </a:r>
        </a:p>
      </dgm:t>
    </dgm:pt>
    <dgm:pt modelId="{EF8C452C-E1D4-4C22-A20E-A4278B0629D7}" type="parTrans" cxnId="{FC9BEA71-9D3E-43D8-A363-22EC16E868FF}">
      <dgm:prSet/>
      <dgm:spPr/>
      <dgm:t>
        <a:bodyPr/>
        <a:lstStyle/>
        <a:p>
          <a:endParaRPr lang="en-US"/>
        </a:p>
      </dgm:t>
    </dgm:pt>
    <dgm:pt modelId="{F2C9FCA1-DD54-4DB8-96D6-C4DBD5635AAF}" type="sibTrans" cxnId="{FC9BEA71-9D3E-43D8-A363-22EC16E868FF}">
      <dgm:prSet/>
      <dgm:spPr/>
      <dgm:t>
        <a:bodyPr/>
        <a:lstStyle/>
        <a:p>
          <a:endParaRPr lang="en-US"/>
        </a:p>
      </dgm:t>
    </dgm:pt>
    <dgm:pt modelId="{6420DE8A-214C-4347-A44B-EF64817C6268}">
      <dgm:prSet custT="1"/>
      <dgm:spPr/>
      <dgm:t>
        <a:bodyPr/>
        <a:lstStyle/>
        <a:p>
          <a:r>
            <a:rPr lang="en-US" sz="1300" dirty="0">
              <a:solidFill>
                <a:schemeClr val="tx1"/>
              </a:solidFill>
            </a:rPr>
            <a:t>Delayed HIV treatment initiation</a:t>
          </a:r>
        </a:p>
        <a:p>
          <a:r>
            <a:rPr lang="en-US" sz="1300" dirty="0">
              <a:solidFill>
                <a:schemeClr val="tx1"/>
              </a:solidFill>
            </a:rPr>
            <a:t>HIV treatment interruption or stopping treatment altogether</a:t>
          </a:r>
        </a:p>
      </dgm:t>
    </dgm:pt>
    <dgm:pt modelId="{AD286389-8077-45EC-BB9B-7BB542C65A63}" type="parTrans" cxnId="{F2BD5F7A-D1F9-4CB9-A54D-9C30361C1CCA}">
      <dgm:prSet/>
      <dgm:spPr/>
      <dgm:t>
        <a:bodyPr/>
        <a:lstStyle/>
        <a:p>
          <a:endParaRPr lang="en-US"/>
        </a:p>
      </dgm:t>
    </dgm:pt>
    <dgm:pt modelId="{8D068A55-E24E-404D-925D-6299EA414803}" type="sibTrans" cxnId="{F2BD5F7A-D1F9-4CB9-A54D-9C30361C1CCA}">
      <dgm:prSet/>
      <dgm:spPr/>
      <dgm:t>
        <a:bodyPr/>
        <a:lstStyle/>
        <a:p>
          <a:endParaRPr lang="en-US"/>
        </a:p>
      </dgm:t>
    </dgm:pt>
    <dgm:pt modelId="{F9B77BD5-A4E1-4684-AA6E-52674E7A424C}">
      <dgm:prSet custT="1"/>
      <dgm:spPr/>
      <dgm:t>
        <a:bodyPr/>
        <a:lstStyle/>
        <a:p>
          <a:r>
            <a:rPr lang="en-US" sz="1400" dirty="0">
              <a:solidFill>
                <a:schemeClr val="tx1"/>
              </a:solidFill>
            </a:rPr>
            <a:t>Non-disclosing &amp; taking more risks such as condom-less sex &amp; not using clean needles</a:t>
          </a:r>
        </a:p>
      </dgm:t>
    </dgm:pt>
    <dgm:pt modelId="{9B7B151A-5B2E-4EA0-8D5F-419898DF4E3E}" type="parTrans" cxnId="{5B248EB4-D599-491F-A1FB-7F14DC0E630B}">
      <dgm:prSet/>
      <dgm:spPr/>
      <dgm:t>
        <a:bodyPr/>
        <a:lstStyle/>
        <a:p>
          <a:endParaRPr lang="en-US"/>
        </a:p>
      </dgm:t>
    </dgm:pt>
    <dgm:pt modelId="{009C8E2F-41C2-4EA4-8202-B37C66686DB7}" type="sibTrans" cxnId="{5B248EB4-D599-491F-A1FB-7F14DC0E630B}">
      <dgm:prSet/>
      <dgm:spPr/>
      <dgm:t>
        <a:bodyPr/>
        <a:lstStyle/>
        <a:p>
          <a:endParaRPr lang="en-US"/>
        </a:p>
      </dgm:t>
    </dgm:pt>
    <dgm:pt modelId="{789271E4-B3C6-414A-BF6D-04809622F10A}">
      <dgm:prSet custT="1"/>
      <dgm:spPr/>
      <dgm:t>
        <a:bodyPr/>
        <a:lstStyle/>
        <a:p>
          <a:r>
            <a:rPr lang="en-US" sz="1500" dirty="0">
              <a:solidFill>
                <a:schemeClr val="tx1"/>
              </a:solidFill>
            </a:rPr>
            <a:t>Hiding sexual orientation, drug use, or sex work</a:t>
          </a:r>
        </a:p>
      </dgm:t>
    </dgm:pt>
    <dgm:pt modelId="{45258645-BF59-4615-A6DA-BD1A35117428}" type="parTrans" cxnId="{65F225F2-B2DE-41B1-9DB6-D11776BE0EFD}">
      <dgm:prSet/>
      <dgm:spPr/>
      <dgm:t>
        <a:bodyPr/>
        <a:lstStyle/>
        <a:p>
          <a:endParaRPr lang="en-US"/>
        </a:p>
      </dgm:t>
    </dgm:pt>
    <dgm:pt modelId="{E89D660B-56BC-4A0F-A938-4E35FE08C271}" type="sibTrans" cxnId="{65F225F2-B2DE-41B1-9DB6-D11776BE0EFD}">
      <dgm:prSet/>
      <dgm:spPr/>
      <dgm:t>
        <a:bodyPr/>
        <a:lstStyle/>
        <a:p>
          <a:endParaRPr lang="en-US"/>
        </a:p>
      </dgm:t>
    </dgm:pt>
    <dgm:pt modelId="{8A344EE9-39C6-4E86-9CF6-27D041B7FEAB}" type="pres">
      <dgm:prSet presAssocID="{6191540C-B9BD-450C-B5FB-725C5792DA54}" presName="root" presStyleCnt="0">
        <dgm:presLayoutVars>
          <dgm:dir/>
          <dgm:resizeHandles val="exact"/>
        </dgm:presLayoutVars>
      </dgm:prSet>
      <dgm:spPr/>
    </dgm:pt>
    <dgm:pt modelId="{5C135A58-56CB-421A-9740-073B50206801}" type="pres">
      <dgm:prSet presAssocID="{6191540C-B9BD-450C-B5FB-725C5792DA54}" presName="container" presStyleCnt="0">
        <dgm:presLayoutVars>
          <dgm:dir/>
          <dgm:resizeHandles val="exact"/>
        </dgm:presLayoutVars>
      </dgm:prSet>
      <dgm:spPr/>
    </dgm:pt>
    <dgm:pt modelId="{04AE2380-494E-4C35-9F90-43A2FD4AE741}" type="pres">
      <dgm:prSet presAssocID="{3AB525F7-E065-4F65-9F34-5ECF67572D2E}" presName="compNode" presStyleCnt="0"/>
      <dgm:spPr/>
    </dgm:pt>
    <dgm:pt modelId="{F5D0CDF0-21D3-4CDA-A81D-D6A519F02A52}" type="pres">
      <dgm:prSet presAssocID="{3AB525F7-E065-4F65-9F34-5ECF67572D2E}" presName="iconBgRect" presStyleLbl="bgShp" presStyleIdx="0" presStyleCnt="7"/>
      <dgm:spPr>
        <a:solidFill>
          <a:schemeClr val="accent1"/>
        </a:solidFill>
      </dgm:spPr>
    </dgm:pt>
    <dgm:pt modelId="{0F4985E9-89D9-4C28-9E32-57EAF38A7C4E}" type="pres">
      <dgm:prSet presAssocID="{3AB525F7-E065-4F65-9F34-5ECF67572D2E}" presName="iconRect" presStyleLbl="node1" presStyleIdx="0" presStyleCnt="7" custScaleX="141935" custScaleY="151476" custLinFactNeighborX="-1445" custLinFactNeighborY="-621"/>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rying Face with Solid Fill"/>
        </a:ext>
      </dgm:extLst>
    </dgm:pt>
    <dgm:pt modelId="{6B3A2CE1-9215-4CE2-AD32-CCFD8385DBE4}" type="pres">
      <dgm:prSet presAssocID="{3AB525F7-E065-4F65-9F34-5ECF67572D2E}" presName="spaceRect" presStyleCnt="0"/>
      <dgm:spPr/>
    </dgm:pt>
    <dgm:pt modelId="{553A1EE7-DF36-4026-B091-8FFD81EAF1E8}" type="pres">
      <dgm:prSet presAssocID="{3AB525F7-E065-4F65-9F34-5ECF67572D2E}" presName="textRect" presStyleLbl="revTx" presStyleIdx="0" presStyleCnt="7">
        <dgm:presLayoutVars>
          <dgm:chMax val="1"/>
          <dgm:chPref val="1"/>
        </dgm:presLayoutVars>
      </dgm:prSet>
      <dgm:spPr/>
    </dgm:pt>
    <dgm:pt modelId="{83D7594F-B249-452E-9060-7653F75C7F05}" type="pres">
      <dgm:prSet presAssocID="{0E90E7BA-8F8F-4434-BC84-0C1D15CC2A44}" presName="sibTrans" presStyleLbl="sibTrans2D1" presStyleIdx="0" presStyleCnt="0"/>
      <dgm:spPr/>
    </dgm:pt>
    <dgm:pt modelId="{BFFB9CEB-0576-49E5-AE1A-2B5E5EF444BE}" type="pres">
      <dgm:prSet presAssocID="{F86D621E-4C72-4433-B985-8A21DC127C26}" presName="compNode" presStyleCnt="0"/>
      <dgm:spPr/>
    </dgm:pt>
    <dgm:pt modelId="{DE27CCD2-D632-46B9-BA7B-FDB39EEA1748}" type="pres">
      <dgm:prSet presAssocID="{F86D621E-4C72-4433-B985-8A21DC127C26}" presName="iconBgRect" presStyleLbl="bgShp" presStyleIdx="1" presStyleCnt="7"/>
      <dgm:spPr>
        <a:solidFill>
          <a:schemeClr val="accent1"/>
        </a:solidFill>
      </dgm:spPr>
    </dgm:pt>
    <dgm:pt modelId="{389968F8-D011-43D6-8263-056AC08F98A1}" type="pres">
      <dgm:prSet presAssocID="{F86D621E-4C72-4433-B985-8A21DC127C26}" presName="iconRect" presStyleLbl="node1" presStyleIdx="1" presStyleCnt="7" custScaleX="158665" custScaleY="167048" custLinFactNeighborX="2233" custLinFactNeighborY="-24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ried Face with No Fill"/>
        </a:ext>
      </dgm:extLst>
    </dgm:pt>
    <dgm:pt modelId="{548C3435-655C-45B1-B0B1-C6A2489A5ECB}" type="pres">
      <dgm:prSet presAssocID="{F86D621E-4C72-4433-B985-8A21DC127C26}" presName="spaceRect" presStyleCnt="0"/>
      <dgm:spPr/>
    </dgm:pt>
    <dgm:pt modelId="{122C41EA-DE44-424B-B9D0-0AA4EF0760ED}" type="pres">
      <dgm:prSet presAssocID="{F86D621E-4C72-4433-B985-8A21DC127C26}" presName="textRect" presStyleLbl="revTx" presStyleIdx="1" presStyleCnt="7">
        <dgm:presLayoutVars>
          <dgm:chMax val="1"/>
          <dgm:chPref val="1"/>
        </dgm:presLayoutVars>
      </dgm:prSet>
      <dgm:spPr/>
    </dgm:pt>
    <dgm:pt modelId="{557A58E6-7928-426F-A4FC-AC91D2AEC402}" type="pres">
      <dgm:prSet presAssocID="{674E9458-C961-4302-882F-48C14BD0A91E}" presName="sibTrans" presStyleLbl="sibTrans2D1" presStyleIdx="0" presStyleCnt="0"/>
      <dgm:spPr/>
    </dgm:pt>
    <dgm:pt modelId="{43110FAD-CF78-43D3-B8C8-74436C3AA164}" type="pres">
      <dgm:prSet presAssocID="{42295797-E765-4399-883C-C8A98411478E}" presName="compNode" presStyleCnt="0"/>
      <dgm:spPr/>
    </dgm:pt>
    <dgm:pt modelId="{ABE2DAC9-CA84-4B99-BF4D-AE49DAEC03A3}" type="pres">
      <dgm:prSet presAssocID="{42295797-E765-4399-883C-C8A98411478E}" presName="iconBgRect" presStyleLbl="bgShp" presStyleIdx="2" presStyleCnt="7"/>
      <dgm:spPr>
        <a:solidFill>
          <a:schemeClr val="accent1"/>
        </a:solidFill>
      </dgm:spPr>
    </dgm:pt>
    <dgm:pt modelId="{221EB563-3159-4E70-8B01-F47612CCA90E}" type="pres">
      <dgm:prSet presAssocID="{42295797-E765-4399-883C-C8A98411478E}" presName="iconRect" presStyleLbl="node1" presStyleIdx="2" presStyleCnt="7" custScaleX="172052" custScaleY="143689" custLinFactNeighborX="-3965" custLinFactNeighborY="-244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mpagne"/>
        </a:ext>
      </dgm:extLst>
    </dgm:pt>
    <dgm:pt modelId="{9B9507C4-09C1-47C5-B4EF-2A2D19FCEB73}" type="pres">
      <dgm:prSet presAssocID="{42295797-E765-4399-883C-C8A98411478E}" presName="spaceRect" presStyleCnt="0"/>
      <dgm:spPr/>
    </dgm:pt>
    <dgm:pt modelId="{7ACFAE90-4561-47DA-9C35-06B557FE046E}" type="pres">
      <dgm:prSet presAssocID="{42295797-E765-4399-883C-C8A98411478E}" presName="textRect" presStyleLbl="revTx" presStyleIdx="2" presStyleCnt="7">
        <dgm:presLayoutVars>
          <dgm:chMax val="1"/>
          <dgm:chPref val="1"/>
        </dgm:presLayoutVars>
      </dgm:prSet>
      <dgm:spPr/>
    </dgm:pt>
    <dgm:pt modelId="{318FF35D-6C2F-4128-BBB4-2F2369A36E14}" type="pres">
      <dgm:prSet presAssocID="{AC2BDE38-136F-4192-BB83-FD462D169B6A}" presName="sibTrans" presStyleLbl="sibTrans2D1" presStyleIdx="0" presStyleCnt="0"/>
      <dgm:spPr/>
    </dgm:pt>
    <dgm:pt modelId="{9A7CC9C5-E51E-4732-A2C8-A62A33291125}" type="pres">
      <dgm:prSet presAssocID="{408F362F-9934-47A0-8079-C01A9E6FBB0D}" presName="compNode" presStyleCnt="0"/>
      <dgm:spPr/>
    </dgm:pt>
    <dgm:pt modelId="{B51F10CA-06CD-46B7-9525-F08B38350A50}" type="pres">
      <dgm:prSet presAssocID="{408F362F-9934-47A0-8079-C01A9E6FBB0D}" presName="iconBgRect" presStyleLbl="bgShp" presStyleIdx="3" presStyleCnt="7"/>
      <dgm:spPr>
        <a:solidFill>
          <a:schemeClr val="accent1"/>
        </a:solidFill>
      </dgm:spPr>
    </dgm:pt>
    <dgm:pt modelId="{D1F98FCF-4BB7-4C3C-A1A8-C19E47868288}" type="pres">
      <dgm:prSet presAssocID="{408F362F-9934-47A0-8079-C01A9E6FBB0D}" presName="iconRect" presStyleLbl="node1" presStyleIdx="3" presStyleCnt="7" custScaleX="126665" custScaleY="136349" custLinFactNeighborX="3530" custLinFactNeighborY="457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AFCBD169-FAD0-415B-B85F-001FFA612216}" type="pres">
      <dgm:prSet presAssocID="{408F362F-9934-47A0-8079-C01A9E6FBB0D}" presName="spaceRect" presStyleCnt="0"/>
      <dgm:spPr/>
    </dgm:pt>
    <dgm:pt modelId="{C88D25FA-28AF-445D-A697-2AA3B60C25A8}" type="pres">
      <dgm:prSet presAssocID="{408F362F-9934-47A0-8079-C01A9E6FBB0D}" presName="textRect" presStyleLbl="revTx" presStyleIdx="3" presStyleCnt="7">
        <dgm:presLayoutVars>
          <dgm:chMax val="1"/>
          <dgm:chPref val="1"/>
        </dgm:presLayoutVars>
      </dgm:prSet>
      <dgm:spPr/>
    </dgm:pt>
    <dgm:pt modelId="{B647E52D-545C-49F9-8FC9-F2DB1D5C4937}" type="pres">
      <dgm:prSet presAssocID="{F2C9FCA1-DD54-4DB8-96D6-C4DBD5635AAF}" presName="sibTrans" presStyleLbl="sibTrans2D1" presStyleIdx="0" presStyleCnt="0"/>
      <dgm:spPr/>
    </dgm:pt>
    <dgm:pt modelId="{3E4789D4-4D33-4FE9-AF2C-8DA37213D098}" type="pres">
      <dgm:prSet presAssocID="{6420DE8A-214C-4347-A44B-EF64817C6268}" presName="compNode" presStyleCnt="0"/>
      <dgm:spPr/>
    </dgm:pt>
    <dgm:pt modelId="{E93BF556-5576-40F2-AB6C-41ABD867B3AE}" type="pres">
      <dgm:prSet presAssocID="{6420DE8A-214C-4347-A44B-EF64817C6268}" presName="iconBgRect" presStyleLbl="bgShp" presStyleIdx="4" presStyleCnt="7"/>
      <dgm:spPr>
        <a:solidFill>
          <a:schemeClr val="accent1"/>
        </a:solidFill>
      </dgm:spPr>
    </dgm:pt>
    <dgm:pt modelId="{58D70C76-25B5-4317-8036-61BC4469D328}" type="pres">
      <dgm:prSet presAssocID="{6420DE8A-214C-4347-A44B-EF64817C6268}" presName="iconRect" presStyleLbl="node1" presStyleIdx="4" presStyleCnt="7" custScaleX="123930" custScaleY="128562" custLinFactNeighborX="6753" custLinFactNeighborY="457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ine"/>
        </a:ext>
      </dgm:extLst>
    </dgm:pt>
    <dgm:pt modelId="{9AF81D17-858F-4BAB-8941-F7E61A77AB58}" type="pres">
      <dgm:prSet presAssocID="{6420DE8A-214C-4347-A44B-EF64817C6268}" presName="spaceRect" presStyleCnt="0"/>
      <dgm:spPr/>
    </dgm:pt>
    <dgm:pt modelId="{6D679539-E989-4022-A4FD-1DDAB5714BDD}" type="pres">
      <dgm:prSet presAssocID="{6420DE8A-214C-4347-A44B-EF64817C6268}" presName="textRect" presStyleLbl="revTx" presStyleIdx="4" presStyleCnt="7">
        <dgm:presLayoutVars>
          <dgm:chMax val="1"/>
          <dgm:chPref val="1"/>
        </dgm:presLayoutVars>
      </dgm:prSet>
      <dgm:spPr/>
    </dgm:pt>
    <dgm:pt modelId="{DBE3F5DB-956A-441C-A288-BACC8D482CF4}" type="pres">
      <dgm:prSet presAssocID="{8D068A55-E24E-404D-925D-6299EA414803}" presName="sibTrans" presStyleLbl="sibTrans2D1" presStyleIdx="0" presStyleCnt="0"/>
      <dgm:spPr/>
    </dgm:pt>
    <dgm:pt modelId="{92147F2C-FE5C-4B0F-A42C-D3728BCC4B41}" type="pres">
      <dgm:prSet presAssocID="{F9B77BD5-A4E1-4684-AA6E-52674E7A424C}" presName="compNode" presStyleCnt="0"/>
      <dgm:spPr/>
    </dgm:pt>
    <dgm:pt modelId="{E4E24B8B-D34B-44FE-AC2F-1A315F9273EB}" type="pres">
      <dgm:prSet presAssocID="{F9B77BD5-A4E1-4684-AA6E-52674E7A424C}" presName="iconBgRect" presStyleLbl="bgShp" presStyleIdx="5" presStyleCnt="7"/>
      <dgm:spPr>
        <a:solidFill>
          <a:schemeClr val="accent1"/>
        </a:solidFill>
      </dgm:spPr>
    </dgm:pt>
    <dgm:pt modelId="{4DD4906B-3415-4717-BC24-2BD172F51037}" type="pres">
      <dgm:prSet presAssocID="{F9B77BD5-A4E1-4684-AA6E-52674E7A424C}" presName="iconRect" presStyleLbl="node1" presStyleIdx="5" presStyleCnt="7" custScaleX="105895" custScaleY="129220" custLinFactNeighborX="-5089" custLinFactNeighborY="457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eedle"/>
        </a:ext>
      </dgm:extLst>
    </dgm:pt>
    <dgm:pt modelId="{7A72F26F-A0A9-4594-901B-440A89F18D5E}" type="pres">
      <dgm:prSet presAssocID="{F9B77BD5-A4E1-4684-AA6E-52674E7A424C}" presName="spaceRect" presStyleCnt="0"/>
      <dgm:spPr/>
    </dgm:pt>
    <dgm:pt modelId="{3C9F8C35-C442-43B4-809F-0A8B47CA19BD}" type="pres">
      <dgm:prSet presAssocID="{F9B77BD5-A4E1-4684-AA6E-52674E7A424C}" presName="textRect" presStyleLbl="revTx" presStyleIdx="5" presStyleCnt="7">
        <dgm:presLayoutVars>
          <dgm:chMax val="1"/>
          <dgm:chPref val="1"/>
        </dgm:presLayoutVars>
      </dgm:prSet>
      <dgm:spPr/>
    </dgm:pt>
    <dgm:pt modelId="{F55D86B4-D130-4E3F-B1B2-AE48FAED639B}" type="pres">
      <dgm:prSet presAssocID="{009C8E2F-41C2-4EA4-8202-B37C66686DB7}" presName="sibTrans" presStyleLbl="sibTrans2D1" presStyleIdx="0" presStyleCnt="0"/>
      <dgm:spPr/>
    </dgm:pt>
    <dgm:pt modelId="{E71B7872-5A32-4798-9D8C-371A2F420E18}" type="pres">
      <dgm:prSet presAssocID="{789271E4-B3C6-414A-BF6D-04809622F10A}" presName="compNode" presStyleCnt="0"/>
      <dgm:spPr/>
    </dgm:pt>
    <dgm:pt modelId="{8ECA947D-2A97-49CC-AD7F-6FE803CE2318}" type="pres">
      <dgm:prSet presAssocID="{789271E4-B3C6-414A-BF6D-04809622F10A}" presName="iconBgRect" presStyleLbl="bgShp" presStyleIdx="6" presStyleCnt="7"/>
      <dgm:spPr>
        <a:solidFill>
          <a:schemeClr val="accent1"/>
        </a:solidFill>
      </dgm:spPr>
    </dgm:pt>
    <dgm:pt modelId="{FF9C2425-073B-4C6E-969A-2F1657BB3C60}" type="pres">
      <dgm:prSet presAssocID="{789271E4-B3C6-414A-BF6D-04809622F10A}" presName="iconRect" presStyleLbl="node1" presStyleIdx="6" presStyleCnt="7" custScaleX="147184" custScaleY="124290" custLinFactNeighborX="-1197" custLinFactNeighborY="-26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an and Woman"/>
        </a:ext>
      </dgm:extLst>
    </dgm:pt>
    <dgm:pt modelId="{27BA1D09-89B8-4488-9F8E-214E592E2A39}" type="pres">
      <dgm:prSet presAssocID="{789271E4-B3C6-414A-BF6D-04809622F10A}" presName="spaceRect" presStyleCnt="0"/>
      <dgm:spPr/>
    </dgm:pt>
    <dgm:pt modelId="{57AB0707-8457-4015-970F-CE4BFF6B42CA}" type="pres">
      <dgm:prSet presAssocID="{789271E4-B3C6-414A-BF6D-04809622F10A}" presName="textRect" presStyleLbl="revTx" presStyleIdx="6" presStyleCnt="7">
        <dgm:presLayoutVars>
          <dgm:chMax val="1"/>
          <dgm:chPref val="1"/>
        </dgm:presLayoutVars>
      </dgm:prSet>
      <dgm:spPr/>
    </dgm:pt>
  </dgm:ptLst>
  <dgm:cxnLst>
    <dgm:cxn modelId="{53D9210E-0752-4621-B8F3-84BC473FAAC0}" type="presOf" srcId="{674E9458-C961-4302-882F-48C14BD0A91E}" destId="{557A58E6-7928-426F-A4FC-AC91D2AEC402}" srcOrd="0" destOrd="0" presId="urn:microsoft.com/office/officeart/2018/2/layout/IconCircleList"/>
    <dgm:cxn modelId="{39150015-75AA-4E40-A5D5-E7A8E52BE183}" type="presOf" srcId="{009C8E2F-41C2-4EA4-8202-B37C66686DB7}" destId="{F55D86B4-D130-4E3F-B1B2-AE48FAED639B}" srcOrd="0" destOrd="0" presId="urn:microsoft.com/office/officeart/2018/2/layout/IconCircleList"/>
    <dgm:cxn modelId="{3EB0E718-1B5D-4C37-818A-27B28121F9EA}" type="presOf" srcId="{F9B77BD5-A4E1-4684-AA6E-52674E7A424C}" destId="{3C9F8C35-C442-43B4-809F-0A8B47CA19BD}" srcOrd="0" destOrd="0" presId="urn:microsoft.com/office/officeart/2018/2/layout/IconCircleList"/>
    <dgm:cxn modelId="{3773295B-3277-4898-9025-F43F07C9FB14}" type="presOf" srcId="{0E90E7BA-8F8F-4434-BC84-0C1D15CC2A44}" destId="{83D7594F-B249-452E-9060-7653F75C7F05}" srcOrd="0" destOrd="0" presId="urn:microsoft.com/office/officeart/2018/2/layout/IconCircleList"/>
    <dgm:cxn modelId="{B8BECB5F-4A02-43AD-92C5-8D6AEECD4827}" type="presOf" srcId="{42295797-E765-4399-883C-C8A98411478E}" destId="{7ACFAE90-4561-47DA-9C35-06B557FE046E}" srcOrd="0" destOrd="0" presId="urn:microsoft.com/office/officeart/2018/2/layout/IconCircleList"/>
    <dgm:cxn modelId="{F87DF442-C8D2-4BAE-9E0F-9FCA3ED82ADD}" type="presOf" srcId="{6420DE8A-214C-4347-A44B-EF64817C6268}" destId="{6D679539-E989-4022-A4FD-1DDAB5714BDD}" srcOrd="0" destOrd="0" presId="urn:microsoft.com/office/officeart/2018/2/layout/IconCircleList"/>
    <dgm:cxn modelId="{FC9BEA71-9D3E-43D8-A363-22EC16E868FF}" srcId="{6191540C-B9BD-450C-B5FB-725C5792DA54}" destId="{408F362F-9934-47A0-8079-C01A9E6FBB0D}" srcOrd="3" destOrd="0" parTransId="{EF8C452C-E1D4-4C22-A20E-A4278B0629D7}" sibTransId="{F2C9FCA1-DD54-4DB8-96D6-C4DBD5635AAF}"/>
    <dgm:cxn modelId="{EB27E876-1699-46B6-87F1-A825947C7873}" type="presOf" srcId="{8D068A55-E24E-404D-925D-6299EA414803}" destId="{DBE3F5DB-956A-441C-A288-BACC8D482CF4}" srcOrd="0" destOrd="0" presId="urn:microsoft.com/office/officeart/2018/2/layout/IconCircleList"/>
    <dgm:cxn modelId="{F2BD5F7A-D1F9-4CB9-A54D-9C30361C1CCA}" srcId="{6191540C-B9BD-450C-B5FB-725C5792DA54}" destId="{6420DE8A-214C-4347-A44B-EF64817C6268}" srcOrd="4" destOrd="0" parTransId="{AD286389-8077-45EC-BB9B-7BB542C65A63}" sibTransId="{8D068A55-E24E-404D-925D-6299EA414803}"/>
    <dgm:cxn modelId="{89C70983-A00E-4405-A020-CC546A934676}" type="presOf" srcId="{3AB525F7-E065-4F65-9F34-5ECF67572D2E}" destId="{553A1EE7-DF36-4026-B091-8FFD81EAF1E8}" srcOrd="0" destOrd="0" presId="urn:microsoft.com/office/officeart/2018/2/layout/IconCircleList"/>
    <dgm:cxn modelId="{83086696-6E9C-4970-943C-AEB5DCAC101E}" srcId="{6191540C-B9BD-450C-B5FB-725C5792DA54}" destId="{F86D621E-4C72-4433-B985-8A21DC127C26}" srcOrd="1" destOrd="0" parTransId="{D27BD979-CB9E-4299-B1A3-E8349DF81EA0}" sibTransId="{674E9458-C961-4302-882F-48C14BD0A91E}"/>
    <dgm:cxn modelId="{C6E32AA7-4A8E-4CF7-B17D-7DDE5D955B8D}" type="presOf" srcId="{F2C9FCA1-DD54-4DB8-96D6-C4DBD5635AAF}" destId="{B647E52D-545C-49F9-8FC9-F2DB1D5C4937}" srcOrd="0" destOrd="0" presId="urn:microsoft.com/office/officeart/2018/2/layout/IconCircleList"/>
    <dgm:cxn modelId="{0163E5A9-C3A6-4C89-9FAB-78943A7A6E27}" type="presOf" srcId="{AC2BDE38-136F-4192-BB83-FD462D169B6A}" destId="{318FF35D-6C2F-4128-BBB4-2F2369A36E14}" srcOrd="0" destOrd="0" presId="urn:microsoft.com/office/officeart/2018/2/layout/IconCircleList"/>
    <dgm:cxn modelId="{4302DBB3-CCB7-4911-AB06-944CE82760C5}" srcId="{6191540C-B9BD-450C-B5FB-725C5792DA54}" destId="{3AB525F7-E065-4F65-9F34-5ECF67572D2E}" srcOrd="0" destOrd="0" parTransId="{1DB8B935-ED1B-4B39-8BB4-4C48A4A3662E}" sibTransId="{0E90E7BA-8F8F-4434-BC84-0C1D15CC2A44}"/>
    <dgm:cxn modelId="{5B248EB4-D599-491F-A1FB-7F14DC0E630B}" srcId="{6191540C-B9BD-450C-B5FB-725C5792DA54}" destId="{F9B77BD5-A4E1-4684-AA6E-52674E7A424C}" srcOrd="5" destOrd="0" parTransId="{9B7B151A-5B2E-4EA0-8D5F-419898DF4E3E}" sibTransId="{009C8E2F-41C2-4EA4-8202-B37C66686DB7}"/>
    <dgm:cxn modelId="{C16F0EC3-EC8C-421B-994F-7827D8E57019}" type="presOf" srcId="{408F362F-9934-47A0-8079-C01A9E6FBB0D}" destId="{C88D25FA-28AF-445D-A697-2AA3B60C25A8}" srcOrd="0" destOrd="0" presId="urn:microsoft.com/office/officeart/2018/2/layout/IconCircleList"/>
    <dgm:cxn modelId="{8C207AC7-4169-45BE-A5BA-89C1A2B13B21}" type="presOf" srcId="{6191540C-B9BD-450C-B5FB-725C5792DA54}" destId="{8A344EE9-39C6-4E86-9CF6-27D041B7FEAB}" srcOrd="0" destOrd="0" presId="urn:microsoft.com/office/officeart/2018/2/layout/IconCircleList"/>
    <dgm:cxn modelId="{D8C18DD1-210F-45E3-B276-E190345007C7}" srcId="{6191540C-B9BD-450C-B5FB-725C5792DA54}" destId="{42295797-E765-4399-883C-C8A98411478E}" srcOrd="2" destOrd="0" parTransId="{CB6F9FDF-BDC2-4AA1-B7A0-25A7D3C37998}" sibTransId="{AC2BDE38-136F-4192-BB83-FD462D169B6A}"/>
    <dgm:cxn modelId="{39DA03D2-B218-4B3A-A374-4B8D4A7345DB}" type="presOf" srcId="{F86D621E-4C72-4433-B985-8A21DC127C26}" destId="{122C41EA-DE44-424B-B9D0-0AA4EF0760ED}" srcOrd="0" destOrd="0" presId="urn:microsoft.com/office/officeart/2018/2/layout/IconCircleList"/>
    <dgm:cxn modelId="{65F225F2-B2DE-41B1-9DB6-D11776BE0EFD}" srcId="{6191540C-B9BD-450C-B5FB-725C5792DA54}" destId="{789271E4-B3C6-414A-BF6D-04809622F10A}" srcOrd="6" destOrd="0" parTransId="{45258645-BF59-4615-A6DA-BD1A35117428}" sibTransId="{E89D660B-56BC-4A0F-A938-4E35FE08C271}"/>
    <dgm:cxn modelId="{8DF810F9-6581-4516-A6D8-3236C7CCD0C1}" type="presOf" srcId="{789271E4-B3C6-414A-BF6D-04809622F10A}" destId="{57AB0707-8457-4015-970F-CE4BFF6B42CA}" srcOrd="0" destOrd="0" presId="urn:microsoft.com/office/officeart/2018/2/layout/IconCircleList"/>
    <dgm:cxn modelId="{592185FF-4F34-49C0-8431-9734EEC1630F}" type="presParOf" srcId="{8A344EE9-39C6-4E86-9CF6-27D041B7FEAB}" destId="{5C135A58-56CB-421A-9740-073B50206801}" srcOrd="0" destOrd="0" presId="urn:microsoft.com/office/officeart/2018/2/layout/IconCircleList"/>
    <dgm:cxn modelId="{363E4815-652F-41AC-B3FB-A0EFE55E5ECB}" type="presParOf" srcId="{5C135A58-56CB-421A-9740-073B50206801}" destId="{04AE2380-494E-4C35-9F90-43A2FD4AE741}" srcOrd="0" destOrd="0" presId="urn:microsoft.com/office/officeart/2018/2/layout/IconCircleList"/>
    <dgm:cxn modelId="{F2A4E0AD-0971-43A9-80E5-CFD432DB8EA7}" type="presParOf" srcId="{04AE2380-494E-4C35-9F90-43A2FD4AE741}" destId="{F5D0CDF0-21D3-4CDA-A81D-D6A519F02A52}" srcOrd="0" destOrd="0" presId="urn:microsoft.com/office/officeart/2018/2/layout/IconCircleList"/>
    <dgm:cxn modelId="{DD799FAE-FB3E-45A1-BD88-8FEB75C0E676}" type="presParOf" srcId="{04AE2380-494E-4C35-9F90-43A2FD4AE741}" destId="{0F4985E9-89D9-4C28-9E32-57EAF38A7C4E}" srcOrd="1" destOrd="0" presId="urn:microsoft.com/office/officeart/2018/2/layout/IconCircleList"/>
    <dgm:cxn modelId="{08FE36B9-AC45-450A-AC80-DEF2574261B8}" type="presParOf" srcId="{04AE2380-494E-4C35-9F90-43A2FD4AE741}" destId="{6B3A2CE1-9215-4CE2-AD32-CCFD8385DBE4}" srcOrd="2" destOrd="0" presId="urn:microsoft.com/office/officeart/2018/2/layout/IconCircleList"/>
    <dgm:cxn modelId="{92304523-9FD8-4BDC-B6DA-D2CCAC94ABBD}" type="presParOf" srcId="{04AE2380-494E-4C35-9F90-43A2FD4AE741}" destId="{553A1EE7-DF36-4026-B091-8FFD81EAF1E8}" srcOrd="3" destOrd="0" presId="urn:microsoft.com/office/officeart/2018/2/layout/IconCircleList"/>
    <dgm:cxn modelId="{8F5FA8F0-755E-4E57-9885-882C61225825}" type="presParOf" srcId="{5C135A58-56CB-421A-9740-073B50206801}" destId="{83D7594F-B249-452E-9060-7653F75C7F05}" srcOrd="1" destOrd="0" presId="urn:microsoft.com/office/officeart/2018/2/layout/IconCircleList"/>
    <dgm:cxn modelId="{0CA037B1-ABE5-4BED-8C2D-C4CA7647173D}" type="presParOf" srcId="{5C135A58-56CB-421A-9740-073B50206801}" destId="{BFFB9CEB-0576-49E5-AE1A-2B5E5EF444BE}" srcOrd="2" destOrd="0" presId="urn:microsoft.com/office/officeart/2018/2/layout/IconCircleList"/>
    <dgm:cxn modelId="{B8078A4F-7B25-420D-923C-57EC4C031114}" type="presParOf" srcId="{BFFB9CEB-0576-49E5-AE1A-2B5E5EF444BE}" destId="{DE27CCD2-D632-46B9-BA7B-FDB39EEA1748}" srcOrd="0" destOrd="0" presId="urn:microsoft.com/office/officeart/2018/2/layout/IconCircleList"/>
    <dgm:cxn modelId="{5A564733-427E-43B3-8185-D02136CED7C9}" type="presParOf" srcId="{BFFB9CEB-0576-49E5-AE1A-2B5E5EF444BE}" destId="{389968F8-D011-43D6-8263-056AC08F98A1}" srcOrd="1" destOrd="0" presId="urn:microsoft.com/office/officeart/2018/2/layout/IconCircleList"/>
    <dgm:cxn modelId="{A0E271E4-6E50-4BE4-8A8F-097E1C7DA96F}" type="presParOf" srcId="{BFFB9CEB-0576-49E5-AE1A-2B5E5EF444BE}" destId="{548C3435-655C-45B1-B0B1-C6A2489A5ECB}" srcOrd="2" destOrd="0" presId="urn:microsoft.com/office/officeart/2018/2/layout/IconCircleList"/>
    <dgm:cxn modelId="{EA0FD4CE-92F8-4954-B6DA-5F019AFA3354}" type="presParOf" srcId="{BFFB9CEB-0576-49E5-AE1A-2B5E5EF444BE}" destId="{122C41EA-DE44-424B-B9D0-0AA4EF0760ED}" srcOrd="3" destOrd="0" presId="urn:microsoft.com/office/officeart/2018/2/layout/IconCircleList"/>
    <dgm:cxn modelId="{84DA4A39-AAB8-43D8-8E57-943890063616}" type="presParOf" srcId="{5C135A58-56CB-421A-9740-073B50206801}" destId="{557A58E6-7928-426F-A4FC-AC91D2AEC402}" srcOrd="3" destOrd="0" presId="urn:microsoft.com/office/officeart/2018/2/layout/IconCircleList"/>
    <dgm:cxn modelId="{FE5ABF81-F549-4255-AEFC-238F01B02DAF}" type="presParOf" srcId="{5C135A58-56CB-421A-9740-073B50206801}" destId="{43110FAD-CF78-43D3-B8C8-74436C3AA164}" srcOrd="4" destOrd="0" presId="urn:microsoft.com/office/officeart/2018/2/layout/IconCircleList"/>
    <dgm:cxn modelId="{4537C226-D3C3-4AF1-B037-FB67B0F8BEC3}" type="presParOf" srcId="{43110FAD-CF78-43D3-B8C8-74436C3AA164}" destId="{ABE2DAC9-CA84-4B99-BF4D-AE49DAEC03A3}" srcOrd="0" destOrd="0" presId="urn:microsoft.com/office/officeart/2018/2/layout/IconCircleList"/>
    <dgm:cxn modelId="{8F40F4BE-DC31-440D-85A6-61BDFDA58EBB}" type="presParOf" srcId="{43110FAD-CF78-43D3-B8C8-74436C3AA164}" destId="{221EB563-3159-4E70-8B01-F47612CCA90E}" srcOrd="1" destOrd="0" presId="urn:microsoft.com/office/officeart/2018/2/layout/IconCircleList"/>
    <dgm:cxn modelId="{5CA6030B-A03E-4195-AA60-E3832CA95F23}" type="presParOf" srcId="{43110FAD-CF78-43D3-B8C8-74436C3AA164}" destId="{9B9507C4-09C1-47C5-B4EF-2A2D19FCEB73}" srcOrd="2" destOrd="0" presId="urn:microsoft.com/office/officeart/2018/2/layout/IconCircleList"/>
    <dgm:cxn modelId="{652ECD80-DEB6-485C-85A5-A864C310E75E}" type="presParOf" srcId="{43110FAD-CF78-43D3-B8C8-74436C3AA164}" destId="{7ACFAE90-4561-47DA-9C35-06B557FE046E}" srcOrd="3" destOrd="0" presId="urn:microsoft.com/office/officeart/2018/2/layout/IconCircleList"/>
    <dgm:cxn modelId="{A858A64A-148B-4904-B960-01D4C53CA3F2}" type="presParOf" srcId="{5C135A58-56CB-421A-9740-073B50206801}" destId="{318FF35D-6C2F-4128-BBB4-2F2369A36E14}" srcOrd="5" destOrd="0" presId="urn:microsoft.com/office/officeart/2018/2/layout/IconCircleList"/>
    <dgm:cxn modelId="{1275794B-4624-4EA4-9BD3-FBC5FF7D72F6}" type="presParOf" srcId="{5C135A58-56CB-421A-9740-073B50206801}" destId="{9A7CC9C5-E51E-4732-A2C8-A62A33291125}" srcOrd="6" destOrd="0" presId="urn:microsoft.com/office/officeart/2018/2/layout/IconCircleList"/>
    <dgm:cxn modelId="{A88EAB81-6068-4A6F-A5B2-4F475C5FF264}" type="presParOf" srcId="{9A7CC9C5-E51E-4732-A2C8-A62A33291125}" destId="{B51F10CA-06CD-46B7-9525-F08B38350A50}" srcOrd="0" destOrd="0" presId="urn:microsoft.com/office/officeart/2018/2/layout/IconCircleList"/>
    <dgm:cxn modelId="{9060ABF1-FF08-43F7-8B1C-2927526F1640}" type="presParOf" srcId="{9A7CC9C5-E51E-4732-A2C8-A62A33291125}" destId="{D1F98FCF-4BB7-4C3C-A1A8-C19E47868288}" srcOrd="1" destOrd="0" presId="urn:microsoft.com/office/officeart/2018/2/layout/IconCircleList"/>
    <dgm:cxn modelId="{7B9ECFD2-8C2F-4C4F-897E-096BB7221474}" type="presParOf" srcId="{9A7CC9C5-E51E-4732-A2C8-A62A33291125}" destId="{AFCBD169-FAD0-415B-B85F-001FFA612216}" srcOrd="2" destOrd="0" presId="urn:microsoft.com/office/officeart/2018/2/layout/IconCircleList"/>
    <dgm:cxn modelId="{063789E2-AE70-43B1-87E5-2333B143B07C}" type="presParOf" srcId="{9A7CC9C5-E51E-4732-A2C8-A62A33291125}" destId="{C88D25FA-28AF-445D-A697-2AA3B60C25A8}" srcOrd="3" destOrd="0" presId="urn:microsoft.com/office/officeart/2018/2/layout/IconCircleList"/>
    <dgm:cxn modelId="{A08A7BCA-51D4-4AD0-93DD-DE4482C327A5}" type="presParOf" srcId="{5C135A58-56CB-421A-9740-073B50206801}" destId="{B647E52D-545C-49F9-8FC9-F2DB1D5C4937}" srcOrd="7" destOrd="0" presId="urn:microsoft.com/office/officeart/2018/2/layout/IconCircleList"/>
    <dgm:cxn modelId="{8D2B84E4-9CAB-4F8E-8F97-B0C3F4A169AA}" type="presParOf" srcId="{5C135A58-56CB-421A-9740-073B50206801}" destId="{3E4789D4-4D33-4FE9-AF2C-8DA37213D098}" srcOrd="8" destOrd="0" presId="urn:microsoft.com/office/officeart/2018/2/layout/IconCircleList"/>
    <dgm:cxn modelId="{6CCC8886-2434-4076-8699-5322CCEFDE89}" type="presParOf" srcId="{3E4789D4-4D33-4FE9-AF2C-8DA37213D098}" destId="{E93BF556-5576-40F2-AB6C-41ABD867B3AE}" srcOrd="0" destOrd="0" presId="urn:microsoft.com/office/officeart/2018/2/layout/IconCircleList"/>
    <dgm:cxn modelId="{C3C98D12-6EA3-4913-96DF-54A93B70DDCB}" type="presParOf" srcId="{3E4789D4-4D33-4FE9-AF2C-8DA37213D098}" destId="{58D70C76-25B5-4317-8036-61BC4469D328}" srcOrd="1" destOrd="0" presId="urn:microsoft.com/office/officeart/2018/2/layout/IconCircleList"/>
    <dgm:cxn modelId="{DD6B0B08-16BA-4AB8-B0BA-801E6816A636}" type="presParOf" srcId="{3E4789D4-4D33-4FE9-AF2C-8DA37213D098}" destId="{9AF81D17-858F-4BAB-8941-F7E61A77AB58}" srcOrd="2" destOrd="0" presId="urn:microsoft.com/office/officeart/2018/2/layout/IconCircleList"/>
    <dgm:cxn modelId="{9D5EFEDF-280B-42FD-9486-02FB6EDA263A}" type="presParOf" srcId="{3E4789D4-4D33-4FE9-AF2C-8DA37213D098}" destId="{6D679539-E989-4022-A4FD-1DDAB5714BDD}" srcOrd="3" destOrd="0" presId="urn:microsoft.com/office/officeart/2018/2/layout/IconCircleList"/>
    <dgm:cxn modelId="{D51ABBE3-9AEE-4DFB-A4E6-719360EB255C}" type="presParOf" srcId="{5C135A58-56CB-421A-9740-073B50206801}" destId="{DBE3F5DB-956A-441C-A288-BACC8D482CF4}" srcOrd="9" destOrd="0" presId="urn:microsoft.com/office/officeart/2018/2/layout/IconCircleList"/>
    <dgm:cxn modelId="{EB86AD51-8726-444A-95CA-A94D60C6E66C}" type="presParOf" srcId="{5C135A58-56CB-421A-9740-073B50206801}" destId="{92147F2C-FE5C-4B0F-A42C-D3728BCC4B41}" srcOrd="10" destOrd="0" presId="urn:microsoft.com/office/officeart/2018/2/layout/IconCircleList"/>
    <dgm:cxn modelId="{9664B684-173D-4481-96DA-A6E6C541C5D8}" type="presParOf" srcId="{92147F2C-FE5C-4B0F-A42C-D3728BCC4B41}" destId="{E4E24B8B-D34B-44FE-AC2F-1A315F9273EB}" srcOrd="0" destOrd="0" presId="urn:microsoft.com/office/officeart/2018/2/layout/IconCircleList"/>
    <dgm:cxn modelId="{BED60BED-43FF-4BEB-9BD5-AF3EC9A3CD64}" type="presParOf" srcId="{92147F2C-FE5C-4B0F-A42C-D3728BCC4B41}" destId="{4DD4906B-3415-4717-BC24-2BD172F51037}" srcOrd="1" destOrd="0" presId="urn:microsoft.com/office/officeart/2018/2/layout/IconCircleList"/>
    <dgm:cxn modelId="{2A30576F-D55F-416C-A2B5-7F3FED25CBA5}" type="presParOf" srcId="{92147F2C-FE5C-4B0F-A42C-D3728BCC4B41}" destId="{7A72F26F-A0A9-4594-901B-440A89F18D5E}" srcOrd="2" destOrd="0" presId="urn:microsoft.com/office/officeart/2018/2/layout/IconCircleList"/>
    <dgm:cxn modelId="{F2ECEC32-0D10-444E-8753-657C9A62ADD8}" type="presParOf" srcId="{92147F2C-FE5C-4B0F-A42C-D3728BCC4B41}" destId="{3C9F8C35-C442-43B4-809F-0A8B47CA19BD}" srcOrd="3" destOrd="0" presId="urn:microsoft.com/office/officeart/2018/2/layout/IconCircleList"/>
    <dgm:cxn modelId="{1F772C7B-C0EB-4AF5-890B-5D020C92EA9E}" type="presParOf" srcId="{5C135A58-56CB-421A-9740-073B50206801}" destId="{F55D86B4-D130-4E3F-B1B2-AE48FAED639B}" srcOrd="11" destOrd="0" presId="urn:microsoft.com/office/officeart/2018/2/layout/IconCircleList"/>
    <dgm:cxn modelId="{C71D19D4-0232-4443-848F-72CBE79C5648}" type="presParOf" srcId="{5C135A58-56CB-421A-9740-073B50206801}" destId="{E71B7872-5A32-4798-9D8C-371A2F420E18}" srcOrd="12" destOrd="0" presId="urn:microsoft.com/office/officeart/2018/2/layout/IconCircleList"/>
    <dgm:cxn modelId="{F3F25F1E-A9F0-424C-874A-32560A934353}" type="presParOf" srcId="{E71B7872-5A32-4798-9D8C-371A2F420E18}" destId="{8ECA947D-2A97-49CC-AD7F-6FE803CE2318}" srcOrd="0" destOrd="0" presId="urn:microsoft.com/office/officeart/2018/2/layout/IconCircleList"/>
    <dgm:cxn modelId="{04F80A4E-F45A-4E78-8D53-5E9C227703AB}" type="presParOf" srcId="{E71B7872-5A32-4798-9D8C-371A2F420E18}" destId="{FF9C2425-073B-4C6E-969A-2F1657BB3C60}" srcOrd="1" destOrd="0" presId="urn:microsoft.com/office/officeart/2018/2/layout/IconCircleList"/>
    <dgm:cxn modelId="{4458073A-DB7D-4FE1-BAF6-81D18FC635A1}" type="presParOf" srcId="{E71B7872-5A32-4798-9D8C-371A2F420E18}" destId="{27BA1D09-89B8-4488-9F8E-214E592E2A39}" srcOrd="2" destOrd="0" presId="urn:microsoft.com/office/officeart/2018/2/layout/IconCircleList"/>
    <dgm:cxn modelId="{0EC65F98-E764-4AB6-9C7B-7BAECBF38862}" type="presParOf" srcId="{E71B7872-5A32-4798-9D8C-371A2F420E18}" destId="{57AB0707-8457-4015-970F-CE4BFF6B42C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1553C1-617F-475D-9FA7-3BABE40C03BA}"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88AA687B-1784-4BFD-8489-14D4F8F48E9A}">
      <dgm:prSet/>
      <dgm:spPr>
        <a:solidFill>
          <a:schemeClr val="accent1"/>
        </a:solidFill>
      </dgm:spPr>
      <dgm:t>
        <a:bodyPr/>
        <a:lstStyle/>
        <a:p>
          <a:r>
            <a:rPr lang="en-US" b="1" dirty="0"/>
            <a:t>Stigma in heath care settings stops vulnerable PLHIV  from… </a:t>
          </a:r>
        </a:p>
      </dgm:t>
    </dgm:pt>
    <dgm:pt modelId="{FDDCBB54-6976-4D9A-9ED3-D826B8821F09}" type="parTrans" cxnId="{6C775A0A-CC1A-4BD3-B96E-0C0BDE603867}">
      <dgm:prSet/>
      <dgm:spPr/>
      <dgm:t>
        <a:bodyPr/>
        <a:lstStyle/>
        <a:p>
          <a:endParaRPr lang="en-US"/>
        </a:p>
      </dgm:t>
    </dgm:pt>
    <dgm:pt modelId="{2EEA2BED-7163-458C-BB9F-71F9F3F97F7E}" type="sibTrans" cxnId="{6C775A0A-CC1A-4BD3-B96E-0C0BDE603867}">
      <dgm:prSet/>
      <dgm:spPr/>
      <dgm:t>
        <a:bodyPr/>
        <a:lstStyle/>
        <a:p>
          <a:endParaRPr lang="en-US"/>
        </a:p>
      </dgm:t>
    </dgm:pt>
    <dgm:pt modelId="{E801AB07-895C-4196-B91D-6AA305E7F673}">
      <dgm:prSet custT="1"/>
      <dgm:spPr>
        <a:solidFill>
          <a:schemeClr val="bg2">
            <a:alpha val="90000"/>
          </a:schemeClr>
        </a:solidFill>
        <a:ln>
          <a:solidFill>
            <a:schemeClr val="bg1">
              <a:alpha val="90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t>Accessing quality health services</a:t>
          </a:r>
        </a:p>
      </dgm:t>
    </dgm:pt>
    <dgm:pt modelId="{83CEBA22-994B-4D90-89E2-42D7BF370A94}" type="parTrans" cxnId="{40863A65-B740-4FB2-A040-4B941EA13A6E}">
      <dgm:prSet/>
      <dgm:spPr/>
      <dgm:t>
        <a:bodyPr/>
        <a:lstStyle/>
        <a:p>
          <a:endParaRPr lang="en-US"/>
        </a:p>
      </dgm:t>
    </dgm:pt>
    <dgm:pt modelId="{2D883FF2-EBB7-43AA-ABFD-3FC4E5266422}" type="sibTrans" cxnId="{40863A65-B740-4FB2-A040-4B941EA13A6E}">
      <dgm:prSet/>
      <dgm:spPr/>
      <dgm:t>
        <a:bodyPr/>
        <a:lstStyle/>
        <a:p>
          <a:endParaRPr lang="en-US"/>
        </a:p>
      </dgm:t>
    </dgm:pt>
    <dgm:pt modelId="{65D5243C-D45E-47C0-BC9E-42AFE9D19645}">
      <dgm:prSet custT="1"/>
      <dgm:spPr>
        <a:solidFill>
          <a:schemeClr val="bg2">
            <a:alpha val="90000"/>
          </a:schemeClr>
        </a:solidFill>
        <a:ln>
          <a:solidFill>
            <a:schemeClr val="bg1">
              <a:alpha val="90000"/>
            </a:schemeClr>
          </a:solidFill>
        </a:ln>
      </dgm:spPr>
      <dgm:t>
        <a:bodyPr/>
        <a:lstStyle/>
        <a:p>
          <a:r>
            <a:rPr lang="en-US" sz="1400" dirty="0"/>
            <a:t>Engaging in continuous care and disclosing their status </a:t>
          </a:r>
        </a:p>
      </dgm:t>
    </dgm:pt>
    <dgm:pt modelId="{FD13EE6F-96B2-4FD9-8778-A8316359A87D}" type="parTrans" cxnId="{E55B1BAE-D16B-4FA4-9283-F3AE460B21F2}">
      <dgm:prSet/>
      <dgm:spPr/>
      <dgm:t>
        <a:bodyPr/>
        <a:lstStyle/>
        <a:p>
          <a:endParaRPr lang="en-US"/>
        </a:p>
      </dgm:t>
    </dgm:pt>
    <dgm:pt modelId="{1F4A7471-6275-4997-B425-E8AC6929F99B}" type="sibTrans" cxnId="{E55B1BAE-D16B-4FA4-9283-F3AE460B21F2}">
      <dgm:prSet/>
      <dgm:spPr/>
      <dgm:t>
        <a:bodyPr/>
        <a:lstStyle/>
        <a:p>
          <a:endParaRPr lang="en-US"/>
        </a:p>
      </dgm:t>
    </dgm:pt>
    <dgm:pt modelId="{677A58B9-90FE-4DF8-AD19-57E3BEE0D818}">
      <dgm:prSet custT="1"/>
      <dgm:spPr>
        <a:solidFill>
          <a:schemeClr val="bg2">
            <a:alpha val="90000"/>
          </a:schemeClr>
        </a:solidFill>
        <a:ln>
          <a:solidFill>
            <a:schemeClr val="bg1">
              <a:alpha val="90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t>Addressing other health issues such as substance use</a:t>
          </a:r>
        </a:p>
      </dgm:t>
    </dgm:pt>
    <dgm:pt modelId="{C3345D2E-A2BA-42C5-B8C0-A37F957C7AF0}" type="parTrans" cxnId="{6F043A1A-BED2-48E2-9E79-C1A09949CF6C}">
      <dgm:prSet/>
      <dgm:spPr/>
      <dgm:t>
        <a:bodyPr/>
        <a:lstStyle/>
        <a:p>
          <a:endParaRPr lang="en-US"/>
        </a:p>
      </dgm:t>
    </dgm:pt>
    <dgm:pt modelId="{2A5E6A10-4B29-49E1-A065-11BE9600915C}" type="sibTrans" cxnId="{6F043A1A-BED2-48E2-9E79-C1A09949CF6C}">
      <dgm:prSet/>
      <dgm:spPr/>
      <dgm:t>
        <a:bodyPr/>
        <a:lstStyle/>
        <a:p>
          <a:endParaRPr lang="en-US"/>
        </a:p>
      </dgm:t>
    </dgm:pt>
    <dgm:pt modelId="{84E67AA8-FFA7-410A-B78D-27E24BD7393A}">
      <dgm:prSet/>
      <dgm:spPr>
        <a:solidFill>
          <a:schemeClr val="accent1"/>
        </a:solidFill>
      </dgm:spPr>
      <dgm:t>
        <a:bodyPr/>
        <a:lstStyle/>
        <a:p>
          <a:r>
            <a:rPr lang="en-US" b="1" dirty="0"/>
            <a:t>People often experience multiple </a:t>
          </a:r>
        </a:p>
        <a:p>
          <a:r>
            <a:rPr lang="en-US" b="1" dirty="0"/>
            <a:t>(or layered) stigma</a:t>
          </a:r>
        </a:p>
      </dgm:t>
    </dgm:pt>
    <dgm:pt modelId="{8460A7A2-39D4-47EA-BC28-617BBAE8F424}" type="parTrans" cxnId="{B56E3F06-4102-4BA3-9D42-2AD6021E8D3C}">
      <dgm:prSet/>
      <dgm:spPr/>
      <dgm:t>
        <a:bodyPr/>
        <a:lstStyle/>
        <a:p>
          <a:endParaRPr lang="en-US"/>
        </a:p>
      </dgm:t>
    </dgm:pt>
    <dgm:pt modelId="{5369FD89-D2BE-4B39-9E11-D783338B8997}" type="sibTrans" cxnId="{B56E3F06-4102-4BA3-9D42-2AD6021E8D3C}">
      <dgm:prSet/>
      <dgm:spPr/>
      <dgm:t>
        <a:bodyPr/>
        <a:lstStyle/>
        <a:p>
          <a:endParaRPr lang="en-US"/>
        </a:p>
      </dgm:t>
    </dgm:pt>
    <dgm:pt modelId="{E83D9533-15C3-4276-9115-80BDEC796B7A}">
      <dgm:prSet/>
      <dgm:spPr>
        <a:solidFill>
          <a:schemeClr val="accent1"/>
        </a:solidFill>
      </dgm:spPr>
      <dgm:t>
        <a:bodyPr/>
        <a:lstStyle/>
        <a:p>
          <a:r>
            <a:rPr lang="en-US" b="1" dirty="0"/>
            <a:t>Dakota</a:t>
          </a:r>
          <a:endParaRPr lang="en-US" dirty="0"/>
        </a:p>
      </dgm:t>
    </dgm:pt>
    <dgm:pt modelId="{D6A7FB1E-F7E4-45F5-8866-FC54A309933B}" type="parTrans" cxnId="{465E3C96-22BD-4A2A-B165-5A1A14FAE4B0}">
      <dgm:prSet/>
      <dgm:spPr/>
      <dgm:t>
        <a:bodyPr/>
        <a:lstStyle/>
        <a:p>
          <a:endParaRPr lang="en-US"/>
        </a:p>
      </dgm:t>
    </dgm:pt>
    <dgm:pt modelId="{853834C6-6C55-4E67-89B1-760F3295971F}" type="sibTrans" cxnId="{465E3C96-22BD-4A2A-B165-5A1A14FAE4B0}">
      <dgm:prSet/>
      <dgm:spPr/>
      <dgm:t>
        <a:bodyPr/>
        <a:lstStyle/>
        <a:p>
          <a:endParaRPr lang="en-US"/>
        </a:p>
      </dgm:t>
    </dgm:pt>
    <dgm:pt modelId="{9A5742E5-8567-42EC-8391-68AFC509D4B5}">
      <dgm:prSet custT="1"/>
      <dgm:spPr>
        <a:solidFill>
          <a:schemeClr val="bg2">
            <a:alpha val="90000"/>
          </a:schemeClr>
        </a:solidFill>
        <a:ln>
          <a:solidFill>
            <a:schemeClr val="bg1">
              <a:alpha val="90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t>Did not disclose her status fearing family rejection</a:t>
          </a:r>
        </a:p>
      </dgm:t>
    </dgm:pt>
    <dgm:pt modelId="{8C8D8D54-7207-4C6E-B552-BFCBAF0C35E7}" type="parTrans" cxnId="{CE083461-7472-4B6B-9673-54A91ABA256B}">
      <dgm:prSet/>
      <dgm:spPr/>
      <dgm:t>
        <a:bodyPr/>
        <a:lstStyle/>
        <a:p>
          <a:endParaRPr lang="en-US"/>
        </a:p>
      </dgm:t>
    </dgm:pt>
    <dgm:pt modelId="{5BF688BD-CAC6-46F7-B55D-5ACA19F44004}" type="sibTrans" cxnId="{CE083461-7472-4B6B-9673-54A91ABA256B}">
      <dgm:prSet/>
      <dgm:spPr/>
      <dgm:t>
        <a:bodyPr/>
        <a:lstStyle/>
        <a:p>
          <a:endParaRPr lang="en-US"/>
        </a:p>
      </dgm:t>
    </dgm:pt>
    <dgm:pt modelId="{8F9D700B-E371-4F9D-9B4D-9EFAE8B847B8}">
      <dgm:prSet custT="1"/>
      <dgm:spPr>
        <a:solidFill>
          <a:schemeClr val="bg2">
            <a:alpha val="90000"/>
          </a:schemeClr>
        </a:solidFill>
        <a:ln>
          <a:solidFill>
            <a:schemeClr val="bg1">
              <a:alpha val="90000"/>
            </a:schemeClr>
          </a:solidFill>
        </a:ln>
      </dgm:spPr>
      <dgm:t>
        <a:bodyPr/>
        <a:lstStyle/>
        <a:p>
          <a:r>
            <a:rPr lang="en-US" sz="1200" dirty="0"/>
            <a:t>Was lost to follow up after her first visit </a:t>
          </a:r>
        </a:p>
      </dgm:t>
    </dgm:pt>
    <dgm:pt modelId="{3B7BF41A-566A-489C-A31E-236D92D7C483}" type="parTrans" cxnId="{B1A7ADC8-F22B-4FEF-ABF9-64209237D169}">
      <dgm:prSet/>
      <dgm:spPr/>
      <dgm:t>
        <a:bodyPr/>
        <a:lstStyle/>
        <a:p>
          <a:endParaRPr lang="en-US"/>
        </a:p>
      </dgm:t>
    </dgm:pt>
    <dgm:pt modelId="{019603F7-84DA-4BF7-8955-406BD7532D0E}" type="sibTrans" cxnId="{B1A7ADC8-F22B-4FEF-ABF9-64209237D169}">
      <dgm:prSet/>
      <dgm:spPr/>
      <dgm:t>
        <a:bodyPr/>
        <a:lstStyle/>
        <a:p>
          <a:endParaRPr lang="en-US"/>
        </a:p>
      </dgm:t>
    </dgm:pt>
    <dgm:pt modelId="{D7D31B10-49A6-479F-B55B-9D4CA9C4EA71}">
      <dgm:prSet custT="1"/>
      <dgm:spPr>
        <a:solidFill>
          <a:schemeClr val="bg2">
            <a:alpha val="90000"/>
          </a:schemeClr>
        </a:solidFill>
        <a:ln>
          <a:solidFill>
            <a:schemeClr val="bg1">
              <a:alpha val="90000"/>
            </a:schemeClr>
          </a:solidFill>
        </a:ln>
      </dgm:spPr>
      <dgm:t>
        <a:bodyPr/>
        <a:lstStyle/>
        <a:p>
          <a:r>
            <a:rPr lang="en-US" sz="1200" dirty="0"/>
            <a:t>Continued to expose others to risk </a:t>
          </a:r>
        </a:p>
      </dgm:t>
    </dgm:pt>
    <dgm:pt modelId="{972229A4-6F49-4CC5-B026-529CECE307BE}" type="parTrans" cxnId="{80D05909-F506-4C8C-996F-569ABB007CA0}">
      <dgm:prSet/>
      <dgm:spPr/>
      <dgm:t>
        <a:bodyPr/>
        <a:lstStyle/>
        <a:p>
          <a:endParaRPr lang="en-US"/>
        </a:p>
      </dgm:t>
    </dgm:pt>
    <dgm:pt modelId="{47723AB5-3023-443D-B89A-0F5419A2942B}" type="sibTrans" cxnId="{80D05909-F506-4C8C-996F-569ABB007CA0}">
      <dgm:prSet/>
      <dgm:spPr/>
      <dgm:t>
        <a:bodyPr/>
        <a:lstStyle/>
        <a:p>
          <a:endParaRPr lang="en-US"/>
        </a:p>
      </dgm:t>
    </dgm:pt>
    <dgm:pt modelId="{B69F6DDC-F8EA-40B4-87AA-420B0668AF47}">
      <dgm:prSet custT="1"/>
      <dgm:spPr>
        <a:solidFill>
          <a:schemeClr val="bg2">
            <a:alpha val="90000"/>
          </a:schemeClr>
        </a:solidFill>
        <a:ln>
          <a:solidFill>
            <a:schemeClr val="bg1">
              <a:alpha val="90000"/>
            </a:schemeClr>
          </a:solidFill>
        </a:ln>
      </dgm:spPr>
      <dgm:t>
        <a:bodyPr/>
        <a:lstStyle/>
        <a:p>
          <a:r>
            <a:rPr lang="en-US" sz="1200" dirty="0"/>
            <a:t>Finally presented to care with advanced HIV disease </a:t>
          </a:r>
        </a:p>
      </dgm:t>
    </dgm:pt>
    <dgm:pt modelId="{90AA8DFD-592A-462D-8AAC-90B71B32A7E6}" type="parTrans" cxnId="{A9EBB906-E0E8-454E-94F1-86EE11EA61A4}">
      <dgm:prSet/>
      <dgm:spPr/>
      <dgm:t>
        <a:bodyPr/>
        <a:lstStyle/>
        <a:p>
          <a:endParaRPr lang="en-US"/>
        </a:p>
      </dgm:t>
    </dgm:pt>
    <dgm:pt modelId="{7726EC81-F84C-4E9C-9A50-838308762D47}" type="sibTrans" cxnId="{A9EBB906-E0E8-454E-94F1-86EE11EA61A4}">
      <dgm:prSet/>
      <dgm:spPr/>
      <dgm:t>
        <a:bodyPr/>
        <a:lstStyle/>
        <a:p>
          <a:endParaRPr lang="en-US"/>
        </a:p>
      </dgm:t>
    </dgm:pt>
    <dgm:pt modelId="{0CB2ACB8-2A57-4B18-A322-FACB3311845A}" type="pres">
      <dgm:prSet presAssocID="{961553C1-617F-475D-9FA7-3BABE40C03BA}" presName="Name0" presStyleCnt="0">
        <dgm:presLayoutVars>
          <dgm:dir/>
          <dgm:animLvl val="lvl"/>
          <dgm:resizeHandles val="exact"/>
        </dgm:presLayoutVars>
      </dgm:prSet>
      <dgm:spPr/>
    </dgm:pt>
    <dgm:pt modelId="{F44EC2BB-97B0-4A56-85A1-25BBFDBD44DA}" type="pres">
      <dgm:prSet presAssocID="{E83D9533-15C3-4276-9115-80BDEC796B7A}" presName="boxAndChildren" presStyleCnt="0"/>
      <dgm:spPr/>
    </dgm:pt>
    <dgm:pt modelId="{963585F8-F811-4FDC-BFE0-E604A33FFEF8}" type="pres">
      <dgm:prSet presAssocID="{E83D9533-15C3-4276-9115-80BDEC796B7A}" presName="parentTextBox" presStyleLbl="node1" presStyleIdx="0" presStyleCnt="3"/>
      <dgm:spPr/>
    </dgm:pt>
    <dgm:pt modelId="{86112CF0-2FDE-4318-B34B-EC011F100DB8}" type="pres">
      <dgm:prSet presAssocID="{E83D9533-15C3-4276-9115-80BDEC796B7A}" presName="entireBox" presStyleLbl="node1" presStyleIdx="0" presStyleCnt="3"/>
      <dgm:spPr/>
    </dgm:pt>
    <dgm:pt modelId="{0BFF0C25-D6C0-4840-A04B-672AAA1A53A2}" type="pres">
      <dgm:prSet presAssocID="{E83D9533-15C3-4276-9115-80BDEC796B7A}" presName="descendantBox" presStyleCnt="0"/>
      <dgm:spPr/>
    </dgm:pt>
    <dgm:pt modelId="{86A14E0A-AEED-4793-A405-09D1041D243C}" type="pres">
      <dgm:prSet presAssocID="{9A5742E5-8567-42EC-8391-68AFC509D4B5}" presName="childTextBox" presStyleLbl="fgAccFollowNode1" presStyleIdx="0" presStyleCnt="7">
        <dgm:presLayoutVars>
          <dgm:bulletEnabled val="1"/>
        </dgm:presLayoutVars>
      </dgm:prSet>
      <dgm:spPr/>
    </dgm:pt>
    <dgm:pt modelId="{3A56F670-6F39-46B7-8BFE-DC2A68C0BC10}" type="pres">
      <dgm:prSet presAssocID="{8F9D700B-E371-4F9D-9B4D-9EFAE8B847B8}" presName="childTextBox" presStyleLbl="fgAccFollowNode1" presStyleIdx="1" presStyleCnt="7">
        <dgm:presLayoutVars>
          <dgm:bulletEnabled val="1"/>
        </dgm:presLayoutVars>
      </dgm:prSet>
      <dgm:spPr/>
    </dgm:pt>
    <dgm:pt modelId="{66EB128A-64BA-489E-9D32-DA8149D5B83C}" type="pres">
      <dgm:prSet presAssocID="{D7D31B10-49A6-479F-B55B-9D4CA9C4EA71}" presName="childTextBox" presStyleLbl="fgAccFollowNode1" presStyleIdx="2" presStyleCnt="7">
        <dgm:presLayoutVars>
          <dgm:bulletEnabled val="1"/>
        </dgm:presLayoutVars>
      </dgm:prSet>
      <dgm:spPr/>
    </dgm:pt>
    <dgm:pt modelId="{ABF8B231-FAD2-47D5-AB04-175C54E04D28}" type="pres">
      <dgm:prSet presAssocID="{B69F6DDC-F8EA-40B4-87AA-420B0668AF47}" presName="childTextBox" presStyleLbl="fgAccFollowNode1" presStyleIdx="3" presStyleCnt="7">
        <dgm:presLayoutVars>
          <dgm:bulletEnabled val="1"/>
        </dgm:presLayoutVars>
      </dgm:prSet>
      <dgm:spPr/>
    </dgm:pt>
    <dgm:pt modelId="{B372F72A-95F8-434B-9E88-85FAEC40089C}" type="pres">
      <dgm:prSet presAssocID="{5369FD89-D2BE-4B39-9E11-D783338B8997}" presName="sp" presStyleCnt="0"/>
      <dgm:spPr/>
    </dgm:pt>
    <dgm:pt modelId="{2416412D-0469-4459-91EB-3947A81A0054}" type="pres">
      <dgm:prSet presAssocID="{84E67AA8-FFA7-410A-B78D-27E24BD7393A}" presName="arrowAndChildren" presStyleCnt="0"/>
      <dgm:spPr/>
    </dgm:pt>
    <dgm:pt modelId="{1607C48D-012E-4894-BA0F-9ECB8B99D6D9}" type="pres">
      <dgm:prSet presAssocID="{84E67AA8-FFA7-410A-B78D-27E24BD7393A}" presName="parentTextArrow" presStyleLbl="node1" presStyleIdx="1" presStyleCnt="3"/>
      <dgm:spPr/>
    </dgm:pt>
    <dgm:pt modelId="{053D01A8-EC0D-4A72-90B7-0EA5A23239CF}" type="pres">
      <dgm:prSet presAssocID="{2EEA2BED-7163-458C-BB9F-71F9F3F97F7E}" presName="sp" presStyleCnt="0"/>
      <dgm:spPr/>
    </dgm:pt>
    <dgm:pt modelId="{0FFF610F-99F2-4F82-BA1B-7AB51FB2C901}" type="pres">
      <dgm:prSet presAssocID="{88AA687B-1784-4BFD-8489-14D4F8F48E9A}" presName="arrowAndChildren" presStyleCnt="0"/>
      <dgm:spPr/>
    </dgm:pt>
    <dgm:pt modelId="{8EC41DFB-1C21-41CC-A2FB-9CF0B5B34703}" type="pres">
      <dgm:prSet presAssocID="{88AA687B-1784-4BFD-8489-14D4F8F48E9A}" presName="parentTextArrow" presStyleLbl="node1" presStyleIdx="1" presStyleCnt="3"/>
      <dgm:spPr/>
    </dgm:pt>
    <dgm:pt modelId="{0F8B6DB1-8601-429D-8107-92960371B238}" type="pres">
      <dgm:prSet presAssocID="{88AA687B-1784-4BFD-8489-14D4F8F48E9A}" presName="arrow" presStyleLbl="node1" presStyleIdx="2" presStyleCnt="3"/>
      <dgm:spPr/>
    </dgm:pt>
    <dgm:pt modelId="{0337BF7F-6C1E-4518-B90E-F7CDB9B2F234}" type="pres">
      <dgm:prSet presAssocID="{88AA687B-1784-4BFD-8489-14D4F8F48E9A}" presName="descendantArrow" presStyleCnt="0"/>
      <dgm:spPr/>
    </dgm:pt>
    <dgm:pt modelId="{7627DA71-EA82-4135-8EFC-DCF585952692}" type="pres">
      <dgm:prSet presAssocID="{E801AB07-895C-4196-B91D-6AA305E7F673}" presName="childTextArrow" presStyleLbl="fgAccFollowNode1" presStyleIdx="4" presStyleCnt="7">
        <dgm:presLayoutVars>
          <dgm:bulletEnabled val="1"/>
        </dgm:presLayoutVars>
      </dgm:prSet>
      <dgm:spPr/>
    </dgm:pt>
    <dgm:pt modelId="{61D8FBD4-9651-4623-85AB-92BCA993A8E6}" type="pres">
      <dgm:prSet presAssocID="{65D5243C-D45E-47C0-BC9E-42AFE9D19645}" presName="childTextArrow" presStyleLbl="fgAccFollowNode1" presStyleIdx="5" presStyleCnt="7">
        <dgm:presLayoutVars>
          <dgm:bulletEnabled val="1"/>
        </dgm:presLayoutVars>
      </dgm:prSet>
      <dgm:spPr/>
    </dgm:pt>
    <dgm:pt modelId="{958B4742-1CD8-4833-852A-60EB26C1C44D}" type="pres">
      <dgm:prSet presAssocID="{677A58B9-90FE-4DF8-AD19-57E3BEE0D818}" presName="childTextArrow" presStyleLbl="fgAccFollowNode1" presStyleIdx="6" presStyleCnt="7">
        <dgm:presLayoutVars>
          <dgm:bulletEnabled val="1"/>
        </dgm:presLayoutVars>
      </dgm:prSet>
      <dgm:spPr/>
    </dgm:pt>
  </dgm:ptLst>
  <dgm:cxnLst>
    <dgm:cxn modelId="{B56E3F06-4102-4BA3-9D42-2AD6021E8D3C}" srcId="{961553C1-617F-475D-9FA7-3BABE40C03BA}" destId="{84E67AA8-FFA7-410A-B78D-27E24BD7393A}" srcOrd="1" destOrd="0" parTransId="{8460A7A2-39D4-47EA-BC28-617BBAE8F424}" sibTransId="{5369FD89-D2BE-4B39-9E11-D783338B8997}"/>
    <dgm:cxn modelId="{A9EBB906-E0E8-454E-94F1-86EE11EA61A4}" srcId="{E83D9533-15C3-4276-9115-80BDEC796B7A}" destId="{B69F6DDC-F8EA-40B4-87AA-420B0668AF47}" srcOrd="3" destOrd="0" parTransId="{90AA8DFD-592A-462D-8AAC-90B71B32A7E6}" sibTransId="{7726EC81-F84C-4E9C-9A50-838308762D47}"/>
    <dgm:cxn modelId="{80D05909-F506-4C8C-996F-569ABB007CA0}" srcId="{E83D9533-15C3-4276-9115-80BDEC796B7A}" destId="{D7D31B10-49A6-479F-B55B-9D4CA9C4EA71}" srcOrd="2" destOrd="0" parTransId="{972229A4-6F49-4CC5-B026-529CECE307BE}" sibTransId="{47723AB5-3023-443D-B89A-0F5419A2942B}"/>
    <dgm:cxn modelId="{6C775A0A-CC1A-4BD3-B96E-0C0BDE603867}" srcId="{961553C1-617F-475D-9FA7-3BABE40C03BA}" destId="{88AA687B-1784-4BFD-8489-14D4F8F48E9A}" srcOrd="0" destOrd="0" parTransId="{FDDCBB54-6976-4D9A-9ED3-D826B8821F09}" sibTransId="{2EEA2BED-7163-458C-BB9F-71F9F3F97F7E}"/>
    <dgm:cxn modelId="{C019920F-1CB6-4A2D-8825-2FE1B7178D99}" type="presOf" srcId="{88AA687B-1784-4BFD-8489-14D4F8F48E9A}" destId="{0F8B6DB1-8601-429D-8107-92960371B238}" srcOrd="1" destOrd="0" presId="urn:microsoft.com/office/officeart/2005/8/layout/process4"/>
    <dgm:cxn modelId="{F158DE11-6DE0-4C4A-859B-AF20289EB22E}" type="presOf" srcId="{8F9D700B-E371-4F9D-9B4D-9EFAE8B847B8}" destId="{3A56F670-6F39-46B7-8BFE-DC2A68C0BC10}" srcOrd="0" destOrd="0" presId="urn:microsoft.com/office/officeart/2005/8/layout/process4"/>
    <dgm:cxn modelId="{6F043A1A-BED2-48E2-9E79-C1A09949CF6C}" srcId="{88AA687B-1784-4BFD-8489-14D4F8F48E9A}" destId="{677A58B9-90FE-4DF8-AD19-57E3BEE0D818}" srcOrd="2" destOrd="0" parTransId="{C3345D2E-A2BA-42C5-B8C0-A37F957C7AF0}" sibTransId="{2A5E6A10-4B29-49E1-A065-11BE9600915C}"/>
    <dgm:cxn modelId="{7CF26D2A-ABDC-4785-A7A8-0E0174255456}" type="presOf" srcId="{E83D9533-15C3-4276-9115-80BDEC796B7A}" destId="{963585F8-F811-4FDC-BFE0-E604A33FFEF8}" srcOrd="0" destOrd="0" presId="urn:microsoft.com/office/officeart/2005/8/layout/process4"/>
    <dgm:cxn modelId="{6434A13C-E0E7-4628-93B5-794493F1991E}" type="presOf" srcId="{84E67AA8-FFA7-410A-B78D-27E24BD7393A}" destId="{1607C48D-012E-4894-BA0F-9ECB8B99D6D9}" srcOrd="0" destOrd="0" presId="urn:microsoft.com/office/officeart/2005/8/layout/process4"/>
    <dgm:cxn modelId="{CE083461-7472-4B6B-9673-54A91ABA256B}" srcId="{E83D9533-15C3-4276-9115-80BDEC796B7A}" destId="{9A5742E5-8567-42EC-8391-68AFC509D4B5}" srcOrd="0" destOrd="0" parTransId="{8C8D8D54-7207-4C6E-B552-BFCBAF0C35E7}" sibTransId="{5BF688BD-CAC6-46F7-B55D-5ACA19F44004}"/>
    <dgm:cxn modelId="{CAEDB762-8D83-4242-84A8-C161A91ED88A}" type="presOf" srcId="{B69F6DDC-F8EA-40B4-87AA-420B0668AF47}" destId="{ABF8B231-FAD2-47D5-AB04-175C54E04D28}" srcOrd="0" destOrd="0" presId="urn:microsoft.com/office/officeart/2005/8/layout/process4"/>
    <dgm:cxn modelId="{40863A65-B740-4FB2-A040-4B941EA13A6E}" srcId="{88AA687B-1784-4BFD-8489-14D4F8F48E9A}" destId="{E801AB07-895C-4196-B91D-6AA305E7F673}" srcOrd="0" destOrd="0" parTransId="{83CEBA22-994B-4D90-89E2-42D7BF370A94}" sibTransId="{2D883FF2-EBB7-43AA-ABFD-3FC4E5266422}"/>
    <dgm:cxn modelId="{A3520167-BD5C-4FC4-9B83-5D8762EF4014}" type="presOf" srcId="{E83D9533-15C3-4276-9115-80BDEC796B7A}" destId="{86112CF0-2FDE-4318-B34B-EC011F100DB8}" srcOrd="1" destOrd="0" presId="urn:microsoft.com/office/officeart/2005/8/layout/process4"/>
    <dgm:cxn modelId="{BF42054F-37D4-4216-9B72-0B1ECB0F2DAD}" type="presOf" srcId="{65D5243C-D45E-47C0-BC9E-42AFE9D19645}" destId="{61D8FBD4-9651-4623-85AB-92BCA993A8E6}" srcOrd="0" destOrd="0" presId="urn:microsoft.com/office/officeart/2005/8/layout/process4"/>
    <dgm:cxn modelId="{22CC8780-BC65-4B80-A8EE-37524651C77D}" type="presOf" srcId="{961553C1-617F-475D-9FA7-3BABE40C03BA}" destId="{0CB2ACB8-2A57-4B18-A322-FACB3311845A}" srcOrd="0" destOrd="0" presId="urn:microsoft.com/office/officeart/2005/8/layout/process4"/>
    <dgm:cxn modelId="{465E3C96-22BD-4A2A-B165-5A1A14FAE4B0}" srcId="{961553C1-617F-475D-9FA7-3BABE40C03BA}" destId="{E83D9533-15C3-4276-9115-80BDEC796B7A}" srcOrd="2" destOrd="0" parTransId="{D6A7FB1E-F7E4-45F5-8866-FC54A309933B}" sibTransId="{853834C6-6C55-4E67-89B1-760F3295971F}"/>
    <dgm:cxn modelId="{E55B1BAE-D16B-4FA4-9283-F3AE460B21F2}" srcId="{88AA687B-1784-4BFD-8489-14D4F8F48E9A}" destId="{65D5243C-D45E-47C0-BC9E-42AFE9D19645}" srcOrd="1" destOrd="0" parTransId="{FD13EE6F-96B2-4FD9-8778-A8316359A87D}" sibTransId="{1F4A7471-6275-4997-B425-E8AC6929F99B}"/>
    <dgm:cxn modelId="{030658B0-C39A-45EC-8A4F-9A132BC4874C}" type="presOf" srcId="{88AA687B-1784-4BFD-8489-14D4F8F48E9A}" destId="{8EC41DFB-1C21-41CC-A2FB-9CF0B5B34703}" srcOrd="0" destOrd="0" presId="urn:microsoft.com/office/officeart/2005/8/layout/process4"/>
    <dgm:cxn modelId="{FB487AC1-45D0-41AC-8C2F-6452E6FE98EB}" type="presOf" srcId="{E801AB07-895C-4196-B91D-6AA305E7F673}" destId="{7627DA71-EA82-4135-8EFC-DCF585952692}" srcOrd="0" destOrd="0" presId="urn:microsoft.com/office/officeart/2005/8/layout/process4"/>
    <dgm:cxn modelId="{B1A7ADC8-F22B-4FEF-ABF9-64209237D169}" srcId="{E83D9533-15C3-4276-9115-80BDEC796B7A}" destId="{8F9D700B-E371-4F9D-9B4D-9EFAE8B847B8}" srcOrd="1" destOrd="0" parTransId="{3B7BF41A-566A-489C-A31E-236D92D7C483}" sibTransId="{019603F7-84DA-4BF7-8955-406BD7532D0E}"/>
    <dgm:cxn modelId="{E7076BD1-030B-407F-BE5A-668D529B42DA}" type="presOf" srcId="{D7D31B10-49A6-479F-B55B-9D4CA9C4EA71}" destId="{66EB128A-64BA-489E-9D32-DA8149D5B83C}" srcOrd="0" destOrd="0" presId="urn:microsoft.com/office/officeart/2005/8/layout/process4"/>
    <dgm:cxn modelId="{2790C1D2-1B66-44E3-937B-85D1810A1906}" type="presOf" srcId="{677A58B9-90FE-4DF8-AD19-57E3BEE0D818}" destId="{958B4742-1CD8-4833-852A-60EB26C1C44D}" srcOrd="0" destOrd="0" presId="urn:microsoft.com/office/officeart/2005/8/layout/process4"/>
    <dgm:cxn modelId="{647A6DE0-5C3D-4031-8F12-46A50A5A12EA}" type="presOf" srcId="{9A5742E5-8567-42EC-8391-68AFC509D4B5}" destId="{86A14E0A-AEED-4793-A405-09D1041D243C}" srcOrd="0" destOrd="0" presId="urn:microsoft.com/office/officeart/2005/8/layout/process4"/>
    <dgm:cxn modelId="{66562673-571E-4C45-990F-C7880301A5A0}" type="presParOf" srcId="{0CB2ACB8-2A57-4B18-A322-FACB3311845A}" destId="{F44EC2BB-97B0-4A56-85A1-25BBFDBD44DA}" srcOrd="0" destOrd="0" presId="urn:microsoft.com/office/officeart/2005/8/layout/process4"/>
    <dgm:cxn modelId="{A789264B-76CC-4668-A464-583127D6E6F7}" type="presParOf" srcId="{F44EC2BB-97B0-4A56-85A1-25BBFDBD44DA}" destId="{963585F8-F811-4FDC-BFE0-E604A33FFEF8}" srcOrd="0" destOrd="0" presId="urn:microsoft.com/office/officeart/2005/8/layout/process4"/>
    <dgm:cxn modelId="{C90A5A1C-5845-4711-8462-B6E55C8A16E1}" type="presParOf" srcId="{F44EC2BB-97B0-4A56-85A1-25BBFDBD44DA}" destId="{86112CF0-2FDE-4318-B34B-EC011F100DB8}" srcOrd="1" destOrd="0" presId="urn:microsoft.com/office/officeart/2005/8/layout/process4"/>
    <dgm:cxn modelId="{C645F1D4-B663-40E0-BF68-FEB7611FDBAF}" type="presParOf" srcId="{F44EC2BB-97B0-4A56-85A1-25BBFDBD44DA}" destId="{0BFF0C25-D6C0-4840-A04B-672AAA1A53A2}" srcOrd="2" destOrd="0" presId="urn:microsoft.com/office/officeart/2005/8/layout/process4"/>
    <dgm:cxn modelId="{670B7C42-B741-4607-AC74-20A0749C3FB4}" type="presParOf" srcId="{0BFF0C25-D6C0-4840-A04B-672AAA1A53A2}" destId="{86A14E0A-AEED-4793-A405-09D1041D243C}" srcOrd="0" destOrd="0" presId="urn:microsoft.com/office/officeart/2005/8/layout/process4"/>
    <dgm:cxn modelId="{CF68C52A-6218-44A0-B115-E65CCEDA25CB}" type="presParOf" srcId="{0BFF0C25-D6C0-4840-A04B-672AAA1A53A2}" destId="{3A56F670-6F39-46B7-8BFE-DC2A68C0BC10}" srcOrd="1" destOrd="0" presId="urn:microsoft.com/office/officeart/2005/8/layout/process4"/>
    <dgm:cxn modelId="{704F205A-DEC8-4FB0-B74C-229D6A316E76}" type="presParOf" srcId="{0BFF0C25-D6C0-4840-A04B-672AAA1A53A2}" destId="{66EB128A-64BA-489E-9D32-DA8149D5B83C}" srcOrd="2" destOrd="0" presId="urn:microsoft.com/office/officeart/2005/8/layout/process4"/>
    <dgm:cxn modelId="{F8B11AB5-D547-4CA1-AAE7-3856BD645B61}" type="presParOf" srcId="{0BFF0C25-D6C0-4840-A04B-672AAA1A53A2}" destId="{ABF8B231-FAD2-47D5-AB04-175C54E04D28}" srcOrd="3" destOrd="0" presId="urn:microsoft.com/office/officeart/2005/8/layout/process4"/>
    <dgm:cxn modelId="{A0D6EECD-D784-4B37-ADAF-1E98FAFC91F5}" type="presParOf" srcId="{0CB2ACB8-2A57-4B18-A322-FACB3311845A}" destId="{B372F72A-95F8-434B-9E88-85FAEC40089C}" srcOrd="1" destOrd="0" presId="urn:microsoft.com/office/officeart/2005/8/layout/process4"/>
    <dgm:cxn modelId="{FF89E68E-F345-4325-BCE4-1ECDABD4471E}" type="presParOf" srcId="{0CB2ACB8-2A57-4B18-A322-FACB3311845A}" destId="{2416412D-0469-4459-91EB-3947A81A0054}" srcOrd="2" destOrd="0" presId="urn:microsoft.com/office/officeart/2005/8/layout/process4"/>
    <dgm:cxn modelId="{2C37F551-5D43-4F69-817D-A7D7F9D7D15F}" type="presParOf" srcId="{2416412D-0469-4459-91EB-3947A81A0054}" destId="{1607C48D-012E-4894-BA0F-9ECB8B99D6D9}" srcOrd="0" destOrd="0" presId="urn:microsoft.com/office/officeart/2005/8/layout/process4"/>
    <dgm:cxn modelId="{D2F25E04-E048-48F1-9624-3373F77FC61E}" type="presParOf" srcId="{0CB2ACB8-2A57-4B18-A322-FACB3311845A}" destId="{053D01A8-EC0D-4A72-90B7-0EA5A23239CF}" srcOrd="3" destOrd="0" presId="urn:microsoft.com/office/officeart/2005/8/layout/process4"/>
    <dgm:cxn modelId="{CE45D427-23E5-40BE-9C3B-2D51C9D866DC}" type="presParOf" srcId="{0CB2ACB8-2A57-4B18-A322-FACB3311845A}" destId="{0FFF610F-99F2-4F82-BA1B-7AB51FB2C901}" srcOrd="4" destOrd="0" presId="urn:microsoft.com/office/officeart/2005/8/layout/process4"/>
    <dgm:cxn modelId="{1657D834-5EC4-47DE-BC2D-5BF1783C50D5}" type="presParOf" srcId="{0FFF610F-99F2-4F82-BA1B-7AB51FB2C901}" destId="{8EC41DFB-1C21-41CC-A2FB-9CF0B5B34703}" srcOrd="0" destOrd="0" presId="urn:microsoft.com/office/officeart/2005/8/layout/process4"/>
    <dgm:cxn modelId="{5CB43838-6B15-4788-8B4B-1FF6577AB878}" type="presParOf" srcId="{0FFF610F-99F2-4F82-BA1B-7AB51FB2C901}" destId="{0F8B6DB1-8601-429D-8107-92960371B238}" srcOrd="1" destOrd="0" presId="urn:microsoft.com/office/officeart/2005/8/layout/process4"/>
    <dgm:cxn modelId="{1AD8D315-F60C-45F7-B0FD-6BE28A2372E0}" type="presParOf" srcId="{0FFF610F-99F2-4F82-BA1B-7AB51FB2C901}" destId="{0337BF7F-6C1E-4518-B90E-F7CDB9B2F234}" srcOrd="2" destOrd="0" presId="urn:microsoft.com/office/officeart/2005/8/layout/process4"/>
    <dgm:cxn modelId="{047A7303-B277-4BB0-9389-94EFF2106FF2}" type="presParOf" srcId="{0337BF7F-6C1E-4518-B90E-F7CDB9B2F234}" destId="{7627DA71-EA82-4135-8EFC-DCF585952692}" srcOrd="0" destOrd="0" presId="urn:microsoft.com/office/officeart/2005/8/layout/process4"/>
    <dgm:cxn modelId="{A34D2534-26B0-49C3-B197-AD4E8ABD7BE3}" type="presParOf" srcId="{0337BF7F-6C1E-4518-B90E-F7CDB9B2F234}" destId="{61D8FBD4-9651-4623-85AB-92BCA993A8E6}" srcOrd="1" destOrd="0" presId="urn:microsoft.com/office/officeart/2005/8/layout/process4"/>
    <dgm:cxn modelId="{334C0491-5D23-4D75-91C3-82A546EB4777}" type="presParOf" srcId="{0337BF7F-6C1E-4518-B90E-F7CDB9B2F234}" destId="{958B4742-1CD8-4833-852A-60EB26C1C44D}"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B1B2C-429D-477C-AAC3-039EFCE2554B}">
      <dsp:nvSpPr>
        <dsp:cNvPr id="0" name=""/>
        <dsp:cNvSpPr/>
      </dsp:nvSpPr>
      <dsp:spPr>
        <a:xfrm rot="5400000">
          <a:off x="3441434" y="-1124086"/>
          <a:ext cx="1265096" cy="3834336"/>
        </a:xfrm>
        <a:prstGeom prst="round2SameRect">
          <a:avLst/>
        </a:prstGeom>
        <a:solidFill>
          <a:schemeClr val="bg2">
            <a:alpha val="9000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 many parts of the world</a:t>
          </a:r>
        </a:p>
        <a:p>
          <a:pPr marL="171450" lvl="1" indent="-171450" algn="l" defTabSz="800100">
            <a:lnSpc>
              <a:spcPct val="90000"/>
            </a:lnSpc>
            <a:spcBef>
              <a:spcPct val="0"/>
            </a:spcBef>
            <a:spcAft>
              <a:spcPct val="15000"/>
            </a:spcAft>
            <a:buChar char="•"/>
          </a:pPr>
          <a:r>
            <a:rPr lang="en-US" sz="1800" kern="1200" dirty="0"/>
            <a:t>Limiting accessing to quality health services </a:t>
          </a:r>
        </a:p>
      </dsp:txBody>
      <dsp:txXfrm rot="-5400000">
        <a:off x="2156815" y="222290"/>
        <a:ext cx="3772579" cy="1141582"/>
      </dsp:txXfrm>
    </dsp:sp>
    <dsp:sp modelId="{97738DE0-6EC6-4FF4-8A84-606ABA3D8007}">
      <dsp:nvSpPr>
        <dsp:cNvPr id="0" name=""/>
        <dsp:cNvSpPr/>
      </dsp:nvSpPr>
      <dsp:spPr>
        <a:xfrm>
          <a:off x="0" y="2396"/>
          <a:ext cx="2156814" cy="1581370"/>
        </a:xfrm>
        <a:prstGeom prst="roundRect">
          <a:avLst/>
        </a:prstGeom>
        <a:solidFill>
          <a:schemeClr val="accent1"/>
        </a:solidFill>
        <a:ln w="127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2000" kern="1200" dirty="0">
              <a:solidFill>
                <a:prstClr val="white"/>
              </a:solidFill>
              <a:latin typeface="Rockwell" panose="02060603020205020403"/>
              <a:ea typeface="+mn-ea"/>
              <a:cs typeface="+mn-cs"/>
            </a:rPr>
            <a:t>Human rights violations are common in health settings </a:t>
          </a:r>
        </a:p>
      </dsp:txBody>
      <dsp:txXfrm>
        <a:off x="77196" y="79592"/>
        <a:ext cx="2002422" cy="1426978"/>
      </dsp:txXfrm>
    </dsp:sp>
    <dsp:sp modelId="{44F0FF67-2AE2-413A-9E87-8CC686DB65D4}">
      <dsp:nvSpPr>
        <dsp:cNvPr id="0" name=""/>
        <dsp:cNvSpPr/>
      </dsp:nvSpPr>
      <dsp:spPr>
        <a:xfrm rot="5400000">
          <a:off x="3441434" y="536352"/>
          <a:ext cx="1265096" cy="3834336"/>
        </a:xfrm>
        <a:prstGeom prst="round2SameRect">
          <a:avLst/>
        </a:prstGeom>
        <a:solidFill>
          <a:schemeClr val="bg2">
            <a:alpha val="9000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prstClr val="black">
                  <a:hueOff val="0"/>
                  <a:satOff val="0"/>
                  <a:lumOff val="0"/>
                  <a:alphaOff val="0"/>
                </a:prstClr>
              </a:solidFill>
              <a:latin typeface="+mn-lt"/>
              <a:ea typeface="+mn-ea"/>
              <a:cs typeface="+mn-cs"/>
            </a:rPr>
            <a:t>From co-workers and employers</a:t>
          </a:r>
        </a:p>
        <a:p>
          <a:pPr marL="171450" lvl="1" indent="-171450" algn="l" defTabSz="800100">
            <a:lnSpc>
              <a:spcPct val="90000"/>
            </a:lnSpc>
            <a:spcBef>
              <a:spcPct val="0"/>
            </a:spcBef>
            <a:spcAft>
              <a:spcPct val="15000"/>
            </a:spcAft>
            <a:buChar char="•"/>
          </a:pPr>
          <a:r>
            <a:rPr lang="en-US" sz="1800" kern="1200" dirty="0">
              <a:solidFill>
                <a:prstClr val="black">
                  <a:hueOff val="0"/>
                  <a:satOff val="0"/>
                  <a:lumOff val="0"/>
                  <a:alphaOff val="0"/>
                </a:prstClr>
              </a:solidFill>
              <a:latin typeface="+mn-lt"/>
              <a:ea typeface="+mn-ea"/>
              <a:cs typeface="+mn-cs"/>
            </a:rPr>
            <a:t>Work in environments where their rights, responsibilities &amp;  roles are not recognized</a:t>
          </a:r>
        </a:p>
      </dsp:txBody>
      <dsp:txXfrm rot="-5400000">
        <a:off x="2156815" y="1882729"/>
        <a:ext cx="3772579" cy="1141582"/>
      </dsp:txXfrm>
    </dsp:sp>
    <dsp:sp modelId="{36F93B32-C1E3-4430-8228-8DEE643FBC80}">
      <dsp:nvSpPr>
        <dsp:cNvPr id="0" name=""/>
        <dsp:cNvSpPr/>
      </dsp:nvSpPr>
      <dsp:spPr>
        <a:xfrm>
          <a:off x="0" y="1662835"/>
          <a:ext cx="2156814" cy="1581370"/>
        </a:xfrm>
        <a:prstGeom prst="roundRect">
          <a:avLst/>
        </a:prstGeom>
        <a:solidFill>
          <a:schemeClr val="accent1"/>
        </a:solidFill>
        <a:ln w="127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889000">
            <a:lnSpc>
              <a:spcPct val="90000"/>
            </a:lnSpc>
            <a:spcBef>
              <a:spcPct val="0"/>
            </a:spcBef>
            <a:spcAft>
              <a:spcPct val="35000"/>
            </a:spcAft>
            <a:buNone/>
          </a:pPr>
          <a:r>
            <a:rPr lang="en-US" sz="2000" kern="1200" dirty="0"/>
            <a:t>Health care workers also face discrimination </a:t>
          </a:r>
        </a:p>
      </dsp:txBody>
      <dsp:txXfrm>
        <a:off x="77196" y="1740031"/>
        <a:ext cx="2002422" cy="1426978"/>
      </dsp:txXfrm>
    </dsp:sp>
    <dsp:sp modelId="{4DF996ED-189D-4A3B-BA05-AB3F3317BB46}">
      <dsp:nvSpPr>
        <dsp:cNvPr id="0" name=""/>
        <dsp:cNvSpPr/>
      </dsp:nvSpPr>
      <dsp:spPr>
        <a:xfrm rot="5400000">
          <a:off x="3441434" y="2196792"/>
          <a:ext cx="1265096" cy="3834336"/>
        </a:xfrm>
        <a:prstGeom prst="round2SameRect">
          <a:avLst/>
        </a:prstGeom>
        <a:solidFill>
          <a:schemeClr val="bg2">
            <a:alpha val="9000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Coercion of patients</a:t>
          </a:r>
        </a:p>
        <a:p>
          <a:pPr marL="171450" lvl="1" indent="-171450" algn="l" defTabSz="800100">
            <a:lnSpc>
              <a:spcPct val="90000"/>
            </a:lnSpc>
            <a:spcBef>
              <a:spcPct val="0"/>
            </a:spcBef>
            <a:spcAft>
              <a:spcPct val="15000"/>
            </a:spcAft>
            <a:buChar char="•"/>
          </a:pPr>
          <a:r>
            <a:rPr lang="en-US" sz="1800" kern="1200" dirty="0"/>
            <a:t>Substandard quality of care</a:t>
          </a:r>
        </a:p>
        <a:p>
          <a:pPr marL="171450" lvl="1" indent="-171450" algn="l" defTabSz="800100">
            <a:lnSpc>
              <a:spcPct val="90000"/>
            </a:lnSpc>
            <a:spcBef>
              <a:spcPct val="0"/>
            </a:spcBef>
            <a:spcAft>
              <a:spcPct val="15000"/>
            </a:spcAft>
            <a:buChar char="•"/>
          </a:pPr>
          <a:r>
            <a:rPr lang="en-US" sz="1800" kern="1200" dirty="0"/>
            <a:t>Breaches of confidentiality </a:t>
          </a:r>
        </a:p>
      </dsp:txBody>
      <dsp:txXfrm rot="-5400000">
        <a:off x="2156815" y="3543169"/>
        <a:ext cx="3772579" cy="1141582"/>
      </dsp:txXfrm>
    </dsp:sp>
    <dsp:sp modelId="{466D38DD-DD24-41D8-8140-49E08FAEFC74}">
      <dsp:nvSpPr>
        <dsp:cNvPr id="0" name=""/>
        <dsp:cNvSpPr/>
      </dsp:nvSpPr>
      <dsp:spPr>
        <a:xfrm>
          <a:off x="0" y="3323275"/>
          <a:ext cx="2156814" cy="1581370"/>
        </a:xfrm>
        <a:prstGeom prst="roundRect">
          <a:avLst/>
        </a:prstGeom>
        <a:solidFill>
          <a:schemeClr val="accent1"/>
        </a:solidFill>
        <a:ln w="127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066800">
            <a:lnSpc>
              <a:spcPct val="90000"/>
            </a:lnSpc>
            <a:spcBef>
              <a:spcPct val="0"/>
            </a:spcBef>
            <a:spcAft>
              <a:spcPct val="35000"/>
            </a:spcAft>
            <a:buNone/>
          </a:pPr>
          <a:r>
            <a:rPr lang="en-US" sz="2000" kern="1200" dirty="0">
              <a:solidFill>
                <a:prstClr val="white"/>
              </a:solidFill>
              <a:latin typeface="Rockwell" panose="02060603020205020403"/>
              <a:ea typeface="+mn-ea"/>
              <a:cs typeface="+mn-cs"/>
            </a:rPr>
            <a:t>Some examples of human rights violations </a:t>
          </a:r>
        </a:p>
      </dsp:txBody>
      <dsp:txXfrm>
        <a:off x="77196" y="3400471"/>
        <a:ext cx="2002422" cy="14269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0ECA0-C129-43B9-A318-9765B970422C}">
      <dsp:nvSpPr>
        <dsp:cNvPr id="0" name=""/>
        <dsp:cNvSpPr/>
      </dsp:nvSpPr>
      <dsp:spPr>
        <a:xfrm>
          <a:off x="0" y="1634"/>
          <a:ext cx="6619547" cy="69667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E23EA0EF-9F72-40EB-AFDA-0D4459DD03E0}">
      <dsp:nvSpPr>
        <dsp:cNvPr id="0" name=""/>
        <dsp:cNvSpPr/>
      </dsp:nvSpPr>
      <dsp:spPr>
        <a:xfrm>
          <a:off x="210743" y="158386"/>
          <a:ext cx="383170" cy="3831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9E03A9-FB62-47A3-ADC2-91B976C8A58D}">
      <dsp:nvSpPr>
        <dsp:cNvPr id="0" name=""/>
        <dsp:cNvSpPr/>
      </dsp:nvSpPr>
      <dsp:spPr>
        <a:xfrm>
          <a:off x="804658" y="1634"/>
          <a:ext cx="5814889" cy="69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31" tIns="73731" rIns="73731" bIns="73731" numCol="1" spcCol="1270" anchor="ctr" anchorCtr="0">
          <a:noAutofit/>
        </a:bodyPr>
        <a:lstStyle/>
        <a:p>
          <a:pPr marL="0" lvl="0" indent="0" algn="l" defTabSz="755650">
            <a:lnSpc>
              <a:spcPct val="100000"/>
            </a:lnSpc>
            <a:spcBef>
              <a:spcPct val="0"/>
            </a:spcBef>
            <a:spcAft>
              <a:spcPct val="35000"/>
            </a:spcAft>
            <a:buNone/>
          </a:pPr>
          <a:r>
            <a:rPr lang="en-US" sz="1700" kern="1200" dirty="0"/>
            <a:t>Accessible &amp; high quality services for everyone</a:t>
          </a:r>
        </a:p>
      </dsp:txBody>
      <dsp:txXfrm>
        <a:off x="804658" y="1634"/>
        <a:ext cx="5814889" cy="696674"/>
      </dsp:txXfrm>
    </dsp:sp>
    <dsp:sp modelId="{1FD566C4-3749-4363-9D9D-07D754E342AD}">
      <dsp:nvSpPr>
        <dsp:cNvPr id="0" name=""/>
        <dsp:cNvSpPr/>
      </dsp:nvSpPr>
      <dsp:spPr>
        <a:xfrm>
          <a:off x="0" y="872477"/>
          <a:ext cx="6619547" cy="696674"/>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AFB65221-4487-4A02-B000-8B7C3E7E0178}">
      <dsp:nvSpPr>
        <dsp:cNvPr id="0" name=""/>
        <dsp:cNvSpPr/>
      </dsp:nvSpPr>
      <dsp:spPr>
        <a:xfrm>
          <a:off x="210743" y="1029229"/>
          <a:ext cx="383170" cy="3831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EA4181-D5DA-49DE-85B1-1E9528CDCE9B}">
      <dsp:nvSpPr>
        <dsp:cNvPr id="0" name=""/>
        <dsp:cNvSpPr/>
      </dsp:nvSpPr>
      <dsp:spPr>
        <a:xfrm>
          <a:off x="804658" y="872477"/>
          <a:ext cx="5814889" cy="69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31" tIns="73731" rIns="73731" bIns="73731" numCol="1" spcCol="1270" anchor="ctr" anchorCtr="0">
          <a:noAutofit/>
        </a:bodyPr>
        <a:lstStyle/>
        <a:p>
          <a:pPr marL="0" lvl="0" indent="0" algn="l" defTabSz="755650">
            <a:lnSpc>
              <a:spcPct val="100000"/>
            </a:lnSpc>
            <a:spcBef>
              <a:spcPct val="0"/>
            </a:spcBef>
            <a:spcAft>
              <a:spcPct val="35000"/>
            </a:spcAft>
            <a:buNone/>
          </a:pPr>
          <a:r>
            <a:rPr lang="en-US" sz="1700" kern="1200" dirty="0"/>
            <a:t>Non-discrimination &amp; equality</a:t>
          </a:r>
        </a:p>
      </dsp:txBody>
      <dsp:txXfrm>
        <a:off x="804658" y="872477"/>
        <a:ext cx="5814889" cy="696674"/>
      </dsp:txXfrm>
    </dsp:sp>
    <dsp:sp modelId="{06061C00-BCF0-47FD-904B-9C93C7ADF70D}">
      <dsp:nvSpPr>
        <dsp:cNvPr id="0" name=""/>
        <dsp:cNvSpPr/>
      </dsp:nvSpPr>
      <dsp:spPr>
        <a:xfrm>
          <a:off x="0" y="1743320"/>
          <a:ext cx="6619547" cy="69667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0F6F197A-9B66-44FA-BFA6-48F32DFF61EE}">
      <dsp:nvSpPr>
        <dsp:cNvPr id="0" name=""/>
        <dsp:cNvSpPr/>
      </dsp:nvSpPr>
      <dsp:spPr>
        <a:xfrm>
          <a:off x="210743" y="1900072"/>
          <a:ext cx="383170" cy="3831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78B8BE-4694-4659-A8C8-75C127E364F0}">
      <dsp:nvSpPr>
        <dsp:cNvPr id="0" name=""/>
        <dsp:cNvSpPr/>
      </dsp:nvSpPr>
      <dsp:spPr>
        <a:xfrm>
          <a:off x="804658" y="1743320"/>
          <a:ext cx="5814889" cy="69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31" tIns="73731" rIns="73731" bIns="73731" numCol="1" spcCol="1270" anchor="ctr" anchorCtr="0">
          <a:noAutofit/>
        </a:bodyPr>
        <a:lstStyle/>
        <a:p>
          <a:pPr marL="0" lvl="0" indent="0" algn="l" defTabSz="755650">
            <a:lnSpc>
              <a:spcPct val="100000"/>
            </a:lnSpc>
            <a:spcBef>
              <a:spcPct val="0"/>
            </a:spcBef>
            <a:spcAft>
              <a:spcPct val="35000"/>
            </a:spcAft>
            <a:buNone/>
          </a:pPr>
          <a:r>
            <a:rPr lang="en-US" sz="1700" kern="1200" dirty="0"/>
            <a:t>Privacy &amp; confidentiality</a:t>
          </a:r>
        </a:p>
      </dsp:txBody>
      <dsp:txXfrm>
        <a:off x="804658" y="1743320"/>
        <a:ext cx="5814889" cy="696674"/>
      </dsp:txXfrm>
    </dsp:sp>
    <dsp:sp modelId="{2A2C2CDC-82D8-474A-A7C5-E87E95B1E967}">
      <dsp:nvSpPr>
        <dsp:cNvPr id="0" name=""/>
        <dsp:cNvSpPr/>
      </dsp:nvSpPr>
      <dsp:spPr>
        <a:xfrm>
          <a:off x="0" y="2614163"/>
          <a:ext cx="6619547" cy="696674"/>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C2475C63-476C-4764-A74A-DA1FE2697666}">
      <dsp:nvSpPr>
        <dsp:cNvPr id="0" name=""/>
        <dsp:cNvSpPr/>
      </dsp:nvSpPr>
      <dsp:spPr>
        <a:xfrm>
          <a:off x="210743" y="2770915"/>
          <a:ext cx="383170" cy="3831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E36A52-C174-4969-BE03-A3F8D305D71D}">
      <dsp:nvSpPr>
        <dsp:cNvPr id="0" name=""/>
        <dsp:cNvSpPr/>
      </dsp:nvSpPr>
      <dsp:spPr>
        <a:xfrm>
          <a:off x="804658" y="2614163"/>
          <a:ext cx="5814889" cy="69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31" tIns="73731" rIns="73731" bIns="73731" numCol="1" spcCol="1270" anchor="ctr" anchorCtr="0">
          <a:noAutofit/>
        </a:bodyPr>
        <a:lstStyle/>
        <a:p>
          <a:pPr marL="0" lvl="0" indent="0" algn="l" defTabSz="755650">
            <a:lnSpc>
              <a:spcPct val="100000"/>
            </a:lnSpc>
            <a:spcBef>
              <a:spcPct val="0"/>
            </a:spcBef>
            <a:spcAft>
              <a:spcPct val="35000"/>
            </a:spcAft>
            <a:buNone/>
          </a:pPr>
          <a:r>
            <a:rPr lang="en-US" sz="1700" kern="1200" dirty="0"/>
            <a:t>Respect for personal dignity &amp; autonomy</a:t>
          </a:r>
        </a:p>
      </dsp:txBody>
      <dsp:txXfrm>
        <a:off x="804658" y="2614163"/>
        <a:ext cx="5814889" cy="696674"/>
      </dsp:txXfrm>
    </dsp:sp>
    <dsp:sp modelId="{29FE56EF-9353-4F62-BEF1-9A9BE390EC1F}">
      <dsp:nvSpPr>
        <dsp:cNvPr id="0" name=""/>
        <dsp:cNvSpPr/>
      </dsp:nvSpPr>
      <dsp:spPr>
        <a:xfrm>
          <a:off x="0" y="3485006"/>
          <a:ext cx="6619547" cy="69667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1182EC77-7DCD-42EF-9630-290FFBD2E8E9}">
      <dsp:nvSpPr>
        <dsp:cNvPr id="0" name=""/>
        <dsp:cNvSpPr/>
      </dsp:nvSpPr>
      <dsp:spPr>
        <a:xfrm>
          <a:off x="210743" y="3641758"/>
          <a:ext cx="383170" cy="3831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FFC2C3-93ED-4546-A45B-A540ED8A486D}">
      <dsp:nvSpPr>
        <dsp:cNvPr id="0" name=""/>
        <dsp:cNvSpPr/>
      </dsp:nvSpPr>
      <dsp:spPr>
        <a:xfrm>
          <a:off x="804658" y="3485006"/>
          <a:ext cx="5814889" cy="69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31" tIns="73731" rIns="73731" bIns="73731" numCol="1" spcCol="1270" anchor="ctr" anchorCtr="0">
          <a:noAutofit/>
        </a:bodyPr>
        <a:lstStyle/>
        <a:p>
          <a:pPr marL="0" lvl="0" indent="0" algn="l" defTabSz="755650">
            <a:lnSpc>
              <a:spcPct val="100000"/>
            </a:lnSpc>
            <a:spcBef>
              <a:spcPct val="0"/>
            </a:spcBef>
            <a:spcAft>
              <a:spcPct val="35000"/>
            </a:spcAft>
            <a:buNone/>
          </a:pPr>
          <a:r>
            <a:rPr lang="en-US" sz="1700" kern="1200" dirty="0"/>
            <a:t>Meaningful participation of patients in their care</a:t>
          </a:r>
        </a:p>
      </dsp:txBody>
      <dsp:txXfrm>
        <a:off x="804658" y="3485006"/>
        <a:ext cx="5814889" cy="696674"/>
      </dsp:txXfrm>
    </dsp:sp>
    <dsp:sp modelId="{E39A6964-9C97-46CE-B5A8-BA7DEE542877}">
      <dsp:nvSpPr>
        <dsp:cNvPr id="0" name=""/>
        <dsp:cNvSpPr/>
      </dsp:nvSpPr>
      <dsp:spPr>
        <a:xfrm>
          <a:off x="0" y="4355849"/>
          <a:ext cx="6619547" cy="696674"/>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271C3E53-783F-41AC-8271-A1133AB9F3CE}">
      <dsp:nvSpPr>
        <dsp:cNvPr id="0" name=""/>
        <dsp:cNvSpPr/>
      </dsp:nvSpPr>
      <dsp:spPr>
        <a:xfrm>
          <a:off x="210743" y="4512601"/>
          <a:ext cx="383170" cy="3831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C97EB0-B996-4C34-86D0-6648800B7612}">
      <dsp:nvSpPr>
        <dsp:cNvPr id="0" name=""/>
        <dsp:cNvSpPr/>
      </dsp:nvSpPr>
      <dsp:spPr>
        <a:xfrm>
          <a:off x="804658" y="4355849"/>
          <a:ext cx="5814889" cy="69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31" tIns="73731" rIns="73731" bIns="73731" numCol="1" spcCol="1270" anchor="ctr" anchorCtr="0">
          <a:noAutofit/>
        </a:bodyPr>
        <a:lstStyle/>
        <a:p>
          <a:pPr marL="0" lvl="0" indent="0" algn="l" defTabSz="755650">
            <a:lnSpc>
              <a:spcPct val="100000"/>
            </a:lnSpc>
            <a:spcBef>
              <a:spcPct val="0"/>
            </a:spcBef>
            <a:spcAft>
              <a:spcPct val="35000"/>
            </a:spcAft>
            <a:buNone/>
          </a:pPr>
          <a:r>
            <a:rPr lang="en-US" sz="1700" kern="1200" dirty="0"/>
            <a:t>Accountability by addressing stigma &amp; discrimination at all levels</a:t>
          </a:r>
        </a:p>
      </dsp:txBody>
      <dsp:txXfrm>
        <a:off x="804658" y="4355849"/>
        <a:ext cx="5814889" cy="696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A16EE-3D44-4A88-B5ED-D2EDE8E3320A}">
      <dsp:nvSpPr>
        <dsp:cNvPr id="0" name=""/>
        <dsp:cNvSpPr/>
      </dsp:nvSpPr>
      <dsp:spPr>
        <a:xfrm>
          <a:off x="662480" y="353622"/>
          <a:ext cx="1098000" cy="1098000"/>
        </a:xfrm>
        <a:prstGeom prst="round2DiagRect">
          <a:avLst>
            <a:gd name="adj1" fmla="val 29727"/>
            <a:gd name="adj2" fmla="val 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BFEDE8-479F-4E9E-9423-5C61AD28DA6E}">
      <dsp:nvSpPr>
        <dsp:cNvPr id="0" name=""/>
        <dsp:cNvSpPr/>
      </dsp:nvSpPr>
      <dsp:spPr>
        <a:xfrm>
          <a:off x="884126" y="59610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2E0F8A-E381-439C-B727-C028F75C91A8}">
      <dsp:nvSpPr>
        <dsp:cNvPr id="0" name=""/>
        <dsp:cNvSpPr/>
      </dsp:nvSpPr>
      <dsp:spPr>
        <a:xfrm>
          <a:off x="311480" y="1793622"/>
          <a:ext cx="1800000" cy="173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latin typeface="Rockwell" panose="02060603020205020403" pitchFamily="18" charset="0"/>
            </a:rPr>
            <a:t>People who experience stigma &amp; </a:t>
          </a:r>
          <a:r>
            <a:rPr lang="en-US" sz="1600" kern="1200" cap="none" dirty="0">
              <a:solidFill>
                <a:prstClr val="black">
                  <a:hueOff val="0"/>
                  <a:satOff val="0"/>
                  <a:lumOff val="0"/>
                  <a:alphaOff val="0"/>
                </a:prstClr>
              </a:solidFill>
              <a:latin typeface="Rockwell" panose="02060603020205020403" pitchFamily="18" charset="0"/>
              <a:ea typeface="+mn-ea"/>
              <a:cs typeface="+mn-cs"/>
            </a:rPr>
            <a:t>discrimination</a:t>
          </a:r>
          <a:r>
            <a:rPr lang="en-US" sz="1600" kern="1200" cap="none" dirty="0">
              <a:latin typeface="Rockwell" panose="02060603020205020403" pitchFamily="18" charset="0"/>
            </a:rPr>
            <a:t> are marginalized &amp; made more vulnerable to HIV</a:t>
          </a:r>
        </a:p>
      </dsp:txBody>
      <dsp:txXfrm>
        <a:off x="311480" y="1793622"/>
        <a:ext cx="1800000" cy="1739575"/>
      </dsp:txXfrm>
    </dsp:sp>
    <dsp:sp modelId="{FD3B6294-6DA1-48E6-AECF-9D66DFCADD7E}">
      <dsp:nvSpPr>
        <dsp:cNvPr id="0" name=""/>
        <dsp:cNvSpPr/>
      </dsp:nvSpPr>
      <dsp:spPr>
        <a:xfrm>
          <a:off x="2777480" y="353622"/>
          <a:ext cx="1098000" cy="1098000"/>
        </a:xfrm>
        <a:prstGeom prst="round2DiagRect">
          <a:avLst>
            <a:gd name="adj1" fmla="val 29727"/>
            <a:gd name="adj2" fmla="val 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550F2C7-F968-4CB1-BDE8-F747C9FC6E3E}">
      <dsp:nvSpPr>
        <dsp:cNvPr id="0" name=""/>
        <dsp:cNvSpPr/>
      </dsp:nvSpPr>
      <dsp:spPr>
        <a:xfrm>
          <a:off x="3011480" y="55251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0F60EB-A1A7-4E9B-94FE-8DF2DDA9BA18}">
      <dsp:nvSpPr>
        <dsp:cNvPr id="0" name=""/>
        <dsp:cNvSpPr/>
      </dsp:nvSpPr>
      <dsp:spPr>
        <a:xfrm>
          <a:off x="2426480" y="1793622"/>
          <a:ext cx="1800000" cy="173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solidFill>
                <a:prstClr val="black">
                  <a:hueOff val="0"/>
                  <a:satOff val="0"/>
                  <a:lumOff val="0"/>
                  <a:alphaOff val="0"/>
                </a:prstClr>
              </a:solidFill>
              <a:latin typeface="Rockwell" panose="02060603020205020403"/>
              <a:ea typeface="+mn-ea"/>
              <a:cs typeface="+mn-cs"/>
            </a:rPr>
            <a:t>People living with HIV are more vulnerable to stigma &amp; discrimination</a:t>
          </a:r>
          <a:endParaRPr lang="en-US" sz="1600" kern="1200" dirty="0"/>
        </a:p>
      </dsp:txBody>
      <dsp:txXfrm>
        <a:off x="2426480" y="1793622"/>
        <a:ext cx="1800000" cy="1739575"/>
      </dsp:txXfrm>
    </dsp:sp>
    <dsp:sp modelId="{4D3A09CB-3EFB-4B21-A4F7-833092DFBFC2}">
      <dsp:nvSpPr>
        <dsp:cNvPr id="0" name=""/>
        <dsp:cNvSpPr/>
      </dsp:nvSpPr>
      <dsp:spPr>
        <a:xfrm>
          <a:off x="4892480" y="353622"/>
          <a:ext cx="1098000" cy="1098000"/>
        </a:xfrm>
        <a:prstGeom prst="round2DiagRect">
          <a:avLst>
            <a:gd name="adj1" fmla="val 29727"/>
            <a:gd name="adj2" fmla="val 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8BD4290-84A6-4EA2-8B38-CDA5EB23ED91}">
      <dsp:nvSpPr>
        <dsp:cNvPr id="0" name=""/>
        <dsp:cNvSpPr/>
      </dsp:nvSpPr>
      <dsp:spPr>
        <a:xfrm>
          <a:off x="5117049" y="58418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8AE2F3-C286-4E6E-A87D-D8889340AC1B}">
      <dsp:nvSpPr>
        <dsp:cNvPr id="0" name=""/>
        <dsp:cNvSpPr/>
      </dsp:nvSpPr>
      <dsp:spPr>
        <a:xfrm>
          <a:off x="4541480" y="1793622"/>
          <a:ext cx="1800000" cy="173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solidFill>
                <a:prstClr val="black">
                  <a:hueOff val="0"/>
                  <a:satOff val="0"/>
                  <a:lumOff val="0"/>
                  <a:alphaOff val="0"/>
                </a:prstClr>
              </a:solidFill>
              <a:latin typeface="Rockwell" panose="02060603020205020403"/>
              <a:ea typeface="+mn-ea"/>
              <a:cs typeface="+mn-cs"/>
            </a:rPr>
            <a:t>Myths &amp; misinformation increase stigma surrounding HIV</a:t>
          </a:r>
        </a:p>
      </dsp:txBody>
      <dsp:txXfrm>
        <a:off x="4541480" y="1793622"/>
        <a:ext cx="1800000" cy="1739575"/>
      </dsp:txXfrm>
    </dsp:sp>
    <dsp:sp modelId="{55AF8438-9B8D-45B1-97C3-682A11F4155A}">
      <dsp:nvSpPr>
        <dsp:cNvPr id="0" name=""/>
        <dsp:cNvSpPr/>
      </dsp:nvSpPr>
      <dsp:spPr>
        <a:xfrm>
          <a:off x="7007480" y="353622"/>
          <a:ext cx="1098000" cy="1098000"/>
        </a:xfrm>
        <a:prstGeom prst="round2DiagRect">
          <a:avLst>
            <a:gd name="adj1" fmla="val 29727"/>
            <a:gd name="adj2" fmla="val 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890C042-B469-466D-9897-ACC1D22E9E4D}">
      <dsp:nvSpPr>
        <dsp:cNvPr id="0" name=""/>
        <dsp:cNvSpPr/>
      </dsp:nvSpPr>
      <dsp:spPr>
        <a:xfrm>
          <a:off x="7213363" y="583949"/>
          <a:ext cx="630000" cy="6300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F3C5E9-6E23-48B6-A78A-71A69B27E29A}">
      <dsp:nvSpPr>
        <dsp:cNvPr id="0" name=""/>
        <dsp:cNvSpPr/>
      </dsp:nvSpPr>
      <dsp:spPr>
        <a:xfrm>
          <a:off x="6656480" y="1793622"/>
          <a:ext cx="1800000" cy="173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600" kern="1200" cap="none" dirty="0">
              <a:solidFill>
                <a:prstClr val="black">
                  <a:hueOff val="0"/>
                  <a:satOff val="0"/>
                  <a:lumOff val="0"/>
                  <a:alphaOff val="0"/>
                </a:prstClr>
              </a:solidFill>
              <a:latin typeface="Rockwell" panose="02060603020205020403"/>
              <a:ea typeface="+mn-ea"/>
              <a:cs typeface="+mn-cs"/>
            </a:rPr>
            <a:t>One in eight people living with HIV is being denied access to health services because of stigma &amp; discrimination</a:t>
          </a:r>
          <a:endParaRPr lang="en-US" sz="1100" kern="1200" cap="none" dirty="0">
            <a:solidFill>
              <a:prstClr val="black">
                <a:hueOff val="0"/>
                <a:satOff val="0"/>
                <a:lumOff val="0"/>
                <a:alphaOff val="0"/>
              </a:prstClr>
            </a:solidFill>
            <a:latin typeface="Rockwell" panose="02060603020205020403"/>
            <a:ea typeface="+mn-ea"/>
            <a:cs typeface="+mn-cs"/>
          </a:endParaRPr>
        </a:p>
        <a:p>
          <a:pPr marL="0" lvl="0" indent="0" algn="ctr" defTabSz="488950">
            <a:lnSpc>
              <a:spcPct val="90000"/>
            </a:lnSpc>
            <a:spcBef>
              <a:spcPct val="0"/>
            </a:spcBef>
            <a:spcAft>
              <a:spcPct val="35000"/>
            </a:spcAft>
            <a:buNone/>
            <a:defRPr cap="all"/>
          </a:pPr>
          <a:endParaRPr lang="en-US" sz="1100" kern="1200" cap="none" dirty="0">
            <a:solidFill>
              <a:prstClr val="black">
                <a:hueOff val="0"/>
                <a:satOff val="0"/>
                <a:lumOff val="0"/>
                <a:alphaOff val="0"/>
              </a:prstClr>
            </a:solidFill>
            <a:latin typeface="Rockwell" panose="02060603020205020403"/>
            <a:ea typeface="+mn-ea"/>
            <a:cs typeface="+mn-cs"/>
          </a:endParaRPr>
        </a:p>
      </dsp:txBody>
      <dsp:txXfrm>
        <a:off x="6656480" y="1793622"/>
        <a:ext cx="1800000" cy="1739575"/>
      </dsp:txXfrm>
    </dsp:sp>
    <dsp:sp modelId="{A0763021-D868-4D87-9472-9E76421A3ABA}">
      <dsp:nvSpPr>
        <dsp:cNvPr id="0" name=""/>
        <dsp:cNvSpPr/>
      </dsp:nvSpPr>
      <dsp:spPr>
        <a:xfrm>
          <a:off x="9273725" y="353622"/>
          <a:ext cx="1098000" cy="1098000"/>
        </a:xfrm>
        <a:prstGeom prst="round2DiagRect">
          <a:avLst>
            <a:gd name="adj1" fmla="val 29727"/>
            <a:gd name="adj2" fmla="val 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8D1EF1-669D-490A-B233-1E511B3B8949}">
      <dsp:nvSpPr>
        <dsp:cNvPr id="0" name=""/>
        <dsp:cNvSpPr/>
      </dsp:nvSpPr>
      <dsp:spPr>
        <a:xfrm>
          <a:off x="9491024" y="583943"/>
          <a:ext cx="630000" cy="630000"/>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B51FC35-7545-4823-AE27-9837291668BB}">
      <dsp:nvSpPr>
        <dsp:cNvPr id="0" name=""/>
        <dsp:cNvSpPr/>
      </dsp:nvSpPr>
      <dsp:spPr>
        <a:xfrm>
          <a:off x="8771480" y="1793622"/>
          <a:ext cx="2102490" cy="173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600" kern="1200" cap="none" dirty="0">
              <a:solidFill>
                <a:prstClr val="black">
                  <a:hueOff val="0"/>
                  <a:satOff val="0"/>
                  <a:lumOff val="0"/>
                  <a:alphaOff val="0"/>
                </a:prstClr>
              </a:solidFill>
              <a:latin typeface="Rockwell" panose="02060603020205020403"/>
              <a:ea typeface="+mn-ea"/>
              <a:cs typeface="+mn-cs"/>
            </a:rPr>
            <a:t>Adopting a human rights-based approach is critical to maximizing individual heath outcomes &amp; achieving HIV epidemic control </a:t>
          </a:r>
        </a:p>
      </dsp:txBody>
      <dsp:txXfrm>
        <a:off x="8771480" y="1793622"/>
        <a:ext cx="2102490" cy="1739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519C4-7D40-4A43-85C9-D9D672A8F757}">
      <dsp:nvSpPr>
        <dsp:cNvPr id="0" name=""/>
        <dsp:cNvSpPr/>
      </dsp:nvSpPr>
      <dsp:spPr>
        <a:xfrm>
          <a:off x="0" y="376978"/>
          <a:ext cx="3056195" cy="1940684"/>
        </a:xfrm>
        <a:prstGeom prst="roundRect">
          <a:avLst>
            <a:gd name="adj" fmla="val 10000"/>
          </a:avLst>
        </a:prstGeom>
        <a:blipFill dpi="0" rotWithShape="1">
          <a:blip xmlns:r="http://schemas.openxmlformats.org/officeDocument/2006/relationships" r:embed="rId1">
            <a:duotone>
              <a:schemeClr val="accent5">
                <a:shade val="45000"/>
                <a:satMod val="135000"/>
              </a:schemeClr>
              <a:prstClr val="white"/>
            </a:duotone>
          </a:blip>
          <a:srcRect/>
          <a:tile tx="0" ty="0" sx="60000" sy="59000" flip="none" algn="tl"/>
        </a:blipFill>
        <a:ln>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EBDBEE-273B-44D7-8783-9BF76183EB7C}">
      <dsp:nvSpPr>
        <dsp:cNvPr id="0" name=""/>
        <dsp:cNvSpPr/>
      </dsp:nvSpPr>
      <dsp:spPr>
        <a:xfrm>
          <a:off x="339577" y="699577"/>
          <a:ext cx="3056195" cy="194068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Discrimination affects both users of health care services &amp; health care providers</a:t>
          </a:r>
        </a:p>
      </dsp:txBody>
      <dsp:txXfrm>
        <a:off x="396418" y="756418"/>
        <a:ext cx="2942513" cy="1827002"/>
      </dsp:txXfrm>
    </dsp:sp>
    <dsp:sp modelId="{2CF9E6FA-5BCB-4D72-822C-A8054B29998D}">
      <dsp:nvSpPr>
        <dsp:cNvPr id="0" name=""/>
        <dsp:cNvSpPr/>
      </dsp:nvSpPr>
      <dsp:spPr>
        <a:xfrm>
          <a:off x="3735350" y="376978"/>
          <a:ext cx="3056195" cy="1940684"/>
        </a:xfrm>
        <a:prstGeom prst="roundRect">
          <a:avLst>
            <a:gd name="adj" fmla="val 10000"/>
          </a:avLst>
        </a:prstGeom>
        <a:blipFill dpi="0" rotWithShape="1">
          <a:blip xmlns:r="http://schemas.openxmlformats.org/officeDocument/2006/relationships" r:embed="rId1">
            <a:duotone>
              <a:schemeClr val="accent1">
                <a:shade val="45000"/>
                <a:satMod val="135000"/>
              </a:schemeClr>
              <a:prstClr val="white"/>
            </a:duotone>
          </a:blip>
          <a:srcRect/>
          <a:tile tx="0" ty="0" sx="60000" sy="59000" flip="none" algn="tl"/>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55A89A-BAAC-4D57-8D3D-F90024753B6B}">
      <dsp:nvSpPr>
        <dsp:cNvPr id="0" name=""/>
        <dsp:cNvSpPr/>
      </dsp:nvSpPr>
      <dsp:spPr>
        <a:xfrm>
          <a:off x="4074927" y="699577"/>
          <a:ext cx="3056195" cy="194068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Serves as a barrier to accessing health services &amp; affects the quality of health services</a:t>
          </a:r>
        </a:p>
      </dsp:txBody>
      <dsp:txXfrm>
        <a:off x="4131768" y="756418"/>
        <a:ext cx="2942513" cy="1827002"/>
      </dsp:txXfrm>
    </dsp:sp>
    <dsp:sp modelId="{D4E99068-CE3A-4CA8-92F9-EC3813C0B33E}">
      <dsp:nvSpPr>
        <dsp:cNvPr id="0" name=""/>
        <dsp:cNvSpPr/>
      </dsp:nvSpPr>
      <dsp:spPr>
        <a:xfrm>
          <a:off x="7470700" y="376978"/>
          <a:ext cx="3056195" cy="1940684"/>
        </a:xfrm>
        <a:prstGeom prst="roundRect">
          <a:avLst>
            <a:gd name="adj" fmla="val 10000"/>
          </a:avLst>
        </a:prstGeom>
        <a:blipFill dpi="0" rotWithShape="1">
          <a:blip xmlns:r="http://schemas.openxmlformats.org/officeDocument/2006/relationships" r:embed="rId1">
            <a:duotone>
              <a:schemeClr val="accent3">
                <a:shade val="45000"/>
                <a:satMod val="135000"/>
              </a:schemeClr>
              <a:prstClr val="white"/>
            </a:duotone>
          </a:blip>
          <a:srcRect/>
          <a:tile tx="0" ty="0" sx="60000" sy="59000" flip="none" algn="tl"/>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CEF180D-87AC-4645-801B-B7F845BA36B6}">
      <dsp:nvSpPr>
        <dsp:cNvPr id="0" name=""/>
        <dsp:cNvSpPr/>
      </dsp:nvSpPr>
      <dsp:spPr>
        <a:xfrm>
          <a:off x="7810278" y="699577"/>
          <a:ext cx="3056195" cy="194068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Reinforces exclusion from society for both individuals &amp; groups</a:t>
          </a:r>
        </a:p>
      </dsp:txBody>
      <dsp:txXfrm>
        <a:off x="7867119" y="756418"/>
        <a:ext cx="2942513" cy="1827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3673F-3862-4FB6-9CC9-11D41C8C576A}">
      <dsp:nvSpPr>
        <dsp:cNvPr id="0" name=""/>
        <dsp:cNvSpPr/>
      </dsp:nvSpPr>
      <dsp:spPr>
        <a:xfrm>
          <a:off x="1969523" y="-110477"/>
          <a:ext cx="2234877" cy="200935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66775">
            <a:lnSpc>
              <a:spcPct val="90000"/>
            </a:lnSpc>
            <a:spcBef>
              <a:spcPct val="0"/>
            </a:spcBef>
            <a:spcAft>
              <a:spcPct val="35000"/>
            </a:spcAft>
            <a:buNone/>
          </a:pPr>
          <a:r>
            <a:rPr lang="en-US" sz="1950" b="1" kern="1200" dirty="0">
              <a:solidFill>
                <a:prstClr val="white"/>
              </a:solidFill>
              <a:latin typeface="+mn-lt"/>
              <a:ea typeface="+mn-ea"/>
              <a:cs typeface="+mn-cs"/>
            </a:rPr>
            <a:t>Stigma &amp; Discrimination</a:t>
          </a:r>
        </a:p>
      </dsp:txBody>
      <dsp:txXfrm>
        <a:off x="2296813" y="183787"/>
        <a:ext cx="1580297" cy="1420829"/>
      </dsp:txXfrm>
    </dsp:sp>
    <dsp:sp modelId="{EB72ACA1-721D-4108-AE59-33F052D3AEED}">
      <dsp:nvSpPr>
        <dsp:cNvPr id="0" name=""/>
        <dsp:cNvSpPr/>
      </dsp:nvSpPr>
      <dsp:spPr>
        <a:xfrm rot="2765920">
          <a:off x="3874569" y="1481049"/>
          <a:ext cx="437753" cy="6557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894700" y="1564878"/>
        <a:ext cx="306427" cy="393424"/>
      </dsp:txXfrm>
    </dsp:sp>
    <dsp:sp modelId="{7DF4F5C0-E4FF-40CC-81BA-C343687389F3}">
      <dsp:nvSpPr>
        <dsp:cNvPr id="0" name=""/>
        <dsp:cNvSpPr/>
      </dsp:nvSpPr>
      <dsp:spPr>
        <a:xfrm>
          <a:off x="3930338" y="1826933"/>
          <a:ext cx="1635461" cy="15866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white"/>
              </a:solidFill>
              <a:latin typeface="Rockwell" panose="02060603020205020403"/>
              <a:ea typeface="+mn-ea"/>
              <a:cs typeface="+mn-cs"/>
            </a:rPr>
            <a:t>Fear</a:t>
          </a:r>
        </a:p>
      </dsp:txBody>
      <dsp:txXfrm>
        <a:off x="4169846" y="2059295"/>
        <a:ext cx="1156445" cy="1121941"/>
      </dsp:txXfrm>
    </dsp:sp>
    <dsp:sp modelId="{BB23C195-B698-4F63-B997-A27D549BAC5C}">
      <dsp:nvSpPr>
        <dsp:cNvPr id="0" name=""/>
        <dsp:cNvSpPr/>
      </dsp:nvSpPr>
      <dsp:spPr>
        <a:xfrm rot="8168534">
          <a:off x="3641194" y="3084217"/>
          <a:ext cx="551179" cy="669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3783486" y="3160866"/>
        <a:ext cx="385825" cy="401801"/>
      </dsp:txXfrm>
    </dsp:sp>
    <dsp:sp modelId="{F39B966B-8D3C-4FF0-A5AB-B962A8C79699}">
      <dsp:nvSpPr>
        <dsp:cNvPr id="0" name=""/>
        <dsp:cNvSpPr/>
      </dsp:nvSpPr>
      <dsp:spPr>
        <a:xfrm>
          <a:off x="2304721" y="3434188"/>
          <a:ext cx="1564481" cy="15644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Inaction</a:t>
          </a:r>
          <a:endParaRPr lang="en-US" sz="1200" kern="1200" dirty="0"/>
        </a:p>
      </dsp:txBody>
      <dsp:txXfrm>
        <a:off x="2533834" y="3663301"/>
        <a:ext cx="1106255" cy="1106255"/>
      </dsp:txXfrm>
    </dsp:sp>
    <dsp:sp modelId="{A4700EDE-E36B-401C-9FB0-1549944F47C3}">
      <dsp:nvSpPr>
        <dsp:cNvPr id="0" name=""/>
        <dsp:cNvSpPr/>
      </dsp:nvSpPr>
      <dsp:spPr>
        <a:xfrm rot="13439496">
          <a:off x="1972440" y="3073023"/>
          <a:ext cx="606236" cy="72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10800000">
        <a:off x="2128798" y="3280212"/>
        <a:ext cx="424365" cy="432087"/>
      </dsp:txXfrm>
    </dsp:sp>
    <dsp:sp modelId="{ABC2B298-9F1F-46EC-A089-0BD06E578698}">
      <dsp:nvSpPr>
        <dsp:cNvPr id="0" name=""/>
        <dsp:cNvSpPr/>
      </dsp:nvSpPr>
      <dsp:spPr>
        <a:xfrm>
          <a:off x="666536" y="1852676"/>
          <a:ext cx="1564481" cy="15644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Silence</a:t>
          </a:r>
          <a:endParaRPr lang="en-US" sz="1200" kern="1200" dirty="0"/>
        </a:p>
      </dsp:txBody>
      <dsp:txXfrm>
        <a:off x="895649" y="2081789"/>
        <a:ext cx="1106255" cy="1106255"/>
      </dsp:txXfrm>
    </dsp:sp>
    <dsp:sp modelId="{66AF882D-8051-4C51-ACC4-1865D09D820F}">
      <dsp:nvSpPr>
        <dsp:cNvPr id="0" name=""/>
        <dsp:cNvSpPr/>
      </dsp:nvSpPr>
      <dsp:spPr>
        <a:xfrm rot="18795715">
          <a:off x="1915700" y="1547417"/>
          <a:ext cx="545179" cy="6004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1941432" y="1727052"/>
        <a:ext cx="381625" cy="3602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C0735-0863-47E9-B039-538A09313D58}">
      <dsp:nvSpPr>
        <dsp:cNvPr id="0" name=""/>
        <dsp:cNvSpPr/>
      </dsp:nvSpPr>
      <dsp:spPr>
        <a:xfrm>
          <a:off x="3364" y="585852"/>
          <a:ext cx="2668938" cy="1601362"/>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 many countries and communities, policies and laws marginalize those most at risk of acquiring HIV infection</a:t>
          </a:r>
        </a:p>
      </dsp:txBody>
      <dsp:txXfrm>
        <a:off x="3364" y="585852"/>
        <a:ext cx="2668938" cy="1601362"/>
      </dsp:txXfrm>
    </dsp:sp>
    <dsp:sp modelId="{AD4D93B8-D31D-415E-9F9C-B8C79A964EC3}">
      <dsp:nvSpPr>
        <dsp:cNvPr id="0" name=""/>
        <dsp:cNvSpPr/>
      </dsp:nvSpPr>
      <dsp:spPr>
        <a:xfrm>
          <a:off x="2939196" y="585852"/>
          <a:ext cx="2668938" cy="1601362"/>
        </a:xfrm>
        <a:prstGeom prst="rect">
          <a:avLst/>
        </a:prstGeom>
        <a:solidFill>
          <a:schemeClr val="accent4">
            <a:hueOff val="-637824"/>
            <a:satOff val="3843"/>
            <a:lumOff val="30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Laws may require health providers to report certain groups to law enforcement </a:t>
          </a:r>
        </a:p>
      </dsp:txBody>
      <dsp:txXfrm>
        <a:off x="2939196" y="585852"/>
        <a:ext cx="2668938" cy="1601362"/>
      </dsp:txXfrm>
    </dsp:sp>
    <dsp:sp modelId="{24C15806-7152-45A8-9BA6-F0BA124DD14A}">
      <dsp:nvSpPr>
        <dsp:cNvPr id="0" name=""/>
        <dsp:cNvSpPr/>
      </dsp:nvSpPr>
      <dsp:spPr>
        <a:xfrm>
          <a:off x="5875027" y="585852"/>
          <a:ext cx="2668938" cy="1601362"/>
        </a:xfrm>
        <a:prstGeom prst="rect">
          <a:avLst/>
        </a:prstGeom>
        <a:solidFill>
          <a:schemeClr val="accent4">
            <a:hueOff val="-1275649"/>
            <a:satOff val="7685"/>
            <a:lumOff val="61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Same-sex activity is outlawed in around 80 countries </a:t>
          </a:r>
        </a:p>
        <a:p>
          <a:pPr marL="0" lvl="0" indent="0" algn="ctr" defTabSz="711200">
            <a:lnSpc>
              <a:spcPct val="90000"/>
            </a:lnSpc>
            <a:spcBef>
              <a:spcPct val="0"/>
            </a:spcBef>
            <a:spcAft>
              <a:spcPct val="35000"/>
            </a:spcAft>
            <a:buNone/>
          </a:pPr>
          <a:r>
            <a:rPr lang="en-US" sz="1100" kern="1200" dirty="0"/>
            <a:t>Penalties ranging from jail sentences to execution</a:t>
          </a:r>
          <a:endParaRPr lang="en-US" sz="1600" kern="1200" dirty="0"/>
        </a:p>
      </dsp:txBody>
      <dsp:txXfrm>
        <a:off x="5875027" y="585852"/>
        <a:ext cx="2668938" cy="1601362"/>
      </dsp:txXfrm>
    </dsp:sp>
    <dsp:sp modelId="{C2E18DDA-6641-4A9C-A0BC-33EE11508239}">
      <dsp:nvSpPr>
        <dsp:cNvPr id="0" name=""/>
        <dsp:cNvSpPr/>
      </dsp:nvSpPr>
      <dsp:spPr>
        <a:xfrm>
          <a:off x="8810859" y="585852"/>
          <a:ext cx="2668938" cy="1601362"/>
        </a:xfrm>
        <a:prstGeom prst="rect">
          <a:avLst/>
        </a:prstGeom>
        <a:solidFill>
          <a:schemeClr val="accent4">
            <a:hueOff val="-1913473"/>
            <a:satOff val="11528"/>
            <a:lumOff val="9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88975">
            <a:lnSpc>
              <a:spcPct val="90000"/>
            </a:lnSpc>
            <a:spcBef>
              <a:spcPct val="0"/>
            </a:spcBef>
            <a:spcAft>
              <a:spcPct val="35000"/>
            </a:spcAft>
            <a:buNone/>
          </a:pPr>
          <a:r>
            <a:rPr lang="en-US" sz="1550" kern="1200" dirty="0"/>
            <a:t>More than 100 countries criminalize some aspect of sex work &amp; many outlaw it entirely </a:t>
          </a:r>
        </a:p>
      </dsp:txBody>
      <dsp:txXfrm>
        <a:off x="8810859" y="585852"/>
        <a:ext cx="2668938" cy="1601362"/>
      </dsp:txXfrm>
    </dsp:sp>
    <dsp:sp modelId="{2C5FA4A7-41F1-435B-B921-CBA24AB1E605}">
      <dsp:nvSpPr>
        <dsp:cNvPr id="0" name=""/>
        <dsp:cNvSpPr/>
      </dsp:nvSpPr>
      <dsp:spPr>
        <a:xfrm>
          <a:off x="3364" y="2454108"/>
          <a:ext cx="2668938" cy="1601362"/>
        </a:xfrm>
        <a:prstGeom prst="rect">
          <a:avLst/>
        </a:prstGeom>
        <a:solidFill>
          <a:schemeClr val="accent4">
            <a:hueOff val="-2551297"/>
            <a:satOff val="15371"/>
            <a:lumOff val="123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 many countries, transgender people are denied acknowledgement as “legal persons”</a:t>
          </a:r>
        </a:p>
      </dsp:txBody>
      <dsp:txXfrm>
        <a:off x="3364" y="2454108"/>
        <a:ext cx="2668938" cy="1601362"/>
      </dsp:txXfrm>
    </dsp:sp>
    <dsp:sp modelId="{DF0E5C9A-CE01-4FE4-9E1F-A5D9D88CE399}">
      <dsp:nvSpPr>
        <dsp:cNvPr id="0" name=""/>
        <dsp:cNvSpPr/>
      </dsp:nvSpPr>
      <dsp:spPr>
        <a:xfrm>
          <a:off x="2939196" y="2454108"/>
          <a:ext cx="2668938" cy="1601362"/>
        </a:xfrm>
        <a:prstGeom prst="rect">
          <a:avLst/>
        </a:prstGeom>
        <a:solidFill>
          <a:schemeClr val="accent4">
            <a:hueOff val="-3189121"/>
            <a:satOff val="19214"/>
            <a:lumOff val="154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Harsh or illegal police practices force sex workers, LGBT people &amp; people who use drugs to go underground &amp; avoid health services </a:t>
          </a:r>
        </a:p>
      </dsp:txBody>
      <dsp:txXfrm>
        <a:off x="2939196" y="2454108"/>
        <a:ext cx="2668938" cy="1601362"/>
      </dsp:txXfrm>
    </dsp:sp>
    <dsp:sp modelId="{9C55347F-B7B5-4471-8CB5-CEB34E8B536E}">
      <dsp:nvSpPr>
        <dsp:cNvPr id="0" name=""/>
        <dsp:cNvSpPr/>
      </dsp:nvSpPr>
      <dsp:spPr>
        <a:xfrm>
          <a:off x="5875027" y="2454108"/>
          <a:ext cx="2668938" cy="1601362"/>
        </a:xfrm>
        <a:prstGeom prst="rect">
          <a:avLst/>
        </a:prstGeom>
        <a:solidFill>
          <a:schemeClr val="accent4">
            <a:hueOff val="-3826945"/>
            <a:satOff val="23056"/>
            <a:lumOff val="184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Migrants &amp; refugees may be denied access to HIV prevention &amp; treatment</a:t>
          </a:r>
        </a:p>
      </dsp:txBody>
      <dsp:txXfrm>
        <a:off x="5875027" y="2454108"/>
        <a:ext cx="2668938" cy="1601362"/>
      </dsp:txXfrm>
    </dsp:sp>
    <dsp:sp modelId="{84EF18DD-D094-4CCF-9786-E072AAE8CEEE}">
      <dsp:nvSpPr>
        <dsp:cNvPr id="0" name=""/>
        <dsp:cNvSpPr/>
      </dsp:nvSpPr>
      <dsp:spPr>
        <a:xfrm>
          <a:off x="8810859" y="2454108"/>
          <a:ext cx="2668938" cy="1601362"/>
        </a:xfrm>
        <a:prstGeom prst="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People who use drugs may be detained in rehabilitation centers for many years</a:t>
          </a:r>
        </a:p>
        <a:p>
          <a:pPr marL="114300" lvl="1" indent="-114300" algn="ctr" defTabSz="533400">
            <a:lnSpc>
              <a:spcPct val="90000"/>
            </a:lnSpc>
            <a:spcBef>
              <a:spcPct val="0"/>
            </a:spcBef>
            <a:spcAft>
              <a:spcPct val="15000"/>
            </a:spcAft>
            <a:buChar char="•"/>
          </a:pPr>
          <a:r>
            <a:rPr lang="en-US" sz="1200" kern="1200" dirty="0"/>
            <a:t>Systematic abuse of human rights </a:t>
          </a:r>
        </a:p>
        <a:p>
          <a:pPr marL="114300" lvl="1" indent="-114300" algn="ctr" defTabSz="533400">
            <a:lnSpc>
              <a:spcPct val="90000"/>
            </a:lnSpc>
            <a:spcBef>
              <a:spcPct val="0"/>
            </a:spcBef>
            <a:spcAft>
              <a:spcPct val="15000"/>
            </a:spcAft>
            <a:buChar char="•"/>
          </a:pPr>
          <a:r>
            <a:rPr lang="en-US" sz="1200" kern="1200" dirty="0"/>
            <a:t>Forced labor  </a:t>
          </a:r>
        </a:p>
        <a:p>
          <a:pPr marL="114300" lvl="1" indent="-114300" algn="ctr" defTabSz="533400">
            <a:lnSpc>
              <a:spcPct val="90000"/>
            </a:lnSpc>
            <a:spcBef>
              <a:spcPct val="0"/>
            </a:spcBef>
            <a:spcAft>
              <a:spcPct val="15000"/>
            </a:spcAft>
            <a:buChar char="•"/>
          </a:pPr>
          <a:r>
            <a:rPr lang="en-US" sz="1200" kern="1200" dirty="0"/>
            <a:t>No treatment for drug dependence</a:t>
          </a:r>
        </a:p>
        <a:p>
          <a:pPr marL="114300" lvl="1" indent="-114300" algn="ctr" defTabSz="533400">
            <a:lnSpc>
              <a:spcPct val="90000"/>
            </a:lnSpc>
            <a:spcBef>
              <a:spcPct val="0"/>
            </a:spcBef>
            <a:spcAft>
              <a:spcPct val="15000"/>
            </a:spcAft>
            <a:buChar char="•"/>
          </a:pPr>
          <a:r>
            <a:rPr lang="en-US" sz="1200" kern="1200" dirty="0"/>
            <a:t>Increased mortality </a:t>
          </a:r>
        </a:p>
      </dsp:txBody>
      <dsp:txXfrm>
        <a:off x="8810859" y="2454108"/>
        <a:ext cx="2668938" cy="16013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83E33-2EEF-4B7E-BE50-660A3DCE5819}">
      <dsp:nvSpPr>
        <dsp:cNvPr id="0" name=""/>
        <dsp:cNvSpPr/>
      </dsp:nvSpPr>
      <dsp:spPr>
        <a:xfrm>
          <a:off x="1054898" y="179245"/>
          <a:ext cx="1129942" cy="1037651"/>
        </a:xfrm>
        <a:prstGeom prst="rect">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1144E2-C565-4734-B901-34020A5892A0}">
      <dsp:nvSpPr>
        <dsp:cNvPr id="0" name=""/>
        <dsp:cNvSpPr/>
      </dsp:nvSpPr>
      <dsp:spPr>
        <a:xfrm>
          <a:off x="5666" y="1390214"/>
          <a:ext cx="3228406" cy="444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a:t>Lack of awareness</a:t>
          </a:r>
        </a:p>
      </dsp:txBody>
      <dsp:txXfrm>
        <a:off x="5666" y="1390214"/>
        <a:ext cx="3228406" cy="444707"/>
      </dsp:txXfrm>
    </dsp:sp>
    <dsp:sp modelId="{89AF1014-BF48-4B91-BA48-8A2CE91E5723}">
      <dsp:nvSpPr>
        <dsp:cNvPr id="0" name=""/>
        <dsp:cNvSpPr/>
      </dsp:nvSpPr>
      <dsp:spPr>
        <a:xfrm>
          <a:off x="5666" y="1915534"/>
          <a:ext cx="3228406" cy="2294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Health workers may be unaware that their attitudes, words &amp; actions are stigmatizing</a:t>
          </a:r>
        </a:p>
      </dsp:txBody>
      <dsp:txXfrm>
        <a:off x="5666" y="1915534"/>
        <a:ext cx="3228406" cy="2294339"/>
      </dsp:txXfrm>
    </dsp:sp>
    <dsp:sp modelId="{DE0E26A0-C023-40F6-A6E9-A0F9A2127CF9}">
      <dsp:nvSpPr>
        <dsp:cNvPr id="0" name=""/>
        <dsp:cNvSpPr/>
      </dsp:nvSpPr>
      <dsp:spPr>
        <a:xfrm>
          <a:off x="4848276" y="179245"/>
          <a:ext cx="1129942" cy="1037651"/>
        </a:xfrm>
        <a:prstGeom prst="rect">
          <a:avLst/>
        </a:prstGeom>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684473-AC9B-46C7-A9D1-A6BFC002858B}">
      <dsp:nvSpPr>
        <dsp:cNvPr id="0" name=""/>
        <dsp:cNvSpPr/>
      </dsp:nvSpPr>
      <dsp:spPr>
        <a:xfrm>
          <a:off x="3799044" y="1390214"/>
          <a:ext cx="3228406" cy="444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a:t>Moral judgement</a:t>
          </a:r>
        </a:p>
      </dsp:txBody>
      <dsp:txXfrm>
        <a:off x="3799044" y="1390214"/>
        <a:ext cx="3228406" cy="444707"/>
      </dsp:txXfrm>
    </dsp:sp>
    <dsp:sp modelId="{8E0428EA-ABBA-4EF8-8BDD-60A9184D6A79}">
      <dsp:nvSpPr>
        <dsp:cNvPr id="0" name=""/>
        <dsp:cNvSpPr/>
      </dsp:nvSpPr>
      <dsp:spPr>
        <a:xfrm>
          <a:off x="3799044" y="1915534"/>
          <a:ext cx="3228406" cy="2294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Health workers may make negative judgments about people who are “different” </a:t>
          </a:r>
        </a:p>
        <a:p>
          <a:pPr marL="0" lvl="0" indent="0" algn="ctr" defTabSz="755650">
            <a:lnSpc>
              <a:spcPct val="100000"/>
            </a:lnSpc>
            <a:spcBef>
              <a:spcPct val="0"/>
            </a:spcBef>
            <a:spcAft>
              <a:spcPct val="35000"/>
            </a:spcAft>
            <a:buNone/>
          </a:pPr>
          <a:r>
            <a:rPr lang="en-US" sz="1700" kern="1200" dirty="0"/>
            <a:t>May not understand the lives, identities &amp; sexuality of key populations vulnerable to HIV</a:t>
          </a:r>
        </a:p>
        <a:p>
          <a:pPr marL="0" lvl="0" indent="0" algn="ctr" defTabSz="755650">
            <a:lnSpc>
              <a:spcPct val="100000"/>
            </a:lnSpc>
            <a:spcBef>
              <a:spcPct val="0"/>
            </a:spcBef>
            <a:spcAft>
              <a:spcPct val="35000"/>
            </a:spcAft>
            <a:buNone/>
          </a:pPr>
          <a:r>
            <a:rPr lang="en-US" sz="1700" kern="1200" dirty="0"/>
            <a:t>MSM, transgender individuals, sex workers &amp; PWUD may be seen as sinful or immoral, thus deserving of shame &amp; blame </a:t>
          </a:r>
        </a:p>
      </dsp:txBody>
      <dsp:txXfrm>
        <a:off x="3799044" y="1915534"/>
        <a:ext cx="3228406" cy="2294339"/>
      </dsp:txXfrm>
    </dsp:sp>
    <dsp:sp modelId="{169627EB-DC2C-4674-8815-8C75736FCB6A}">
      <dsp:nvSpPr>
        <dsp:cNvPr id="0" name=""/>
        <dsp:cNvSpPr/>
      </dsp:nvSpPr>
      <dsp:spPr>
        <a:xfrm>
          <a:off x="8641654" y="179245"/>
          <a:ext cx="1129942" cy="1037651"/>
        </a:xfrm>
        <a:prstGeom prst="rect">
          <a:avLst/>
        </a:prstGeom>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D35E1A-D361-47EC-BA38-59C1A3FA7590}">
      <dsp:nvSpPr>
        <dsp:cNvPr id="0" name=""/>
        <dsp:cNvSpPr/>
      </dsp:nvSpPr>
      <dsp:spPr>
        <a:xfrm>
          <a:off x="7592422" y="1390214"/>
          <a:ext cx="3228406" cy="444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dirty="0"/>
            <a:t>Fear &amp; ignorance</a:t>
          </a:r>
        </a:p>
      </dsp:txBody>
      <dsp:txXfrm>
        <a:off x="7592422" y="1390214"/>
        <a:ext cx="3228406" cy="444707"/>
      </dsp:txXfrm>
    </dsp:sp>
    <dsp:sp modelId="{3A7CC5CF-7B3A-48E7-A1E4-B53C2D3398BE}">
      <dsp:nvSpPr>
        <dsp:cNvPr id="0" name=""/>
        <dsp:cNvSpPr/>
      </dsp:nvSpPr>
      <dsp:spPr>
        <a:xfrm>
          <a:off x="7592422" y="1915534"/>
          <a:ext cx="3228406" cy="2294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Health workers may lack knowledge about &amp; have misconceptions about HIV transmission &amp; fear acquiring HIV through casual contact or medical procedures</a:t>
          </a:r>
        </a:p>
        <a:p>
          <a:pPr marL="0" lvl="0" indent="0" algn="ctr" defTabSz="755650">
            <a:lnSpc>
              <a:spcPct val="100000"/>
            </a:lnSpc>
            <a:spcBef>
              <a:spcPct val="0"/>
            </a:spcBef>
            <a:spcAft>
              <a:spcPct val="35000"/>
            </a:spcAft>
            <a:buNone/>
          </a:pPr>
          <a:r>
            <a:rPr lang="en-US" sz="1700" kern="1200" dirty="0"/>
            <a:t>Such fear &amp; ignorance drives stigma</a:t>
          </a:r>
        </a:p>
      </dsp:txBody>
      <dsp:txXfrm>
        <a:off x="7592422" y="1915534"/>
        <a:ext cx="3228406" cy="22943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830D7-9DAE-4392-A27F-FF67E9B7CF1D}">
      <dsp:nvSpPr>
        <dsp:cNvPr id="0" name=""/>
        <dsp:cNvSpPr/>
      </dsp:nvSpPr>
      <dsp:spPr>
        <a:xfrm>
          <a:off x="0" y="4246570"/>
          <a:ext cx="7315200" cy="92904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Alejandro</a:t>
          </a:r>
          <a:r>
            <a:rPr lang="en-US" sz="1700" kern="1200" dirty="0"/>
            <a:t>’s </a:t>
          </a:r>
          <a:r>
            <a:rPr lang="en-US" sz="1700" b="1" kern="1200" dirty="0"/>
            <a:t>perception  that he will be denied access from his family doctor</a:t>
          </a:r>
        </a:p>
      </dsp:txBody>
      <dsp:txXfrm>
        <a:off x="0" y="4246570"/>
        <a:ext cx="7315200" cy="501684"/>
      </dsp:txXfrm>
    </dsp:sp>
    <dsp:sp modelId="{61F4A57F-7EF3-4D75-A4DC-8A6D8FBFA507}">
      <dsp:nvSpPr>
        <dsp:cNvPr id="0" name=""/>
        <dsp:cNvSpPr/>
      </dsp:nvSpPr>
      <dsp:spPr>
        <a:xfrm>
          <a:off x="0" y="4729674"/>
          <a:ext cx="3657599" cy="427361"/>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Second block in his attempt to access to what he needs and deserves as a right to health</a:t>
          </a:r>
        </a:p>
      </dsp:txBody>
      <dsp:txXfrm>
        <a:off x="0" y="4729674"/>
        <a:ext cx="3657599" cy="427361"/>
      </dsp:txXfrm>
    </dsp:sp>
    <dsp:sp modelId="{B34EBCA8-636B-4B33-AC90-AF5F3D076C4F}">
      <dsp:nvSpPr>
        <dsp:cNvPr id="0" name=""/>
        <dsp:cNvSpPr/>
      </dsp:nvSpPr>
      <dsp:spPr>
        <a:xfrm>
          <a:off x="3657600" y="4729674"/>
          <a:ext cx="3657599" cy="427361"/>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The college doctor should have provided the care he needed </a:t>
          </a:r>
        </a:p>
      </dsp:txBody>
      <dsp:txXfrm>
        <a:off x="3657600" y="4729674"/>
        <a:ext cx="3657599" cy="427361"/>
      </dsp:txXfrm>
    </dsp:sp>
    <dsp:sp modelId="{6EEA4D58-06F3-4613-BA68-2AC1AE27F01B}">
      <dsp:nvSpPr>
        <dsp:cNvPr id="0" name=""/>
        <dsp:cNvSpPr/>
      </dsp:nvSpPr>
      <dsp:spPr>
        <a:xfrm rot="10800000">
          <a:off x="0" y="2831634"/>
          <a:ext cx="7315200" cy="1428872"/>
        </a:xfrm>
        <a:prstGeom prst="upArrowCallou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The college doctor is providing substandard of care</a:t>
          </a:r>
        </a:p>
      </dsp:txBody>
      <dsp:txXfrm rot="-10800000">
        <a:off x="0" y="2831634"/>
        <a:ext cx="7315200" cy="501534"/>
      </dsp:txXfrm>
    </dsp:sp>
    <dsp:sp modelId="{D504B184-CC8E-4EEA-B0B1-BD791EB1D818}">
      <dsp:nvSpPr>
        <dsp:cNvPr id="0" name=""/>
        <dsp:cNvSpPr/>
      </dsp:nvSpPr>
      <dsp:spPr>
        <a:xfrm>
          <a:off x="658" y="3333168"/>
          <a:ext cx="3707606" cy="427232"/>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No mechanism for Alejandro to speak out </a:t>
          </a:r>
          <a:endParaRPr lang="en-US" sz="1400" kern="1200" dirty="0"/>
        </a:p>
      </dsp:txBody>
      <dsp:txXfrm>
        <a:off x="658" y="3333168"/>
        <a:ext cx="3707606" cy="427232"/>
      </dsp:txXfrm>
    </dsp:sp>
    <dsp:sp modelId="{1EAC2E5D-FB9D-49B3-9D10-6CA5AB1CDA1C}">
      <dsp:nvSpPr>
        <dsp:cNvPr id="0" name=""/>
        <dsp:cNvSpPr/>
      </dsp:nvSpPr>
      <dsp:spPr>
        <a:xfrm>
          <a:off x="3708264" y="3333168"/>
          <a:ext cx="3606277" cy="427232"/>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In this college environment </a:t>
          </a:r>
        </a:p>
      </dsp:txBody>
      <dsp:txXfrm>
        <a:off x="3708264" y="3333168"/>
        <a:ext cx="3606277" cy="427232"/>
      </dsp:txXfrm>
    </dsp:sp>
    <dsp:sp modelId="{D1C3EA3A-0787-414D-9389-5782C2EA58AB}">
      <dsp:nvSpPr>
        <dsp:cNvPr id="0" name=""/>
        <dsp:cNvSpPr/>
      </dsp:nvSpPr>
      <dsp:spPr>
        <a:xfrm rot="10800000">
          <a:off x="0" y="1396121"/>
          <a:ext cx="7315200" cy="1428872"/>
        </a:xfrm>
        <a:prstGeom prst="upArrowCallou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rot="-10800000">
        <a:off x="0" y="1396121"/>
        <a:ext cx="7315200" cy="501534"/>
      </dsp:txXfrm>
    </dsp:sp>
    <dsp:sp modelId="{A1AEBA30-C8BB-4332-B95F-AFBF3FC5283D}">
      <dsp:nvSpPr>
        <dsp:cNvPr id="0" name=""/>
        <dsp:cNvSpPr/>
      </dsp:nvSpPr>
      <dsp:spPr>
        <a:xfrm>
          <a:off x="0" y="1918231"/>
          <a:ext cx="7315200" cy="427232"/>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a:solidFill>
                <a:schemeClr val="bg1"/>
              </a:solidFill>
            </a:rPr>
            <a:t>Much stigma is related to issues surrounding morality, sex, religion and youth</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a:t>The personal beliefs of the college doctor prevented Alejandro from accessing the care that he needs </a:t>
          </a:r>
        </a:p>
        <a:p>
          <a:pPr marL="0" lvl="0" algn="ctr" defTabSz="711200">
            <a:lnSpc>
              <a:spcPct val="90000"/>
            </a:lnSpc>
            <a:spcBef>
              <a:spcPct val="0"/>
            </a:spcBef>
            <a:spcAft>
              <a:spcPct val="35000"/>
            </a:spcAft>
            <a:buNone/>
          </a:pPr>
          <a:endParaRPr lang="en-US" sz="1600" b="1" kern="1200" dirty="0"/>
        </a:p>
      </dsp:txBody>
      <dsp:txXfrm>
        <a:off x="0" y="1918231"/>
        <a:ext cx="7315200" cy="427232"/>
      </dsp:txXfrm>
    </dsp:sp>
    <dsp:sp modelId="{7C2D967C-7319-43D0-B098-5462273080B7}">
      <dsp:nvSpPr>
        <dsp:cNvPr id="0" name=""/>
        <dsp:cNvSpPr/>
      </dsp:nvSpPr>
      <dsp:spPr>
        <a:xfrm rot="10800000">
          <a:off x="0" y="1760"/>
          <a:ext cx="7315200" cy="1428872"/>
        </a:xfrm>
        <a:prstGeom prst="upArrowCallou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Young sexually active gay men at significant risk for acquiring HIV infection have a human right to PrEP</a:t>
          </a:r>
        </a:p>
      </dsp:txBody>
      <dsp:txXfrm rot="10800000">
        <a:off x="0" y="1760"/>
        <a:ext cx="7315200" cy="9284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0CDF0-21D3-4CDA-A81D-D6A519F02A52}">
      <dsp:nvSpPr>
        <dsp:cNvPr id="0" name=""/>
        <dsp:cNvSpPr/>
      </dsp:nvSpPr>
      <dsp:spPr>
        <a:xfrm>
          <a:off x="1020881" y="85453"/>
          <a:ext cx="755183" cy="755183"/>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F4985E9-89D9-4C28-9E32-57EAF38A7C4E}">
      <dsp:nvSpPr>
        <dsp:cNvPr id="0" name=""/>
        <dsp:cNvSpPr/>
      </dsp:nvSpPr>
      <dsp:spPr>
        <a:xfrm>
          <a:off x="1081301" y="128587"/>
          <a:ext cx="621684" cy="663474"/>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3A1EE7-DF36-4026-B091-8FFD81EAF1E8}">
      <dsp:nvSpPr>
        <dsp:cNvPr id="0" name=""/>
        <dsp:cNvSpPr/>
      </dsp:nvSpPr>
      <dsp:spPr>
        <a:xfrm>
          <a:off x="1937889" y="85453"/>
          <a:ext cx="1780075" cy="75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Feelings of shame &amp; self-doubt</a:t>
          </a:r>
        </a:p>
      </dsp:txBody>
      <dsp:txXfrm>
        <a:off x="1937889" y="85453"/>
        <a:ext cx="1780075" cy="755183"/>
      </dsp:txXfrm>
    </dsp:sp>
    <dsp:sp modelId="{DE27CCD2-D632-46B9-BA7B-FDB39EEA1748}">
      <dsp:nvSpPr>
        <dsp:cNvPr id="0" name=""/>
        <dsp:cNvSpPr/>
      </dsp:nvSpPr>
      <dsp:spPr>
        <a:xfrm>
          <a:off x="4028130" y="85453"/>
          <a:ext cx="755183" cy="755183"/>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89968F8-D011-43D6-8263-056AC08F98A1}">
      <dsp:nvSpPr>
        <dsp:cNvPr id="0" name=""/>
        <dsp:cNvSpPr/>
      </dsp:nvSpPr>
      <dsp:spPr>
        <a:xfrm>
          <a:off x="4068020" y="86617"/>
          <a:ext cx="694962" cy="731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2C41EA-DE44-424B-B9D0-0AA4EF0760ED}">
      <dsp:nvSpPr>
        <dsp:cNvPr id="0" name=""/>
        <dsp:cNvSpPr/>
      </dsp:nvSpPr>
      <dsp:spPr>
        <a:xfrm>
          <a:off x="4945138" y="85453"/>
          <a:ext cx="1780075" cy="75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Anxiety &amp; depression </a:t>
          </a:r>
        </a:p>
      </dsp:txBody>
      <dsp:txXfrm>
        <a:off x="4945138" y="85453"/>
        <a:ext cx="1780075" cy="755183"/>
      </dsp:txXfrm>
    </dsp:sp>
    <dsp:sp modelId="{ABE2DAC9-CA84-4B99-BF4D-AE49DAEC03A3}">
      <dsp:nvSpPr>
        <dsp:cNvPr id="0" name=""/>
        <dsp:cNvSpPr/>
      </dsp:nvSpPr>
      <dsp:spPr>
        <a:xfrm>
          <a:off x="7035378" y="85453"/>
          <a:ext cx="755183" cy="755183"/>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1EB563-3159-4E70-8B01-F47612CCA90E}">
      <dsp:nvSpPr>
        <dsp:cNvPr id="0" name=""/>
        <dsp:cNvSpPr/>
      </dsp:nvSpPr>
      <dsp:spPr>
        <a:xfrm>
          <a:off x="7018804" y="137656"/>
          <a:ext cx="753598" cy="6293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CFAE90-4561-47DA-9C35-06B557FE046E}">
      <dsp:nvSpPr>
        <dsp:cNvPr id="0" name=""/>
        <dsp:cNvSpPr/>
      </dsp:nvSpPr>
      <dsp:spPr>
        <a:xfrm>
          <a:off x="7952387" y="85453"/>
          <a:ext cx="1780075" cy="75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Excessive alcohol &amp; drug use </a:t>
          </a:r>
        </a:p>
      </dsp:txBody>
      <dsp:txXfrm>
        <a:off x="7952387" y="85453"/>
        <a:ext cx="1780075" cy="755183"/>
      </dsp:txXfrm>
    </dsp:sp>
    <dsp:sp modelId="{B51F10CA-06CD-46B7-9525-F08B38350A50}">
      <dsp:nvSpPr>
        <dsp:cNvPr id="0" name=""/>
        <dsp:cNvSpPr/>
      </dsp:nvSpPr>
      <dsp:spPr>
        <a:xfrm>
          <a:off x="1020881" y="1468208"/>
          <a:ext cx="755183" cy="755183"/>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1F98FCF-4BB7-4C3C-A1A8-C19E47868288}">
      <dsp:nvSpPr>
        <dsp:cNvPr id="0" name=""/>
        <dsp:cNvSpPr/>
      </dsp:nvSpPr>
      <dsp:spPr>
        <a:xfrm>
          <a:off x="1136534" y="1567234"/>
          <a:ext cx="554800" cy="5972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8D25FA-28AF-445D-A697-2AA3B60C25A8}">
      <dsp:nvSpPr>
        <dsp:cNvPr id="0" name=""/>
        <dsp:cNvSpPr/>
      </dsp:nvSpPr>
      <dsp:spPr>
        <a:xfrm>
          <a:off x="1937889" y="1468208"/>
          <a:ext cx="1780075" cy="75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Changing to another health facility, private doctors or self-treatment</a:t>
          </a:r>
        </a:p>
      </dsp:txBody>
      <dsp:txXfrm>
        <a:off x="1937889" y="1468208"/>
        <a:ext cx="1780075" cy="755183"/>
      </dsp:txXfrm>
    </dsp:sp>
    <dsp:sp modelId="{E93BF556-5576-40F2-AB6C-41ABD867B3AE}">
      <dsp:nvSpPr>
        <dsp:cNvPr id="0" name=""/>
        <dsp:cNvSpPr/>
      </dsp:nvSpPr>
      <dsp:spPr>
        <a:xfrm>
          <a:off x="4028130" y="1468208"/>
          <a:ext cx="755183" cy="755183"/>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8D70C76-25B5-4317-8036-61BC4469D328}">
      <dsp:nvSpPr>
        <dsp:cNvPr id="0" name=""/>
        <dsp:cNvSpPr/>
      </dsp:nvSpPr>
      <dsp:spPr>
        <a:xfrm>
          <a:off x="4163889" y="1584288"/>
          <a:ext cx="542821" cy="5631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679539-E989-4022-A4FD-1DDAB5714BDD}">
      <dsp:nvSpPr>
        <dsp:cNvPr id="0" name=""/>
        <dsp:cNvSpPr/>
      </dsp:nvSpPr>
      <dsp:spPr>
        <a:xfrm>
          <a:off x="4945138" y="1468208"/>
          <a:ext cx="1780075" cy="75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dirty="0">
              <a:solidFill>
                <a:schemeClr val="tx1"/>
              </a:solidFill>
            </a:rPr>
            <a:t>Delayed HIV treatment initiation</a:t>
          </a:r>
        </a:p>
        <a:p>
          <a:pPr marL="0" lvl="0" indent="0" algn="l" defTabSz="577850">
            <a:lnSpc>
              <a:spcPct val="90000"/>
            </a:lnSpc>
            <a:spcBef>
              <a:spcPct val="0"/>
            </a:spcBef>
            <a:spcAft>
              <a:spcPct val="35000"/>
            </a:spcAft>
            <a:buNone/>
          </a:pPr>
          <a:r>
            <a:rPr lang="en-US" sz="1300" kern="1200" dirty="0">
              <a:solidFill>
                <a:schemeClr val="tx1"/>
              </a:solidFill>
            </a:rPr>
            <a:t>HIV treatment interruption or stopping treatment altogether</a:t>
          </a:r>
        </a:p>
      </dsp:txBody>
      <dsp:txXfrm>
        <a:off x="4945138" y="1468208"/>
        <a:ext cx="1780075" cy="755183"/>
      </dsp:txXfrm>
    </dsp:sp>
    <dsp:sp modelId="{E4E24B8B-D34B-44FE-AC2F-1A315F9273EB}">
      <dsp:nvSpPr>
        <dsp:cNvPr id="0" name=""/>
        <dsp:cNvSpPr/>
      </dsp:nvSpPr>
      <dsp:spPr>
        <a:xfrm>
          <a:off x="7035378" y="1468208"/>
          <a:ext cx="755183" cy="755183"/>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DD4906B-3415-4717-BC24-2BD172F51037}">
      <dsp:nvSpPr>
        <dsp:cNvPr id="0" name=""/>
        <dsp:cNvSpPr/>
      </dsp:nvSpPr>
      <dsp:spPr>
        <a:xfrm>
          <a:off x="7158766" y="1582847"/>
          <a:ext cx="463826" cy="5659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C9F8C35-C442-43B4-809F-0A8B47CA19BD}">
      <dsp:nvSpPr>
        <dsp:cNvPr id="0" name=""/>
        <dsp:cNvSpPr/>
      </dsp:nvSpPr>
      <dsp:spPr>
        <a:xfrm>
          <a:off x="7952387" y="1468208"/>
          <a:ext cx="1780075" cy="75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Non-disclosing &amp; taking more risks such as condom-less sex &amp; not using clean needles</a:t>
          </a:r>
        </a:p>
      </dsp:txBody>
      <dsp:txXfrm>
        <a:off x="7952387" y="1468208"/>
        <a:ext cx="1780075" cy="755183"/>
      </dsp:txXfrm>
    </dsp:sp>
    <dsp:sp modelId="{8ECA947D-2A97-49CC-AD7F-6FE803CE2318}">
      <dsp:nvSpPr>
        <dsp:cNvPr id="0" name=""/>
        <dsp:cNvSpPr/>
      </dsp:nvSpPr>
      <dsp:spPr>
        <a:xfrm>
          <a:off x="1020881" y="2850964"/>
          <a:ext cx="755183" cy="755183"/>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F9C2425-073B-4C6E-969A-2F1657BB3C60}">
      <dsp:nvSpPr>
        <dsp:cNvPr id="0" name=""/>
        <dsp:cNvSpPr/>
      </dsp:nvSpPr>
      <dsp:spPr>
        <a:xfrm>
          <a:off x="1070892" y="2955178"/>
          <a:ext cx="644675" cy="54439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7AB0707-8457-4015-970F-CE4BFF6B42CA}">
      <dsp:nvSpPr>
        <dsp:cNvPr id="0" name=""/>
        <dsp:cNvSpPr/>
      </dsp:nvSpPr>
      <dsp:spPr>
        <a:xfrm>
          <a:off x="1937889" y="2850964"/>
          <a:ext cx="1780075" cy="75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Hiding sexual orientation, drug use, or sex work</a:t>
          </a:r>
        </a:p>
      </dsp:txBody>
      <dsp:txXfrm>
        <a:off x="1937889" y="2850964"/>
        <a:ext cx="1780075" cy="7551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12CF0-2FDE-4318-B34B-EC011F100DB8}">
      <dsp:nvSpPr>
        <dsp:cNvPr id="0" name=""/>
        <dsp:cNvSpPr/>
      </dsp:nvSpPr>
      <dsp:spPr>
        <a:xfrm>
          <a:off x="0" y="3892819"/>
          <a:ext cx="7196846" cy="1277710"/>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Dakota</a:t>
          </a:r>
          <a:endParaRPr lang="en-US" sz="2100" kern="1200" dirty="0"/>
        </a:p>
      </dsp:txBody>
      <dsp:txXfrm>
        <a:off x="0" y="3892819"/>
        <a:ext cx="7196846" cy="689963"/>
      </dsp:txXfrm>
    </dsp:sp>
    <dsp:sp modelId="{86A14E0A-AEED-4793-A405-09D1041D243C}">
      <dsp:nvSpPr>
        <dsp:cNvPr id="0" name=""/>
        <dsp:cNvSpPr/>
      </dsp:nvSpPr>
      <dsp:spPr>
        <a:xfrm>
          <a:off x="0" y="4557228"/>
          <a:ext cx="1799211" cy="587746"/>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t>Did not disclose her status fearing family rejection</a:t>
          </a:r>
        </a:p>
      </dsp:txBody>
      <dsp:txXfrm>
        <a:off x="0" y="4557228"/>
        <a:ext cx="1799211" cy="587746"/>
      </dsp:txXfrm>
    </dsp:sp>
    <dsp:sp modelId="{3A56F670-6F39-46B7-8BFE-DC2A68C0BC10}">
      <dsp:nvSpPr>
        <dsp:cNvPr id="0" name=""/>
        <dsp:cNvSpPr/>
      </dsp:nvSpPr>
      <dsp:spPr>
        <a:xfrm>
          <a:off x="1799211" y="4557228"/>
          <a:ext cx="1799211" cy="587746"/>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Was lost to follow up after her first visit </a:t>
          </a:r>
        </a:p>
      </dsp:txBody>
      <dsp:txXfrm>
        <a:off x="1799211" y="4557228"/>
        <a:ext cx="1799211" cy="587746"/>
      </dsp:txXfrm>
    </dsp:sp>
    <dsp:sp modelId="{66EB128A-64BA-489E-9D32-DA8149D5B83C}">
      <dsp:nvSpPr>
        <dsp:cNvPr id="0" name=""/>
        <dsp:cNvSpPr/>
      </dsp:nvSpPr>
      <dsp:spPr>
        <a:xfrm>
          <a:off x="3598423" y="4557228"/>
          <a:ext cx="1799211" cy="587746"/>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Continued to expose others to risk </a:t>
          </a:r>
        </a:p>
      </dsp:txBody>
      <dsp:txXfrm>
        <a:off x="3598423" y="4557228"/>
        <a:ext cx="1799211" cy="587746"/>
      </dsp:txXfrm>
    </dsp:sp>
    <dsp:sp modelId="{ABF8B231-FAD2-47D5-AB04-175C54E04D28}">
      <dsp:nvSpPr>
        <dsp:cNvPr id="0" name=""/>
        <dsp:cNvSpPr/>
      </dsp:nvSpPr>
      <dsp:spPr>
        <a:xfrm>
          <a:off x="5397634" y="4557228"/>
          <a:ext cx="1799211" cy="587746"/>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Finally presented to care with advanced HIV disease </a:t>
          </a:r>
        </a:p>
      </dsp:txBody>
      <dsp:txXfrm>
        <a:off x="5397634" y="4557228"/>
        <a:ext cx="1799211" cy="587746"/>
      </dsp:txXfrm>
    </dsp:sp>
    <dsp:sp modelId="{1607C48D-012E-4894-BA0F-9ECB8B99D6D9}">
      <dsp:nvSpPr>
        <dsp:cNvPr id="0" name=""/>
        <dsp:cNvSpPr/>
      </dsp:nvSpPr>
      <dsp:spPr>
        <a:xfrm rot="10800000">
          <a:off x="0" y="1946866"/>
          <a:ext cx="7196846" cy="1965118"/>
        </a:xfrm>
        <a:prstGeom prst="upArrowCallou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People often experience multiple </a:t>
          </a:r>
        </a:p>
        <a:p>
          <a:pPr marL="0" lvl="0" indent="0" algn="ctr" defTabSz="933450">
            <a:lnSpc>
              <a:spcPct val="90000"/>
            </a:lnSpc>
            <a:spcBef>
              <a:spcPct val="0"/>
            </a:spcBef>
            <a:spcAft>
              <a:spcPct val="35000"/>
            </a:spcAft>
            <a:buNone/>
          </a:pPr>
          <a:r>
            <a:rPr lang="en-US" sz="2100" b="1" kern="1200" dirty="0"/>
            <a:t>(or layered) stigma</a:t>
          </a:r>
        </a:p>
      </dsp:txBody>
      <dsp:txXfrm rot="10800000">
        <a:off x="0" y="1946866"/>
        <a:ext cx="7196846" cy="1276875"/>
      </dsp:txXfrm>
    </dsp:sp>
    <dsp:sp modelId="{0F8B6DB1-8601-429D-8107-92960371B238}">
      <dsp:nvSpPr>
        <dsp:cNvPr id="0" name=""/>
        <dsp:cNvSpPr/>
      </dsp:nvSpPr>
      <dsp:spPr>
        <a:xfrm rot="10800000">
          <a:off x="0" y="914"/>
          <a:ext cx="7196846" cy="1965118"/>
        </a:xfrm>
        <a:prstGeom prst="upArrowCallou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Stigma in heath care settings stops vulnerable PLHIV  from… </a:t>
          </a:r>
        </a:p>
      </dsp:txBody>
      <dsp:txXfrm rot="-10800000">
        <a:off x="0" y="914"/>
        <a:ext cx="7196846" cy="689756"/>
      </dsp:txXfrm>
    </dsp:sp>
    <dsp:sp modelId="{7627DA71-EA82-4135-8EFC-DCF585952692}">
      <dsp:nvSpPr>
        <dsp:cNvPr id="0" name=""/>
        <dsp:cNvSpPr/>
      </dsp:nvSpPr>
      <dsp:spPr>
        <a:xfrm>
          <a:off x="3514" y="690670"/>
          <a:ext cx="2396605" cy="587570"/>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Accessing quality health services</a:t>
          </a:r>
        </a:p>
      </dsp:txBody>
      <dsp:txXfrm>
        <a:off x="3514" y="690670"/>
        <a:ext cx="2396605" cy="587570"/>
      </dsp:txXfrm>
    </dsp:sp>
    <dsp:sp modelId="{61D8FBD4-9651-4623-85AB-92BCA993A8E6}">
      <dsp:nvSpPr>
        <dsp:cNvPr id="0" name=""/>
        <dsp:cNvSpPr/>
      </dsp:nvSpPr>
      <dsp:spPr>
        <a:xfrm>
          <a:off x="2400120" y="690670"/>
          <a:ext cx="2396605" cy="587570"/>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Engaging in continuous care and disclosing their status </a:t>
          </a:r>
        </a:p>
      </dsp:txBody>
      <dsp:txXfrm>
        <a:off x="2400120" y="690670"/>
        <a:ext cx="2396605" cy="587570"/>
      </dsp:txXfrm>
    </dsp:sp>
    <dsp:sp modelId="{958B4742-1CD8-4833-852A-60EB26C1C44D}">
      <dsp:nvSpPr>
        <dsp:cNvPr id="0" name=""/>
        <dsp:cNvSpPr/>
      </dsp:nvSpPr>
      <dsp:spPr>
        <a:xfrm>
          <a:off x="4796725" y="690670"/>
          <a:ext cx="2396605" cy="587570"/>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Addressing other health issues such as substance use</a:t>
          </a:r>
        </a:p>
      </dsp:txBody>
      <dsp:txXfrm>
        <a:off x="4796725" y="690670"/>
        <a:ext cx="2396605" cy="5875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444D5-7B8B-6F4F-A23F-72F2F1B255AE}"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E415C-572E-4248-A06F-672BECD89199}" type="slidenum">
              <a:rPr lang="en-US" smtClean="0"/>
              <a:t>‹#›</a:t>
            </a:fld>
            <a:endParaRPr lang="en-US"/>
          </a:p>
        </p:txBody>
      </p:sp>
    </p:spTree>
    <p:extLst>
      <p:ext uri="{BB962C8B-B14F-4D97-AF65-F5344CB8AC3E}">
        <p14:creationId xmlns:p14="http://schemas.microsoft.com/office/powerpoint/2010/main" val="190691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Welcome to a three-module e-course focused on Eliminating Stigma and Discrimination in Health Settings Delivering HIV Services.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e-course is sponsored by the International Association of Providers of AIDS Care, in partnership with the Joint United Nations Programme on HIV/AIDS, the International AIDS Society, and the Global Network of People living with HIV. We are grateful for support for this project from the US President’s Emergency Plan for AIDS Relief, and the US Agency for International Development.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on the right arrow for a description of the e-course and to begin Module 1.</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a:t>
            </a:fld>
            <a:endParaRPr lang="en-US"/>
          </a:p>
        </p:txBody>
      </p:sp>
    </p:spTree>
    <p:extLst>
      <p:ext uri="{BB962C8B-B14F-4D97-AF65-F5344CB8AC3E}">
        <p14:creationId xmlns:p14="http://schemas.microsoft.com/office/powerpoint/2010/main" val="4117143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To be clear, discrimination affects both the users of health care services and health care providers. Discrimination serves as a barrier to accessing and utilizing health services, and it also affects the quality of those health services in ways that negatively impact health outcomes. Discrimination reinforces an exclusion from society for both individuals and groups of people, contributing to the isolation of any given individual or groups of individuals, that violates the rights to equality, dignity, and health. </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10</a:t>
            </a:fld>
            <a:endParaRPr lang="en-US"/>
          </a:p>
        </p:txBody>
      </p:sp>
    </p:spTree>
    <p:extLst>
      <p:ext uri="{BB962C8B-B14F-4D97-AF65-F5344CB8AC3E}">
        <p14:creationId xmlns:p14="http://schemas.microsoft.com/office/powerpoint/2010/main" val="4177039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Stigma and discrimination are not mutually exclusive. They are intimately related. While stigma is a belief or attitude, the action resulting from stigma is discrimination.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men who have sex with men, or MSM, may be denied access to all available HIV prevention options, including pre-exposure prophylaxis, or PrEP, because of “value-laden” judgments made by health workers based on personal values and beliefs. People living with HIV may be refused treatment in a health facility due to their HIV status or because they belong to a highly stigmatized key population such as people who inject drugs. A patient’s HIV status or sexual identity may be revealed publicly in egregious violation of the right to confidentiality.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Discrimination also takes the form of physical or verbal abuse, or  involuntary or coercive treatment such as forced contraception or abortion. Stigma and discrimination may go unrecognized or unnoticed by health workers, who automatically make judgments about people without realizing how these judgements will affect the quality of the health services they deliver and could have a lasting negative impact on the health and well-being of their patients.</a:t>
            </a:r>
            <a:br>
              <a:rPr lang="en-US" sz="1200" kern="1200" dirty="0">
                <a:solidFill>
                  <a:schemeClr val="tx1"/>
                </a:solidFill>
                <a:effectLst/>
                <a:latin typeface="+mn-lt"/>
                <a:ea typeface="+mn-ea"/>
                <a:cs typeface="+mn-cs"/>
              </a:rPr>
            </a:br>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11</a:t>
            </a:fld>
            <a:endParaRPr lang="en-US"/>
          </a:p>
        </p:txBody>
      </p:sp>
    </p:spTree>
    <p:extLst>
      <p:ext uri="{BB962C8B-B14F-4D97-AF65-F5344CB8AC3E}">
        <p14:creationId xmlns:p14="http://schemas.microsoft.com/office/powerpoint/2010/main" val="4191240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To visualize these concepts, envision the cycle of ignorance. Stigma can be part of a virtuous, or vicious, cycle where fear, inaction, and silence lead to ongoing stigma and discrimination. Within a health setting delivering HIV services, stigma and discrimination are among many factors that contribute to disengagement from care and worse health outcomes in an era of potent HIV prevention and treatment options.</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12</a:t>
            </a:fld>
            <a:endParaRPr lang="en-US"/>
          </a:p>
        </p:txBody>
      </p:sp>
    </p:spTree>
    <p:extLst>
      <p:ext uri="{BB962C8B-B14F-4D97-AF65-F5344CB8AC3E}">
        <p14:creationId xmlns:p14="http://schemas.microsoft.com/office/powerpoint/2010/main" val="2736552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Now that we have defined stigma and discrimination and the impact they have on access to and utilization of quality health services, let us take a moment to reflect on the real-life experiences of people living with HIV in relation to stigma and discrimination.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13</a:t>
            </a:fld>
            <a:endParaRPr lang="en-US"/>
          </a:p>
        </p:txBody>
      </p:sp>
    </p:spTree>
    <p:extLst>
      <p:ext uri="{BB962C8B-B14F-4D97-AF65-F5344CB8AC3E}">
        <p14:creationId xmlns:p14="http://schemas.microsoft.com/office/powerpoint/2010/main" val="3661314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Worldwide, more than 250 cities and municipalities around the world have formed a network of Fast-Track Cities committed to ending AIDS as a public health threat by 2030. In 2018, people living with HIV in 29 Fast-Track Cities around the world were surveyed to gauge, among other things, experienced stigma within their communities and in their health facilities. The 29 cities, representing a global distribution across every region of the world, are listed on the left</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hand side of the screen. </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14</a:t>
            </a:fld>
            <a:endParaRPr lang="en-US"/>
          </a:p>
        </p:txBody>
      </p:sp>
    </p:spTree>
    <p:extLst>
      <p:ext uri="{BB962C8B-B14F-4D97-AF65-F5344CB8AC3E}">
        <p14:creationId xmlns:p14="http://schemas.microsoft.com/office/powerpoint/2010/main" val="243170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Here, we see some interim results from the IAPAC quality of life survey.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response to a question about whether they had experienced stigma or discrimination in their community in the past 12 months, almost one in three respondents said “yes.” When asked whether they experienced stigma or discrimination in their health facility in the past 12 months, almost 20% said “yes.” And, of those who said they had experienced stigmatization in their health facility, three-quarters, or 75%, of respondents said they were stigmatized by a health worker and almost 40% said they were stigmatized by health facility administration or personnel.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preliminary findings are troubling but, regrettably, reflect the pervasive nature of stigma and discrimination almost four decades into the global HIV epidemic.</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15</a:t>
            </a:fld>
            <a:endParaRPr lang="en-US"/>
          </a:p>
        </p:txBody>
      </p:sp>
    </p:spTree>
    <p:extLst>
      <p:ext uri="{BB962C8B-B14F-4D97-AF65-F5344CB8AC3E}">
        <p14:creationId xmlns:p14="http://schemas.microsoft.com/office/powerpoint/2010/main" val="3360964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In many countries, discriminatory, non-evidence-based laws serve to codify the marginalization of people most at risk of acquiring and those living with HIV. Laws may require health providers to report certain groups of people to law enforcement. Same-sex activity is outlawed in about 80 countries with penalties ranging from jail sentences to execution. More than 100 countries criminalize some aspect of sex work and may outlaw it entirely. In many countries, transgender people are denied acknowledgment as legal persons.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Harsh or illegal police practices force men who have sex with men and transgender individuals to avoid health services, driving local HIV epidemics underground and thus increasing HIV vulnerability. Migrants and refugees also may be denied access to HIV prevention and treatment. And, in some countries, people who use drugs may be detained in rehabilitation centers for many years with the systematic abuse of their human rights, forced labor, no treatment for their drug dependency and they may die in such centers. </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16</a:t>
            </a:fld>
            <a:endParaRPr lang="en-US"/>
          </a:p>
        </p:txBody>
      </p:sp>
    </p:spTree>
    <p:extLst>
      <p:ext uri="{BB962C8B-B14F-4D97-AF65-F5344CB8AC3E}">
        <p14:creationId xmlns:p14="http://schemas.microsoft.com/office/powerpoint/2010/main" val="576773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Given one in three respondents to the Fast-Track Cities Quality of Life survey reported experiencing stigma in their community, it is important to contextualize HIV-related stigma take many forms. Some examples are self-stigma and societal stigma.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Self-stigma entails a feeling of negative self-judgment, which can result in shame, worthlessness, and isolation, as well as contributes to failure to disclose one’s HIV status. It can also lead to mental health issues such as depression which is very common among people living with HIV. Notably, mental health itself is generally stigmatized and often unrecognized and untreated in many settings due to stigma.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Stigma at the societal level is caused by laws that criminalize the conduct of people living with HIV or exert punitive legal measures against HIV-vulnerable key populations, including men who have sex with men, transgender individuals, people who use drugs, and sex workers. This type of state-sanctioned stigma alienates people living with HIV and those at risk of acquiring HIV infection and deters people from seeking HIV testing and treatment, as well as harm reduction and other services. </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17</a:t>
            </a:fld>
            <a:endParaRPr lang="en-US"/>
          </a:p>
        </p:txBody>
      </p:sp>
    </p:spTree>
    <p:extLst>
      <p:ext uri="{BB962C8B-B14F-4D97-AF65-F5344CB8AC3E}">
        <p14:creationId xmlns:p14="http://schemas.microsoft.com/office/powerpoint/2010/main" val="405224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There are two additional forms of stigma that bear mentioning: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Employment stigma in the workplace marginalizes groups such as people living with HIV and migrants – HIV positive or negative. These individuals may be stigmatized by co-workers and employers, subject to termination or refusal of employment, or receive substandard pay.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Household-level stigma can result in family rejection, forcing people to leave their homes and increasing their vulnerability, financial and housing insecurity, and risk for engaging in transactional sex.</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18</a:t>
            </a:fld>
            <a:endParaRPr lang="en-US"/>
          </a:p>
        </p:txBody>
      </p:sp>
    </p:spTree>
    <p:extLst>
      <p:ext uri="{BB962C8B-B14F-4D97-AF65-F5344CB8AC3E}">
        <p14:creationId xmlns:p14="http://schemas.microsoft.com/office/powerpoint/2010/main" val="1781649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There are three primary drivers of HIV-related stigma: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Lack of awareness among health workers is one driver. Health workers are often unaware that their attitudes, words, and actions are stigmatizing.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second driver is the application of moral judgments. Health workers may make negative judgments about people who are “different” and may not understand the lives, identities, and sexuality of key populations vulnerable to HIV. People living with HIV, men who have sex with men, transgender individuals, sex workers, and people who use drugs may be viewed as sinful or immoral, thus deserving of shame, blame, and ill treatment.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health workers may lack knowledge about and have misconceptions about HIV transmission and therefore fear acquiring HIV through casual contact or medical procedures, such as drawing blood. Such non-evidence-based fear and ignorance drive stigma.</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19</a:t>
            </a:fld>
            <a:endParaRPr lang="en-US"/>
          </a:p>
        </p:txBody>
      </p:sp>
    </p:spTree>
    <p:extLst>
      <p:ext uri="{BB962C8B-B14F-4D97-AF65-F5344CB8AC3E}">
        <p14:creationId xmlns:p14="http://schemas.microsoft.com/office/powerpoint/2010/main" val="1880563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Irrational fears about AIDS and negative attitudes and judgments towards people living with and at-risk for HIV persist more than three decades into the HIV epidemic. The consequences of stigma and discrimination are wide-ranging and have significant negative impacts on the overall HIV response globally. Stigma and discrimination perpetrated in health settings, beyond representing human rights violations, also present barriers to accessing and utilizing medical and psychosocial support services that are critical for favorable outcomes among HIV-positive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goal of this e-course is to educate health care providers about and build their capacity to reduce stigma and discrimination in health settings and thus improve access and utilization of quality HIV services. The second goal is to offer a user-friendly, self-guided, online resource for the training of health facility staff, drawing upon existing field-tested and validated anti-stigma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a:t>
            </a:fld>
            <a:endParaRPr lang="en-US"/>
          </a:p>
        </p:txBody>
      </p:sp>
    </p:spTree>
    <p:extLst>
      <p:ext uri="{BB962C8B-B14F-4D97-AF65-F5344CB8AC3E}">
        <p14:creationId xmlns:p14="http://schemas.microsoft.com/office/powerpoint/2010/main" val="3940339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As noted previously, there are populations of people, known as key populations, who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the most at risk of being denied quality care. These populations include adolescents and young people, particularly adolescent girls and young women, people living with HIV, men who have sex with men, transgender individuals, sex workers, people who use drugs, migrants and internally displaced persons, and ethnic minorities.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surprisingly, members of these key populations are the most affected by HIV. Young women 15-24 years old in sub-Saharan Africa are twice as likely as young men to be living with HIV. Men who have sex with men are 19 times more likely to be living with HIV than the general population. HIV prevalence among sex workers is 12 times greater than among the general population. And, of the estimated 13.7 million people who use drugs worldwide, 13% are living with HIV.</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20</a:t>
            </a:fld>
            <a:endParaRPr lang="en-US"/>
          </a:p>
        </p:txBody>
      </p:sp>
    </p:spTree>
    <p:extLst>
      <p:ext uri="{BB962C8B-B14F-4D97-AF65-F5344CB8AC3E}">
        <p14:creationId xmlns:p14="http://schemas.microsoft.com/office/powerpoint/2010/main" val="837782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Where does stigma originate?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Our values and beliefs are the root cause of much of the stigma perpetrated against people living with and at-risk for HIV. These values and beliefs stem from our cultural and social upbringing, and learned behavior from our families, communities, and traditions, all of which affect the way we relate to other people.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not uncommon that health professionals may be unaware how these values and beliefs affect</a:t>
            </a:r>
            <a:r>
              <a:rPr lang="en-US" sz="1200" kern="1200" dirty="0">
                <a:solidFill>
                  <a:schemeClr val="tx1"/>
                </a:solidFill>
                <a:effectLst/>
                <a:highlight>
                  <a:srgbClr val="FFFF00"/>
                </a:highlight>
                <a:latin typeface="+mn-lt"/>
                <a:ea typeface="+mn-ea"/>
                <a:cs typeface="+mn-cs"/>
              </a:rPr>
              <a:t> </a:t>
            </a:r>
            <a:r>
              <a:rPr lang="en-US" sz="1200" kern="1200" dirty="0">
                <a:solidFill>
                  <a:schemeClr val="tx1"/>
                </a:solidFill>
                <a:effectLst/>
                <a:latin typeface="+mn-lt"/>
                <a:ea typeface="+mn-ea"/>
                <a:cs typeface="+mn-cs"/>
              </a:rPr>
              <a:t>their behavior. What we learn as quote-unquote “normal” behavior leads us to judge those who behave differently. Much of the stigma around HIV is related to our values and beliefs about sexuality and morality.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take a moment to look at an example of how this values and beliefs construct plays out in real-life by participating in a case study exercise.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case study revolves around </a:t>
            </a:r>
            <a:r>
              <a:rPr lang="en-US" dirty="0">
                <a:solidFill>
                  <a:srgbClr val="C00000"/>
                </a:solidFill>
              </a:rPr>
              <a:t>Alejandro</a:t>
            </a:r>
            <a:r>
              <a:rPr lang="en-US" sz="1200" kern="1200" dirty="0">
                <a:solidFill>
                  <a:schemeClr val="tx1"/>
                </a:solidFill>
                <a:effectLst/>
                <a:latin typeface="+mn-lt"/>
                <a:ea typeface="+mn-ea"/>
                <a:cs typeface="+mn-cs"/>
              </a:rPr>
              <a:t>, a young gay </a:t>
            </a:r>
            <a:r>
              <a:rPr lang="en-US" sz="1200" kern="1200" dirty="0" err="1">
                <a:solidFill>
                  <a:schemeClr val="tx1"/>
                </a:solidFill>
                <a:effectLst/>
                <a:latin typeface="+mn-lt"/>
                <a:ea typeface="+mn-ea"/>
                <a:cs typeface="+mn-cs"/>
              </a:rPr>
              <a:t>latino</a:t>
            </a:r>
            <a:r>
              <a:rPr lang="en-US" sz="1200" kern="1200" dirty="0">
                <a:solidFill>
                  <a:schemeClr val="tx1"/>
                </a:solidFill>
                <a:effectLst/>
                <a:latin typeface="+mn-lt"/>
                <a:ea typeface="+mn-ea"/>
                <a:cs typeface="+mn-cs"/>
              </a:rPr>
              <a:t>, and serves to illustrate how values and beliefs can drive stigma within a health facility setting.</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21</a:t>
            </a:fld>
            <a:endParaRPr lang="en-US"/>
          </a:p>
        </p:txBody>
      </p:sp>
    </p:spTree>
    <p:extLst>
      <p:ext uri="{BB962C8B-B14F-4D97-AF65-F5344CB8AC3E}">
        <p14:creationId xmlns:p14="http://schemas.microsoft.com/office/powerpoint/2010/main" val="4192651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u="none" dirty="0"/>
              <a:t>This young man is at significant risk of acquiring HIV infection. We know this because he is having frequent casual sex with people who's HIV status he does not know and is not using condoms consistently. He is also read about and expressed interest in taking PrEP and this, in itself ,means that he is at risk, at least in his own mind. There are no contraindications to Alejandro receiving PrEP but he is being denied access to care because of real or perceived values and beliefs of healthcare providers.</a:t>
            </a:r>
          </a:p>
          <a:p>
            <a:r>
              <a:rPr lang="en-US" u="sng" dirty="0"/>
              <a:t>Developer’s Notes</a:t>
            </a:r>
          </a:p>
          <a:p>
            <a:endParaRPr lang="en-US" u="sng" dirty="0"/>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22</a:t>
            </a:fld>
            <a:endParaRPr lang="en-US"/>
          </a:p>
        </p:txBody>
      </p:sp>
    </p:spTree>
    <p:extLst>
      <p:ext uri="{BB962C8B-B14F-4D97-AF65-F5344CB8AC3E}">
        <p14:creationId xmlns:p14="http://schemas.microsoft.com/office/powerpoint/2010/main" val="2702332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can we learn from </a:t>
            </a:r>
            <a:r>
              <a:rPr lang="en-US" u="none" dirty="0"/>
              <a:t>Alejandro’s</a:t>
            </a:r>
            <a:r>
              <a:rPr lang="en-US" sz="1200" kern="1200" dirty="0">
                <a:solidFill>
                  <a:schemeClr val="tx1"/>
                </a:solidFill>
                <a:effectLst/>
                <a:latin typeface="+mn-lt"/>
                <a:ea typeface="+mn-ea"/>
                <a:cs typeface="+mn-cs"/>
              </a:rPr>
              <a:t> case?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For whatever reason, his primary point of medical care, the college campus physician, is reticent to provide Alessandro with PrEP. The reticence is neither in the best interest of Alejandro’s health and wellbeing nor acceptable from a health care provider. Further, the college doctor has provided the patient with an option which is not going to achieve goal of getting him the care the he needs. All of us entrusted with providing the best care to everybody must put aside our beliefs and values and considered only the well-being of patients we care for, especially the young and vulnerable.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23</a:t>
            </a:fld>
            <a:endParaRPr lang="en-US"/>
          </a:p>
        </p:txBody>
      </p:sp>
    </p:spTree>
    <p:extLst>
      <p:ext uri="{BB962C8B-B14F-4D97-AF65-F5344CB8AC3E}">
        <p14:creationId xmlns:p14="http://schemas.microsoft.com/office/powerpoint/2010/main" val="2917219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u="none" dirty="0"/>
              <a:t>Young people have the right to make choices and access the care that meets the needs. Unfortunately, the values and beliefs of care providers and family may be barriers to this choice and access. It is essential that education be provided to healthcare workers to ensure that they realize how their personal values can, sometimes inadvertently, lead to stigma and the provision advice and care to vulnerable and people which is inappropriate and substandard and puts young people at even more risk.</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24</a:t>
            </a:fld>
            <a:endParaRPr lang="en-US"/>
          </a:p>
        </p:txBody>
      </p:sp>
    </p:spTree>
    <p:extLst>
      <p:ext uri="{BB962C8B-B14F-4D97-AF65-F5344CB8AC3E}">
        <p14:creationId xmlns:p14="http://schemas.microsoft.com/office/powerpoint/2010/main" val="554283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talked earlier about key populations most at risk of denial of care earlier. The effects of stigma on key populations include feelings of shame and self-doubt, anxiety and depression, not disclosing HIV status to others, excessive alcohol and drug use, delayed initiation of HIV treatment, and treatment interruption or stopping treatment all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Studies on stigma and discrimination and health-seeking behavior show that people living with HIV who perceive high levels of HIV-related stigma are 2.4 times more likely to delay enrollment in care until they are very ill. Stigma may also increase risk-taking, including condom-less sex or not using clean needles, as well as hiding ones sexual orientation, drug use, or sex work from health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explore the following case study involving Dakota, a transgender woman, </a:t>
            </a:r>
            <a:r>
              <a:rPr lang="en-US" dirty="0">
                <a:solidFill>
                  <a:srgbClr val="C00000"/>
                </a:solidFill>
                <a:latin typeface="Rockwell" panose="02060603020205020403"/>
              </a:rPr>
              <a:t>illustrates the consequences of stigma against key vulnerable populations in health settings</a:t>
            </a:r>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25</a:t>
            </a:fld>
            <a:endParaRPr lang="en-US"/>
          </a:p>
        </p:txBody>
      </p:sp>
    </p:spTree>
    <p:extLst>
      <p:ext uri="{BB962C8B-B14F-4D97-AF65-F5344CB8AC3E}">
        <p14:creationId xmlns:p14="http://schemas.microsoft.com/office/powerpoint/2010/main" val="760575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Dakota is transgender woman aged 21, living with her cousin. She knows that her cousin does not approve of the lifestyle but puts up with her because she is family. For the past 5 years, she has been supporting herself with casual work in a local bar where she meets men and offers them sex for payment to supplement her meagre income from the bar. She likes to take amphetamines before sex and this also eats up her quite a bit of her available money. She takes amphetamines most days. She has one regular client pays her double every week not to use a condom. One night, the bar was offering free HIV testing and she took a test which was positive.  She went to a nearby clinic but the staff were very unfriendly to her. She was given antiretroviral therapy but no one examined her, asked her about her drug use or sex work and she was not counseled about disclosing her HIV status to her sexual partners or family. She never went back to the clinic and when her antiretrovirals ran out, she stopped. She continued to have unprotected  sex with clients. A year later, she was admitted to the emergency room with dehydration, following a month of persistent diarrhea. She was diagnosed with cryptosporidiosis and AIDS.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26</a:t>
            </a:fld>
            <a:endParaRPr lang="en-US"/>
          </a:p>
        </p:txBody>
      </p:sp>
    </p:spTree>
    <p:extLst>
      <p:ext uri="{BB962C8B-B14F-4D97-AF65-F5344CB8AC3E}">
        <p14:creationId xmlns:p14="http://schemas.microsoft.com/office/powerpoint/2010/main" val="1859327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What lessons can we learn from Dakota’s case?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Stigma in health care settings prevents people vulnerable people living with HIV, especially transgender people like Dakota, from accessing quality care, being retained in care and disclosing their HIV status to their partners, families, and friends. It affects people’s willingness to protect their own health and the health of their partners and stops them from accessing health services. People like Dakota often experience multiple, or layered, stigma. Transgender people may be stigmatized by their appearance, lifestyle and substance use. In this case, the consequences were catastrophic resulting in Dakota finally re-presenting into care with advance advanced HIV disease.</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27</a:t>
            </a:fld>
            <a:endParaRPr lang="en-US"/>
          </a:p>
        </p:txBody>
      </p:sp>
    </p:spTree>
    <p:extLst>
      <p:ext uri="{BB962C8B-B14F-4D97-AF65-F5344CB8AC3E}">
        <p14:creationId xmlns:p14="http://schemas.microsoft.com/office/powerpoint/2010/main" val="2923913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Audio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could have been done differently in Dakota’s case? At the first contact with her, the physician should have treated Dakota like everyone else with respect and dignity and not unfriendliness and a cursory medical history and no exanimation. She should have had her drug use addressed through counseling and plan put in place for active follow up given that she was at risk of  poor adherence and defaulting. Dakota should have been counseled comprehensively about the importance of safe sex and the need for a social support network.</a:t>
            </a:r>
          </a:p>
          <a:p>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28</a:t>
            </a:fld>
            <a:endParaRPr lang="en-US"/>
          </a:p>
        </p:txBody>
      </p:sp>
    </p:spTree>
    <p:extLst>
      <p:ext uri="{BB962C8B-B14F-4D97-AF65-F5344CB8AC3E}">
        <p14:creationId xmlns:p14="http://schemas.microsoft.com/office/powerpoint/2010/main" val="354640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The Joint United Nations Program on HIV and AIDS, or UNAIDS, has affirmed that stigma and discrimination represent violations of core human rights principals and obligations. Thankfully, most health workers do not engage in stigmatizing and discriminatory behaviors, yet stigma and discrimination in health settings is still all too common and they take many forms as illustrated in this module’s two case studies.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Stigma and discrimination are unacceptable barriers to accessing and utilizing HIV and other health services and thus prevent the attainment of universal health coverage and, ultimately, the realization of the right to health. Finally, stigma and discrimination lead to poor health outcomes and hampers efforts to achieve healthy lives for all people living with and affected by HIV. and control of the HIV epidemic. </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29</a:t>
            </a:fld>
            <a:endParaRPr lang="en-US"/>
          </a:p>
        </p:txBody>
      </p:sp>
    </p:spTree>
    <p:extLst>
      <p:ext uri="{BB962C8B-B14F-4D97-AF65-F5344CB8AC3E}">
        <p14:creationId xmlns:p14="http://schemas.microsoft.com/office/powerpoint/2010/main" val="273077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There are six learning objectives for this e-course. By the end of the e-course, you will be able to:</a:t>
            </a:r>
            <a:r>
              <a:rPr lang="en-US" sz="1200" b="1"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pPr marL="228600" indent="-228600">
              <a:buAutoNum type="arabicParenR"/>
            </a:pPr>
            <a:r>
              <a:rPr lang="en-US" sz="1200" kern="1200" dirty="0">
                <a:solidFill>
                  <a:schemeClr val="tx1"/>
                </a:solidFill>
                <a:effectLst/>
                <a:latin typeface="+mn-lt"/>
                <a:ea typeface="+mn-ea"/>
                <a:cs typeface="+mn-cs"/>
              </a:rPr>
              <a:t>define stigma and discrimination, </a:t>
            </a:r>
          </a:p>
          <a:p>
            <a:pPr marL="228600" indent="-228600">
              <a:buAutoNum type="arabicParenR"/>
            </a:pPr>
            <a:r>
              <a:rPr lang="en-US" sz="1200" kern="1200" dirty="0">
                <a:solidFill>
                  <a:schemeClr val="tx1"/>
                </a:solidFill>
                <a:effectLst/>
                <a:latin typeface="+mn-lt"/>
                <a:ea typeface="+mn-ea"/>
                <a:cs typeface="+mn-cs"/>
              </a:rPr>
              <a:t>identify the causes and consequences of stigma and discrimination,</a:t>
            </a:r>
          </a:p>
          <a:p>
            <a:pPr marL="228600" indent="-228600">
              <a:buAutoNum type="arabicParenR"/>
            </a:pPr>
            <a:r>
              <a:rPr lang="en-US" sz="1200" kern="1200" dirty="0">
                <a:solidFill>
                  <a:schemeClr val="tx1"/>
                </a:solidFill>
                <a:effectLst/>
                <a:latin typeface="+mn-lt"/>
                <a:ea typeface="+mn-ea"/>
                <a:cs typeface="+mn-cs"/>
              </a:rPr>
              <a:t>describe what stigma and discrimination looks like in health facilities,</a:t>
            </a:r>
          </a:p>
          <a:p>
            <a:pPr marL="228600" indent="-228600">
              <a:buAutoNum type="arabicParenR"/>
            </a:pPr>
            <a:r>
              <a:rPr lang="en-US" sz="1200" kern="1200" dirty="0">
                <a:solidFill>
                  <a:schemeClr val="tx1"/>
                </a:solidFill>
                <a:effectLst/>
                <a:latin typeface="+mn-lt"/>
                <a:ea typeface="+mn-ea"/>
                <a:cs typeface="+mn-cs"/>
              </a:rPr>
              <a:t>identify ways to eliminate stigma and discrimination in health facilities, </a:t>
            </a:r>
          </a:p>
          <a:p>
            <a:pPr marL="228600" indent="-228600">
              <a:buAutoNum type="arabicParenR"/>
            </a:pPr>
            <a:r>
              <a:rPr lang="en-US" sz="1200" kern="1200" dirty="0">
                <a:solidFill>
                  <a:schemeClr val="tx1"/>
                </a:solidFill>
                <a:effectLst/>
                <a:latin typeface="+mn-lt"/>
                <a:ea typeface="+mn-ea"/>
                <a:cs typeface="+mn-cs"/>
              </a:rPr>
              <a:t>describe in practical terms how health care providers can avoid engaging in stigmatizing behavior or communication in their day to day work, and </a:t>
            </a:r>
          </a:p>
          <a:p>
            <a:pPr marL="228600" indent="-228600">
              <a:buAutoNum type="arabicParenR"/>
            </a:pPr>
            <a:r>
              <a:rPr lang="en-US" sz="1200" kern="1200" dirty="0">
                <a:solidFill>
                  <a:schemeClr val="tx1"/>
                </a:solidFill>
                <a:effectLst/>
                <a:latin typeface="+mn-lt"/>
                <a:ea typeface="+mn-ea"/>
                <a:cs typeface="+mn-cs"/>
              </a:rPr>
              <a:t>describe how health facilities can develop, implement, enforce, and monitor an anti-stigma code of conduct for health professionals and action plan for health facilities.</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3</a:t>
            </a:fld>
            <a:endParaRPr lang="en-US"/>
          </a:p>
        </p:txBody>
      </p:sp>
    </p:spTree>
    <p:extLst>
      <p:ext uri="{BB962C8B-B14F-4D97-AF65-F5344CB8AC3E}">
        <p14:creationId xmlns:p14="http://schemas.microsoft.com/office/powerpoint/2010/main" val="152695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In the next module of this e-course, we will examine how you can integrate stigma reduction into your daily practice. To finish this module, though, we end with a summary of key anti-stigma and anti-discrimination principles. Health workers should deliver accessible and high-quality services to all people based on the principles of non-discrimination and equality. Privacy and confidentiality must be guaranteed, and respect shown for personal dignity and autonomy. The meaningful participation of people living with and affected by HIV in their own care is critical. And professional accountability must be demonstrated by addressing and eliminating stigma and discrimination at all levels. </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30</a:t>
            </a:fld>
            <a:endParaRPr lang="en-US"/>
          </a:p>
        </p:txBody>
      </p:sp>
    </p:spTree>
    <p:extLst>
      <p:ext uri="{BB962C8B-B14F-4D97-AF65-F5344CB8AC3E}">
        <p14:creationId xmlns:p14="http://schemas.microsoft.com/office/powerpoint/2010/main" val="3603566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Audio</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 have covered a lot of ground in Module 1 of this three module e-course entitled, </a:t>
            </a:r>
            <a:r>
              <a:rPr lang="en-US" dirty="0"/>
              <a:t>Eliminating Stigma and Discrimination in Health Settings Delivering HIV Services. </a:t>
            </a:r>
          </a:p>
          <a:p>
            <a:pPr lvl="1"/>
            <a:endParaRPr lang="en-US" dirty="0"/>
          </a:p>
          <a:p>
            <a:pPr lvl="1"/>
            <a:r>
              <a:rPr lang="en-US" dirty="0"/>
              <a:t>Let’s reflect upon the content shared in this module from your personal and professional perspectives. Take a few minutes to ponder the following questions: </a:t>
            </a:r>
          </a:p>
          <a:p>
            <a:pPr lvl="1"/>
            <a:endParaRPr lang="en-US" dirty="0"/>
          </a:p>
          <a:p>
            <a:pPr lvl="1"/>
            <a:r>
              <a:rPr lang="en-US" dirty="0"/>
              <a:t>What is the link between health and human rights? How does stigma and enacted stigma (discrimination) violate the human right to health? What is your obligation as a health worker in delivering stigma-free care, treatment, and support to people living with HIV? How will you integrate what you have learned in Module 1 into your daily HIV clinical practice?</a:t>
            </a:r>
          </a:p>
          <a:p>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31</a:t>
            </a:fld>
            <a:endParaRPr lang="en-US"/>
          </a:p>
        </p:txBody>
      </p:sp>
    </p:spTree>
    <p:extLst>
      <p:ext uri="{BB962C8B-B14F-4D97-AF65-F5344CB8AC3E}">
        <p14:creationId xmlns:p14="http://schemas.microsoft.com/office/powerpoint/2010/main" val="2896259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Audio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IAPAC wishes to acknowledge contribution made by our partner institutions in the development of this e-course. Our thanks to the Joint United Nations Programme on HIV/AIDS, the International AIDS Society, the Global Network of People living with HIV, the Association of Nurses in AIDS Care, and the International Treatment Preparedness Coalition.</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also acknowledge that funding for this project was made possible through the support of </a:t>
            </a:r>
            <a:r>
              <a:rPr lang="en-US" sz="1200" kern="1200" dirty="0" err="1">
                <a:solidFill>
                  <a:schemeClr val="tx1"/>
                </a:solidFill>
                <a:effectLst/>
                <a:latin typeface="+mn-lt"/>
                <a:ea typeface="+mn-ea"/>
                <a:cs typeface="+mn-cs"/>
              </a:rPr>
              <a:t>ViiV</a:t>
            </a:r>
            <a:r>
              <a:rPr lang="en-US" sz="1200" kern="1200" dirty="0">
                <a:solidFill>
                  <a:schemeClr val="tx1"/>
                </a:solidFill>
                <a:effectLst/>
                <a:latin typeface="+mn-lt"/>
                <a:ea typeface="+mn-ea"/>
                <a:cs typeface="+mn-cs"/>
              </a:rPr>
              <a:t> Healthcare.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32</a:t>
            </a:fld>
            <a:endParaRPr lang="en-US"/>
          </a:p>
        </p:txBody>
      </p:sp>
    </p:spTree>
    <p:extLst>
      <p:ext uri="{BB962C8B-B14F-4D97-AF65-F5344CB8AC3E}">
        <p14:creationId xmlns:p14="http://schemas.microsoft.com/office/powerpoint/2010/main" val="143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Let’s begin with Module One: Human Rights in Health Settings. The goal of this module is to provide, through a human rights lens, an overview of the need to eliminate stigma and discrimination in health settings.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4</a:t>
            </a:fld>
            <a:endParaRPr lang="en-US"/>
          </a:p>
        </p:txBody>
      </p:sp>
    </p:spTree>
    <p:extLst>
      <p:ext uri="{BB962C8B-B14F-4D97-AF65-F5344CB8AC3E}">
        <p14:creationId xmlns:p14="http://schemas.microsoft.com/office/powerpoint/2010/main" val="426137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Audio</a:t>
            </a:r>
          </a:p>
          <a:p>
            <a:r>
              <a:rPr lang="en-US" sz="1200" kern="1200" dirty="0">
                <a:solidFill>
                  <a:schemeClr val="tx1"/>
                </a:solidFill>
                <a:effectLst/>
                <a:latin typeface="+mn-lt"/>
                <a:ea typeface="+mn-ea"/>
                <a:cs typeface="+mn-cs"/>
              </a:rPr>
              <a:t>The right to health is enshrined in various human rights instruments that form a legal entitlement. Rounding out these documents is the Declaration of Geneva, which was adopted by the General Assembly of the World Medical Association in 1948. It declares the medical profession’s dedication to humanitarianism and was intended as an update of the Oath of Hippocrates. The Declaration requires medical professionals make the following pledges, among others: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“the health of my patient will be my first consideration”; and</a:t>
            </a:r>
          </a:p>
          <a:p>
            <a:pPr lvl="0"/>
            <a:r>
              <a:rPr lang="en-US" sz="1200" kern="1200" dirty="0">
                <a:solidFill>
                  <a:schemeClr val="tx1"/>
                </a:solidFill>
                <a:effectLst/>
                <a:latin typeface="+mn-lt"/>
                <a:ea typeface="+mn-ea"/>
                <a:cs typeface="+mn-cs"/>
              </a:rPr>
              <a:t>2) “I will not permit considerations of religion, nationality, race, party politics or social standing to intervene between my duty and my patient.”</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5</a:t>
            </a:fld>
            <a:endParaRPr lang="en-US"/>
          </a:p>
        </p:txBody>
      </p:sp>
    </p:spTree>
    <p:extLst>
      <p:ext uri="{BB962C8B-B14F-4D97-AF65-F5344CB8AC3E}">
        <p14:creationId xmlns:p14="http://schemas.microsoft.com/office/powerpoint/2010/main" val="178015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Despite legal instruments, oaths, and declarations, human rights violations regrettably occur in health settings in many parts of the world, limiting patient access to quality health services and, by extension disempowering and depriving people of their basic dignity and their right to health.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Notably, health care workers also face discrimination in their personal and professional lives, and may work in environments where their rights, responsibilities, and roles are not recognized or respected.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examples of human rights violations include coercion of patients to submit to health procedures, denial of or delivery of substandard care, and breaches of confidentiality and privacy. We will examine these further later in this e-course.</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6</a:t>
            </a:fld>
            <a:endParaRPr lang="en-US"/>
          </a:p>
        </p:txBody>
      </p:sp>
    </p:spTree>
    <p:extLst>
      <p:ext uri="{BB962C8B-B14F-4D97-AF65-F5344CB8AC3E}">
        <p14:creationId xmlns:p14="http://schemas.microsoft.com/office/powerpoint/2010/main" val="3857950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Here, we see some examples and consequences of human rights violations in the context of HIV prevention, care, and treatment. People who experience stigma and discrimination are marginalized and made more vulnerable to HIV. People living with HIV are more vulnerable to stigma and discrimination. Myths and misinformation – pervasive more than three decades into the HIV epidemic – increase the stigma surrounding HIV. One in eight people living with HIV is being denied access to health services because of stigma and discrimination.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Adopting a human rights-based approach – an approach that respects the inalienable rights of all people to equality, respect, dignity, and health – is critical to maximizing individual patient health outcomes and, ultimately, to achieving HIV epidemic control. For that reason, the Joint United Nations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on HIV/AIDS, or UNAIDS, advocated and the world has embraced the goal of achieving HIV-related zero stigma and discrimination by 2030.</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7</a:t>
            </a:fld>
            <a:endParaRPr lang="en-US"/>
          </a:p>
        </p:txBody>
      </p:sp>
    </p:spTree>
    <p:extLst>
      <p:ext uri="{BB962C8B-B14F-4D97-AF65-F5344CB8AC3E}">
        <p14:creationId xmlns:p14="http://schemas.microsoft.com/office/powerpoint/2010/main" val="178808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Having a clear and precise definition for issues such as stigma and discrimination is important.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Let’s start with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stigma, which is defined as a social process of devaluing a person, beginning with marking or labeling someone’s differences, and attributing negative values to those differences. The graphic on the illustrates this process within the context of HIV/AIDS and populations vulnerable to HIV:</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who are stigmatized because they are living with HIV, because they engage in sex work or drug use, or express different gender norms fall victim to marginalization, becoming the subjects of harassment and abuse, discrimination, and violence. Within a health setting, they are also sometimes provided with poor quality health services. The results of marginalization can include poor social and emotional well-being, engaging in risky situations and behaviors, and in some instances, an exacerbation of economic circumstances, including poverty, all of which can result in poor health outcomes.</a:t>
            </a:r>
          </a:p>
          <a:p>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8</a:t>
            </a:fld>
            <a:endParaRPr lang="en-US"/>
          </a:p>
        </p:txBody>
      </p:sp>
    </p:spTree>
    <p:extLst>
      <p:ext uri="{BB962C8B-B14F-4D97-AF65-F5344CB8AC3E}">
        <p14:creationId xmlns:p14="http://schemas.microsoft.com/office/powerpoint/2010/main" val="20816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sz="1200" kern="1200" dirty="0">
                <a:solidFill>
                  <a:schemeClr val="tx1"/>
                </a:solidFill>
                <a:effectLst/>
                <a:latin typeface="+mn-lt"/>
                <a:ea typeface="+mn-ea"/>
                <a:cs typeface="+mn-cs"/>
              </a:rPr>
              <a:t>On to discrimination…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Discrimination is defined as the unfair and unjust treatment of individuals on the basis of a real or perceived characteristic such as HIV status, age, race and ethnicity, gender identity, sexual orientation, housing situation, immigration status, or criminal record. Because discrimination tends to be preceded by stigma, it is considered a form of enacted stigma.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Discrimination can be experienced at individual, facility, community, or national levels. At the national level, laws, policies and practices may perpetuate discrimination in health care settings, prohibiting or discouraging people from seeking the health services that they may need and to which they are entitled.</a:t>
            </a:r>
            <a:br>
              <a:rPr lang="en-US" sz="1200" kern="1200" dirty="0">
                <a:solidFill>
                  <a:schemeClr val="tx1"/>
                </a:solidFill>
                <a:effectLst/>
                <a:latin typeface="+mn-lt"/>
                <a:ea typeface="+mn-ea"/>
                <a:cs typeface="+mn-cs"/>
              </a:rPr>
            </a:br>
            <a:endParaRPr lang="en-US" u="sng"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9</a:t>
            </a:fld>
            <a:endParaRPr lang="en-US"/>
          </a:p>
        </p:txBody>
      </p:sp>
    </p:spTree>
    <p:extLst>
      <p:ext uri="{BB962C8B-B14F-4D97-AF65-F5344CB8AC3E}">
        <p14:creationId xmlns:p14="http://schemas.microsoft.com/office/powerpoint/2010/main" val="76068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1D474-181A-DE42-BB11-C2106B5DF393}"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1D474-181A-DE42-BB11-C2106B5DF393}"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1D474-181A-DE42-BB11-C2106B5DF393}"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1D474-181A-DE42-BB11-C2106B5DF393}"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1D474-181A-DE42-BB11-C2106B5DF393}"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1D474-181A-DE42-BB11-C2106B5DF393}" type="datetimeFigureOut">
              <a:rPr lang="en-US" smtClean="0"/>
              <a:pPr/>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1D474-181A-DE42-BB11-C2106B5DF393}" type="datetimeFigureOut">
              <a:rPr lang="en-US" smtClean="0"/>
              <a:pPr/>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1D474-181A-DE42-BB11-C2106B5DF393}" type="datetimeFigureOut">
              <a:rPr lang="en-US" smtClean="0"/>
              <a:pPr/>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1D474-181A-DE42-BB11-C2106B5DF393}" type="datetimeFigureOut">
              <a:rPr lang="en-US" smtClean="0"/>
              <a:pPr/>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1D474-181A-DE42-BB11-C2106B5DF393}" type="datetimeFigureOut">
              <a:rPr lang="en-US" smtClean="0"/>
              <a:pPr/>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1D474-181A-DE42-BB11-C2106B5DF393}" type="datetimeFigureOut">
              <a:rPr lang="en-US" smtClean="0"/>
              <a:pPr/>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1D474-181A-DE42-BB11-C2106B5DF393}" type="datetimeFigureOut">
              <a:rPr lang="en-US" smtClean="0"/>
              <a:pPr/>
              <a:t>9/23/2020</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16064-7CA9-FF4B-8488-1C292C7BB4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png"/><Relationship Id="rId4" Type="http://schemas.openxmlformats.org/officeDocument/2006/relationships/diagramLayout" Target="../diagrams/layout3.xml"/><Relationship Id="rId9" Type="http://schemas.openxmlformats.org/officeDocument/2006/relationships/image" Target="../media/image3.pd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8.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png"/><Relationship Id="rId4" Type="http://schemas.openxmlformats.org/officeDocument/2006/relationships/diagramData" Target="../diagrams/data4.xml"/><Relationship Id="rId9" Type="http://schemas.openxmlformats.org/officeDocument/2006/relationships/image" Target="../media/image3.pdf"/></Relationships>
</file>

<file path=ppt/slides/_rels/slide13.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df"/><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8" Type="http://schemas.openxmlformats.org/officeDocument/2006/relationships/image" Target="../media/image3.pd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3.pd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23.xml.rels><?xml version="1.0" encoding="UTF-8" standalone="yes"?>
<Relationships xmlns="http://schemas.openxmlformats.org/package/2006/relationships"><Relationship Id="rId8" Type="http://schemas.openxmlformats.org/officeDocument/2006/relationships/hyperlink" Target="http://www.avac.org/"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2.png"/><Relationship Id="rId4" Type="http://schemas.openxmlformats.org/officeDocument/2006/relationships/diagramLayout" Target="../diagrams/layout7.xml"/><Relationship Id="rId9" Type="http://schemas.openxmlformats.org/officeDocument/2006/relationships/image" Target="../media/image3.pdf"/></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25.xml.rels><?xml version="1.0" encoding="UTF-8" standalone="yes"?>
<Relationships xmlns="http://schemas.openxmlformats.org/package/2006/relationships"><Relationship Id="rId8" Type="http://schemas.openxmlformats.org/officeDocument/2006/relationships/image" Target="../media/image3.pd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df"/><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3.pd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3.pdf"/><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8" Type="http://schemas.openxmlformats.org/officeDocument/2006/relationships/image" Target="../media/image3.pd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0.pd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pd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hyperlink" Target="https://www.avert.org/professionals/hiv-social-issues/stigma-discrimination"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png"/><Relationship Id="rId4" Type="http://schemas.openxmlformats.org/officeDocument/2006/relationships/diagramLayout" Target="../diagrams/layout2.xml"/><Relationship Id="rId9" Type="http://schemas.openxmlformats.org/officeDocument/2006/relationships/image" Target="../media/image3.pd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d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tyscape-Title-Slide-Eruope-V.jpg">
            <a:extLst>
              <a:ext uri="{FF2B5EF4-FFF2-40B4-BE49-F238E27FC236}">
                <a16:creationId xmlns:a16="http://schemas.microsoft.com/office/drawing/2014/main" id="{8384BF84-7CCD-4FB4-9542-594E62E5AFD3}"/>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1"/>
          <p:cNvSpPr txBox="1">
            <a:spLocks/>
          </p:cNvSpPr>
          <p:nvPr/>
        </p:nvSpPr>
        <p:spPr>
          <a:xfrm>
            <a:off x="1062789" y="1734283"/>
            <a:ext cx="10424361" cy="2844432"/>
          </a:xfrm>
          <a:prstGeom prst="rect">
            <a:avLst/>
          </a:prstGeom>
        </p:spPr>
        <p:txBody>
          <a:bodyPr vert="horz" lIns="91440" tIns="45720" rIns="91440" bIns="45720" rtlCol="0" anchor="ctr">
            <a:normAutofit fontScale="90000" lnSpcReduction="10000"/>
          </a:bodyPr>
          <a:lstStyle/>
          <a:p>
            <a:pPr algn="ctr">
              <a:spcBef>
                <a:spcPct val="0"/>
              </a:spcBef>
              <a:defRPr/>
            </a:pPr>
            <a:r>
              <a:rPr lang="en-US" sz="3700" b="1" dirty="0">
                <a:solidFill>
                  <a:schemeClr val="accent2">
                    <a:lumMod val="75000"/>
                  </a:schemeClr>
                </a:solidFill>
                <a:latin typeface="Open Sans"/>
                <a:ea typeface="+mj-ea"/>
                <a:cs typeface="Open Sans"/>
              </a:rPr>
              <a:t>MODULE 1</a:t>
            </a:r>
          </a:p>
          <a:p>
            <a:pPr algn="ctr">
              <a:spcBef>
                <a:spcPct val="0"/>
              </a:spcBef>
              <a:defRPr/>
            </a:pPr>
            <a:br>
              <a:rPr lang="en-US" sz="4400" dirty="0">
                <a:latin typeface="Open Sans"/>
                <a:ea typeface="+mj-ea"/>
                <a:cs typeface="Open Sans"/>
              </a:rPr>
            </a:br>
            <a:r>
              <a:rPr lang="en-US" sz="6600" b="1" dirty="0">
                <a:solidFill>
                  <a:schemeClr val="accent2">
                    <a:lumMod val="75000"/>
                  </a:schemeClr>
                </a:solidFill>
                <a:latin typeface="Open Sans"/>
                <a:cs typeface="Open Sans"/>
              </a:rPr>
              <a:t>HUMAN RIGHTS IN HEALTH SETTINGS</a:t>
            </a:r>
            <a:endParaRPr lang="en-US" sz="6200" b="1" dirty="0">
              <a:solidFill>
                <a:schemeClr val="accent2">
                  <a:lumMod val="75000"/>
                </a:schemeClr>
              </a:solidFill>
              <a:latin typeface="Open Sans"/>
              <a:ea typeface="+mj-ea"/>
              <a:cs typeface="Open Sans"/>
            </a:endParaRPr>
          </a:p>
        </p:txBody>
      </p:sp>
      <p:sp>
        <p:nvSpPr>
          <p:cNvPr id="9" name="Subtitle 2"/>
          <p:cNvSpPr txBox="1">
            <a:spLocks/>
          </p:cNvSpPr>
          <p:nvPr/>
        </p:nvSpPr>
        <p:spPr>
          <a:xfrm>
            <a:off x="401379" y="526686"/>
            <a:ext cx="6400800" cy="1752600"/>
          </a:xfrm>
          <a:prstGeom prst="rect">
            <a:avLst/>
          </a:prstGeom>
        </p:spPr>
        <p:txBody>
          <a:bodyPr vert="horz" lIns="91440" tIns="45720" rIns="91440" bIns="45720" rtlCol="0">
            <a:normAutofit/>
          </a:bodyPr>
          <a:lstStyle/>
          <a:p>
            <a:r>
              <a:rPr lang="en-US" sz="2000" b="1" dirty="0">
                <a:solidFill>
                  <a:srgbClr val="0070C0"/>
                </a:solidFill>
                <a:latin typeface="Open Sans"/>
                <a:cs typeface="Open Sans"/>
              </a:rPr>
              <a:t>Eliminating Stigma &amp; Discrimination in </a:t>
            </a:r>
          </a:p>
          <a:p>
            <a:r>
              <a:rPr lang="en-US" sz="2000" b="1" dirty="0">
                <a:solidFill>
                  <a:srgbClr val="0070C0"/>
                </a:solidFill>
                <a:latin typeface="Open Sans"/>
                <a:cs typeface="Open Sans"/>
              </a:rPr>
              <a:t>Health Settings Delivering HIV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57F7A0-E455-F84B-ADBA-3665E45FD560}"/>
              </a:ext>
            </a:extLst>
          </p:cNvPr>
          <p:cNvSpPr>
            <a:spLocks noGrp="1"/>
          </p:cNvSpPr>
          <p:nvPr>
            <p:ph type="title"/>
          </p:nvPr>
        </p:nvSpPr>
        <p:spPr>
          <a:xfrm>
            <a:off x="1794549" y="845203"/>
            <a:ext cx="8816743" cy="1789928"/>
          </a:xfrm>
        </p:spPr>
        <p:txBody>
          <a:bodyPr>
            <a:normAutofit/>
          </a:bodyPr>
          <a:lstStyle/>
          <a:p>
            <a:r>
              <a:rPr lang="en-US" b="1" dirty="0"/>
              <a:t>DISCRIMINATION</a:t>
            </a:r>
          </a:p>
        </p:txBody>
      </p:sp>
      <p:graphicFrame>
        <p:nvGraphicFramePr>
          <p:cNvPr id="6" name="Content Placeholder 2">
            <a:extLst>
              <a:ext uri="{FF2B5EF4-FFF2-40B4-BE49-F238E27FC236}">
                <a16:creationId xmlns:a16="http://schemas.microsoft.com/office/drawing/2014/main" id="{67E70C08-6BFB-A14E-8869-E2E47048E732}"/>
              </a:ext>
            </a:extLst>
          </p:cNvPr>
          <p:cNvGraphicFramePr>
            <a:graphicFrameLocks noGrp="1"/>
          </p:cNvGraphicFramePr>
          <p:nvPr>
            <p:ph idx="1"/>
            <p:extLst>
              <p:ext uri="{D42A27DB-BD31-4B8C-83A1-F6EECF244321}">
                <p14:modId xmlns:p14="http://schemas.microsoft.com/office/powerpoint/2010/main" val="748520319"/>
              </p:ext>
            </p:extLst>
          </p:nvPr>
        </p:nvGraphicFramePr>
        <p:xfrm>
          <a:off x="680484" y="2105247"/>
          <a:ext cx="10866474" cy="3017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Module 1 - 10 - Discrimination - Asset1.png">
            <a:extLst>
              <a:ext uri="{FF2B5EF4-FFF2-40B4-BE49-F238E27FC236}">
                <a16:creationId xmlns:a16="http://schemas.microsoft.com/office/drawing/2014/main" id="{6B52335A-95B5-4D47-A6A4-514D648954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2097" y="5122487"/>
            <a:ext cx="2923222" cy="1260045"/>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12730B26-6E64-974C-A84B-31BDF854037C}"/>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0" name="Picture 9" descr="FTC-IAPAC-lockup.eps">
            <a:extLst>
              <a:ext uri="{FF2B5EF4-FFF2-40B4-BE49-F238E27FC236}">
                <a16:creationId xmlns:a16="http://schemas.microsoft.com/office/drawing/2014/main" id="{455F0CA8-2BDD-174C-9DAE-5019FF0D482D}"/>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229823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odule 1 - 09 - What is Discrimination-01.png">
            <a:extLst>
              <a:ext uri="{FF2B5EF4-FFF2-40B4-BE49-F238E27FC236}">
                <a16:creationId xmlns:a16="http://schemas.microsoft.com/office/drawing/2014/main" id="{15C3F0EA-EDE2-FA4F-ABE3-527B7211B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999" y="1532821"/>
            <a:ext cx="4586233" cy="25797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98B47F7-4693-0641-8A09-ACA30B00AD52}"/>
              </a:ext>
            </a:extLst>
          </p:cNvPr>
          <p:cNvSpPr>
            <a:spLocks noGrp="1"/>
          </p:cNvSpPr>
          <p:nvPr>
            <p:ph type="title"/>
          </p:nvPr>
        </p:nvSpPr>
        <p:spPr>
          <a:xfrm>
            <a:off x="281164" y="1327419"/>
            <a:ext cx="8163018" cy="1289878"/>
          </a:xfrm>
        </p:spPr>
        <p:txBody>
          <a:bodyPr/>
          <a:lstStyle/>
          <a:p>
            <a:r>
              <a:rPr lang="en-US" b="1" dirty="0"/>
              <a:t>STIGMA</a:t>
            </a:r>
            <a:r>
              <a:rPr lang="en-US" dirty="0"/>
              <a:t> 		    </a:t>
            </a:r>
            <a:r>
              <a:rPr lang="en-US" b="1" dirty="0"/>
              <a:t>DISCRIMINATION</a:t>
            </a:r>
            <a:r>
              <a:rPr lang="en-US" dirty="0"/>
              <a:t> </a:t>
            </a:r>
          </a:p>
        </p:txBody>
      </p:sp>
      <p:sp>
        <p:nvSpPr>
          <p:cNvPr id="7" name="Arrow: Left-Right 3">
            <a:extLst>
              <a:ext uri="{FF2B5EF4-FFF2-40B4-BE49-F238E27FC236}">
                <a16:creationId xmlns:a16="http://schemas.microsoft.com/office/drawing/2014/main" id="{09F3D0EF-63D8-F542-9D23-1B51D3830158}"/>
              </a:ext>
            </a:extLst>
          </p:cNvPr>
          <p:cNvSpPr/>
          <p:nvPr/>
        </p:nvSpPr>
        <p:spPr>
          <a:xfrm>
            <a:off x="2701786" y="1730042"/>
            <a:ext cx="1216152" cy="484632"/>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Rockwell" panose="02060603020205020403"/>
            </a:endParaRPr>
          </a:p>
        </p:txBody>
      </p:sp>
      <p:sp>
        <p:nvSpPr>
          <p:cNvPr id="9" name="Content Placeholder 2">
            <a:extLst>
              <a:ext uri="{FF2B5EF4-FFF2-40B4-BE49-F238E27FC236}">
                <a16:creationId xmlns:a16="http://schemas.microsoft.com/office/drawing/2014/main" id="{350DBF0C-F004-B440-8A24-BB676D42AA19}"/>
              </a:ext>
            </a:extLst>
          </p:cNvPr>
          <p:cNvSpPr>
            <a:spLocks noGrp="1"/>
          </p:cNvSpPr>
          <p:nvPr>
            <p:ph idx="1"/>
          </p:nvPr>
        </p:nvSpPr>
        <p:spPr>
          <a:xfrm>
            <a:off x="574158" y="2617297"/>
            <a:ext cx="6980554" cy="3865160"/>
          </a:xfrm>
          <a:solidFill>
            <a:schemeClr val="bg1"/>
          </a:solidFill>
        </p:spPr>
        <p:txBody>
          <a:bodyPr>
            <a:normAutofit fontScale="77500" lnSpcReduction="20000"/>
          </a:bodyPr>
          <a:lstStyle/>
          <a:p>
            <a:r>
              <a:rPr lang="en-US" dirty="0"/>
              <a:t>Stigma is a belief or attitude </a:t>
            </a:r>
          </a:p>
          <a:p>
            <a:r>
              <a:rPr lang="en-US" dirty="0"/>
              <a:t>Discrimination is the action resulting from stigma</a:t>
            </a:r>
          </a:p>
          <a:p>
            <a:pPr lvl="1"/>
            <a:r>
              <a:rPr lang="en-US" dirty="0"/>
              <a:t>For example: </a:t>
            </a:r>
          </a:p>
          <a:p>
            <a:pPr lvl="2"/>
            <a:r>
              <a:rPr lang="en-US" dirty="0"/>
              <a:t>People living with HIV being refused treatment in a health facility </a:t>
            </a:r>
          </a:p>
          <a:p>
            <a:pPr lvl="2"/>
            <a:r>
              <a:rPr lang="en-US" dirty="0"/>
              <a:t>A patient’s HIV status or sexual identity being revealed publicly</a:t>
            </a:r>
          </a:p>
          <a:p>
            <a:r>
              <a:rPr lang="en-US" dirty="0"/>
              <a:t>Discrimination takes many forms </a:t>
            </a:r>
          </a:p>
          <a:p>
            <a:pPr lvl="1"/>
            <a:r>
              <a:rPr lang="en-US" dirty="0"/>
              <a:t>Denial of services</a:t>
            </a:r>
          </a:p>
          <a:p>
            <a:pPr lvl="1"/>
            <a:r>
              <a:rPr lang="en-US" dirty="0"/>
              <a:t>Physical or verbal abuse</a:t>
            </a:r>
          </a:p>
          <a:p>
            <a:pPr lvl="1"/>
            <a:r>
              <a:rPr lang="en-US" dirty="0"/>
              <a:t>Involuntary treatment  </a:t>
            </a:r>
          </a:p>
          <a:p>
            <a:pPr lvl="2"/>
            <a:r>
              <a:rPr lang="en-US" dirty="0"/>
              <a:t>Forced contraception or abortion </a:t>
            </a:r>
          </a:p>
        </p:txBody>
      </p:sp>
      <p:sp>
        <p:nvSpPr>
          <p:cNvPr id="10" name="TextBox 9">
            <a:extLst>
              <a:ext uri="{FF2B5EF4-FFF2-40B4-BE49-F238E27FC236}">
                <a16:creationId xmlns:a16="http://schemas.microsoft.com/office/drawing/2014/main" id="{F249704B-89ED-454A-BCE9-120DCFBE3E55}"/>
              </a:ext>
            </a:extLst>
          </p:cNvPr>
          <p:cNvSpPr txBox="1"/>
          <p:nvPr/>
        </p:nvSpPr>
        <p:spPr>
          <a:xfrm>
            <a:off x="8195349" y="4112577"/>
            <a:ext cx="3233804" cy="2369880"/>
          </a:xfrm>
          <a:prstGeom prst="rect">
            <a:avLst/>
          </a:prstGeom>
          <a:noFill/>
          <a:ln>
            <a:solidFill>
              <a:schemeClr val="accent1"/>
            </a:solidFill>
          </a:ln>
        </p:spPr>
        <p:txBody>
          <a:bodyPr wrap="square" rtlCol="0">
            <a:spAutoFit/>
          </a:bodyPr>
          <a:lstStyle/>
          <a:p>
            <a:pPr>
              <a:defRPr/>
            </a:pPr>
            <a:r>
              <a:rPr lang="en-US" dirty="0">
                <a:solidFill>
                  <a:prstClr val="black"/>
                </a:solidFill>
                <a:latin typeface="Rockwell" panose="02060603020205020403"/>
              </a:rPr>
              <a:t>As health workers, we sometimes automatically make judgments about people without realizing how these will affect them or the health services they receive </a:t>
            </a:r>
          </a:p>
          <a:p>
            <a:pPr>
              <a:defRPr/>
            </a:pPr>
            <a:endParaRPr lang="en-US" sz="1400" dirty="0">
              <a:solidFill>
                <a:prstClr val="black"/>
              </a:solidFill>
              <a:latin typeface="Rockwell" panose="02060603020205020403"/>
            </a:endParaRPr>
          </a:p>
          <a:p>
            <a:pPr>
              <a:defRPr/>
            </a:pPr>
            <a:r>
              <a:rPr lang="en-US" sz="1400" dirty="0">
                <a:solidFill>
                  <a:prstClr val="black"/>
                </a:solidFill>
                <a:latin typeface="Rockwell" panose="02060603020205020403"/>
              </a:rPr>
              <a:t>Source: Health Policy Project</a:t>
            </a:r>
          </a:p>
          <a:p>
            <a:pPr>
              <a:defRPr/>
            </a:pPr>
            <a:r>
              <a:rPr lang="en-US" sz="1200" dirty="0">
                <a:solidFill>
                  <a:srgbClr val="0070C0"/>
                </a:solidFill>
                <a:latin typeface="Rockwell" panose="02060603020205020403"/>
              </a:rPr>
              <a:t>	</a:t>
            </a:r>
          </a:p>
        </p:txBody>
      </p:sp>
      <p:sp>
        <p:nvSpPr>
          <p:cNvPr id="12" name="Subtitle 2">
            <a:extLst>
              <a:ext uri="{FF2B5EF4-FFF2-40B4-BE49-F238E27FC236}">
                <a16:creationId xmlns:a16="http://schemas.microsoft.com/office/drawing/2014/main" id="{17A8D313-17FE-A541-8948-FD03E49C773B}"/>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3" name="Picture 12" descr="FTC-IAPAC-lockup.eps">
            <a:extLst>
              <a:ext uri="{FF2B5EF4-FFF2-40B4-BE49-F238E27FC236}">
                <a16:creationId xmlns:a16="http://schemas.microsoft.com/office/drawing/2014/main" id="{101BE57E-3696-DD43-B7BC-CAD671F24FDE}"/>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413425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023AC7-2639-AD46-8B7A-E7DAD4B725F5}"/>
              </a:ext>
            </a:extLst>
          </p:cNvPr>
          <p:cNvSpPr txBox="1"/>
          <p:nvPr/>
        </p:nvSpPr>
        <p:spPr>
          <a:xfrm>
            <a:off x="1562372" y="6581002"/>
            <a:ext cx="10560422" cy="276999"/>
          </a:xfrm>
          <a:prstGeom prst="rect">
            <a:avLst/>
          </a:prstGeom>
          <a:noFill/>
        </p:spPr>
        <p:txBody>
          <a:bodyPr wrap="square" rtlCol="0">
            <a:spAutoFit/>
          </a:bodyPr>
          <a:lstStyle/>
          <a:p>
            <a:pPr>
              <a:defRPr/>
            </a:pPr>
            <a:r>
              <a:rPr lang="en-US" sz="1200" dirty="0">
                <a:solidFill>
                  <a:prstClr val="black"/>
                </a:solidFill>
                <a:latin typeface="Rockwell" panose="02060603020205020403"/>
              </a:rPr>
              <a:t>Source: HIV/AIDS Stigma &amp; Access to Care: </a:t>
            </a:r>
            <a:r>
              <a:rPr lang="en-US" sz="1200" i="1" dirty="0">
                <a:solidFill>
                  <a:prstClr val="black"/>
                </a:solidFill>
                <a:latin typeface="Rockwell" panose="02060603020205020403"/>
              </a:rPr>
              <a:t>National AIDS Minority Council and US Health Resources Services Administration (HRSA) </a:t>
            </a:r>
            <a:endParaRPr lang="en-US" dirty="0">
              <a:solidFill>
                <a:prstClr val="black"/>
              </a:solidFill>
              <a:latin typeface="Rockwell" panose="02060603020205020403"/>
            </a:endParaRPr>
          </a:p>
        </p:txBody>
      </p:sp>
      <p:pic>
        <p:nvPicPr>
          <p:cNvPr id="6" name="Picture 2" descr="Module 1 - 17 - Case Study-01.png">
            <a:extLst>
              <a:ext uri="{FF2B5EF4-FFF2-40B4-BE49-F238E27FC236}">
                <a16:creationId xmlns:a16="http://schemas.microsoft.com/office/drawing/2014/main" id="{DEAC4D8D-94D1-FF46-9942-2E5344E8A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26" y="3566659"/>
            <a:ext cx="5491748" cy="308910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5140992-E873-8D43-8E73-BD1DBE14573F}"/>
              </a:ext>
            </a:extLst>
          </p:cNvPr>
          <p:cNvSpPr>
            <a:spLocks noGrp="1"/>
          </p:cNvSpPr>
          <p:nvPr>
            <p:ph type="title"/>
          </p:nvPr>
        </p:nvSpPr>
        <p:spPr>
          <a:xfrm>
            <a:off x="1084273" y="1750651"/>
            <a:ext cx="3323202" cy="2266891"/>
          </a:xfrm>
        </p:spPr>
        <p:txBody>
          <a:bodyPr/>
          <a:lstStyle/>
          <a:p>
            <a:pPr algn="l"/>
            <a:r>
              <a:rPr lang="en-US" b="1" dirty="0"/>
              <a:t>CYCLE OF IGNORANCE</a:t>
            </a:r>
          </a:p>
        </p:txBody>
      </p:sp>
      <p:graphicFrame>
        <p:nvGraphicFramePr>
          <p:cNvPr id="9" name="Diagram 8">
            <a:extLst>
              <a:ext uri="{FF2B5EF4-FFF2-40B4-BE49-F238E27FC236}">
                <a16:creationId xmlns:a16="http://schemas.microsoft.com/office/drawing/2014/main" id="{5E030420-FC1F-6045-B718-92D0FEE56CC8}"/>
              </a:ext>
            </a:extLst>
          </p:cNvPr>
          <p:cNvGraphicFramePr/>
          <p:nvPr>
            <p:extLst>
              <p:ext uri="{D42A27DB-BD31-4B8C-83A1-F6EECF244321}">
                <p14:modId xmlns:p14="http://schemas.microsoft.com/office/powerpoint/2010/main" val="2737126895"/>
              </p:ext>
            </p:extLst>
          </p:nvPr>
        </p:nvGraphicFramePr>
        <p:xfrm>
          <a:off x="5231219" y="1360968"/>
          <a:ext cx="6209414" cy="4888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ubtitle 2">
            <a:extLst>
              <a:ext uri="{FF2B5EF4-FFF2-40B4-BE49-F238E27FC236}">
                <a16:creationId xmlns:a16="http://schemas.microsoft.com/office/drawing/2014/main" id="{6D532241-1CEF-164D-9C95-86D35F210D6B}"/>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1" name="Picture 10" descr="FTC-IAPAC-lockup.eps">
            <a:extLst>
              <a:ext uri="{FF2B5EF4-FFF2-40B4-BE49-F238E27FC236}">
                <a16:creationId xmlns:a16="http://schemas.microsoft.com/office/drawing/2014/main" id="{45BDB777-2572-2C43-B74C-8EB66289F181}"/>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270160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F5758C-2C20-844B-86ED-6FD2ADDACA12}"/>
              </a:ext>
            </a:extLst>
          </p:cNvPr>
          <p:cNvSpPr>
            <a:spLocks noGrp="1"/>
          </p:cNvSpPr>
          <p:nvPr>
            <p:ph type="title"/>
          </p:nvPr>
        </p:nvSpPr>
        <p:spPr>
          <a:xfrm>
            <a:off x="1007741" y="1059330"/>
            <a:ext cx="10028855" cy="5417091"/>
          </a:xfrm>
        </p:spPr>
        <p:txBody>
          <a:bodyPr vert="horz" lIns="91440" tIns="45720" rIns="91440" bIns="45720" rtlCol="0" anchor="ctr">
            <a:normAutofit/>
          </a:bodyPr>
          <a:lstStyle/>
          <a:p>
            <a:pPr>
              <a:lnSpc>
                <a:spcPct val="80000"/>
              </a:lnSpc>
            </a:pPr>
            <a:r>
              <a:rPr lang="en-US" sz="8800" b="1" dirty="0">
                <a:latin typeface="+mn-lt"/>
              </a:rPr>
              <a:t>STIGMA &amp; DISCRIMINATION </a:t>
            </a:r>
            <a:br>
              <a:rPr lang="en-US" sz="8800" b="1" dirty="0">
                <a:latin typeface="+mn-lt"/>
              </a:rPr>
            </a:br>
            <a:r>
              <a:rPr lang="en-US" sz="8800" b="1" dirty="0">
                <a:latin typeface="+mn-lt"/>
              </a:rPr>
              <a:t>IN REAL-LIFE</a:t>
            </a:r>
          </a:p>
        </p:txBody>
      </p:sp>
      <p:sp>
        <p:nvSpPr>
          <p:cNvPr id="6" name="Subtitle 2">
            <a:extLst>
              <a:ext uri="{FF2B5EF4-FFF2-40B4-BE49-F238E27FC236}">
                <a16:creationId xmlns:a16="http://schemas.microsoft.com/office/drawing/2014/main" id="{65E13941-BA41-C34B-9074-F7BD2869841E}"/>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7" name="Picture 6" descr="FTC-IAPAC-lockup.eps">
            <a:extLst>
              <a:ext uri="{FF2B5EF4-FFF2-40B4-BE49-F238E27FC236}">
                <a16:creationId xmlns:a16="http://schemas.microsoft.com/office/drawing/2014/main" id="{8E3C05E5-5B9D-7644-A0AC-A98A79BAD789}"/>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1347303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CFD43F66-BDE5-E548-97E2-F9B4F8883119}"/>
              </a:ext>
            </a:extLst>
          </p:cNvPr>
          <p:cNvSpPr>
            <a:spLocks noGrp="1"/>
          </p:cNvSpPr>
          <p:nvPr>
            <p:ph idx="1"/>
          </p:nvPr>
        </p:nvSpPr>
        <p:spPr>
          <a:xfrm>
            <a:off x="7129511" y="2599872"/>
            <a:ext cx="4920380" cy="4258128"/>
          </a:xfrm>
        </p:spPr>
        <p:txBody>
          <a:bodyPr>
            <a:normAutofit/>
          </a:bodyPr>
          <a:lstStyle/>
          <a:p>
            <a:r>
              <a:rPr lang="en-US" sz="2400" dirty="0"/>
              <a:t>In 2018, IAPAC asked 1,380 people living with HIV in 29 Fast-Track Cities regarding their overall QoL</a:t>
            </a:r>
          </a:p>
          <a:p>
            <a:pPr marL="0" indent="0">
              <a:buNone/>
            </a:pPr>
            <a:endParaRPr lang="en-US" sz="2400" dirty="0"/>
          </a:p>
          <a:p>
            <a:r>
              <a:rPr lang="en-US" sz="2400" dirty="0"/>
              <a:t>Survey included questions about:</a:t>
            </a:r>
          </a:p>
          <a:p>
            <a:pPr lvl="1"/>
            <a:r>
              <a:rPr lang="en-US" sz="2200" dirty="0"/>
              <a:t>Stigma in their communities</a:t>
            </a:r>
          </a:p>
          <a:p>
            <a:pPr lvl="1"/>
            <a:r>
              <a:rPr lang="en-US" sz="2200" dirty="0"/>
              <a:t>Stigma in health facilities</a:t>
            </a:r>
          </a:p>
        </p:txBody>
      </p:sp>
      <p:sp>
        <p:nvSpPr>
          <p:cNvPr id="6" name="Title 1">
            <a:extLst>
              <a:ext uri="{FF2B5EF4-FFF2-40B4-BE49-F238E27FC236}">
                <a16:creationId xmlns:a16="http://schemas.microsoft.com/office/drawing/2014/main" id="{DA174288-BCC6-6345-B3F5-9F2810FC1F6C}"/>
              </a:ext>
            </a:extLst>
          </p:cNvPr>
          <p:cNvSpPr>
            <a:spLocks noGrp="1"/>
          </p:cNvSpPr>
          <p:nvPr>
            <p:ph type="title"/>
          </p:nvPr>
        </p:nvSpPr>
        <p:spPr>
          <a:xfrm>
            <a:off x="7817683" y="1213352"/>
            <a:ext cx="3544035" cy="1609344"/>
          </a:xfrm>
          <a:ln>
            <a:noFill/>
          </a:ln>
        </p:spPr>
        <p:txBody>
          <a:bodyPr>
            <a:normAutofit/>
          </a:bodyPr>
          <a:lstStyle/>
          <a:p>
            <a:r>
              <a:rPr lang="en-US" sz="3200" b="1" dirty="0"/>
              <a:t>IAPAC QoL SURVEY</a:t>
            </a:r>
          </a:p>
        </p:txBody>
      </p:sp>
      <p:pic>
        <p:nvPicPr>
          <p:cNvPr id="3" name="Picture 2">
            <a:extLst>
              <a:ext uri="{FF2B5EF4-FFF2-40B4-BE49-F238E27FC236}">
                <a16:creationId xmlns:a16="http://schemas.microsoft.com/office/drawing/2014/main" id="{7A50526E-E2BA-F440-AF3A-BC78465A83D8}"/>
              </a:ext>
            </a:extLst>
          </p:cNvPr>
          <p:cNvPicPr>
            <a:picLocks noChangeAspect="1"/>
          </p:cNvPicPr>
          <p:nvPr/>
        </p:nvPicPr>
        <p:blipFill>
          <a:blip r:embed="rId3"/>
          <a:stretch>
            <a:fillRect/>
          </a:stretch>
        </p:blipFill>
        <p:spPr>
          <a:xfrm>
            <a:off x="146825" y="1079146"/>
            <a:ext cx="6982686" cy="5376518"/>
          </a:xfrm>
          <a:prstGeom prst="rect">
            <a:avLst/>
          </a:prstGeom>
        </p:spPr>
      </p:pic>
      <p:sp>
        <p:nvSpPr>
          <p:cNvPr id="9" name="Subtitle 2">
            <a:extLst>
              <a:ext uri="{FF2B5EF4-FFF2-40B4-BE49-F238E27FC236}">
                <a16:creationId xmlns:a16="http://schemas.microsoft.com/office/drawing/2014/main" id="{843289E7-0E54-3148-8227-72C4DA0FC44A}"/>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0" name="Picture 9" descr="FTC-IAPAC-lockup.eps">
            <a:extLst>
              <a:ext uri="{FF2B5EF4-FFF2-40B4-BE49-F238E27FC236}">
                <a16:creationId xmlns:a16="http://schemas.microsoft.com/office/drawing/2014/main" id="{8FDE3C22-5134-3B4E-86FD-B20605AC908F}"/>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12" name="TextBox 11">
            <a:extLst>
              <a:ext uri="{FF2B5EF4-FFF2-40B4-BE49-F238E27FC236}">
                <a16:creationId xmlns:a16="http://schemas.microsoft.com/office/drawing/2014/main" id="{FDFEB9CB-490A-8545-913F-2FA3D955D0C3}"/>
              </a:ext>
            </a:extLst>
          </p:cNvPr>
          <p:cNvSpPr txBox="1"/>
          <p:nvPr/>
        </p:nvSpPr>
        <p:spPr>
          <a:xfrm>
            <a:off x="146825" y="5721297"/>
            <a:ext cx="6982686" cy="830997"/>
          </a:xfrm>
          <a:prstGeom prst="rect">
            <a:avLst/>
          </a:prstGeom>
          <a:noFill/>
        </p:spPr>
        <p:txBody>
          <a:bodyPr wrap="square" rtlCol="0" anchor="ctr">
            <a:spAutoFit/>
          </a:bodyPr>
          <a:lstStyle/>
          <a:p>
            <a:pPr algn="ctr"/>
            <a:r>
              <a:rPr lang="en-US" sz="1000" dirty="0"/>
              <a:t>Amsterdam • Athens • Atlanta • Bamako • Bangkok • Berlin • Brussels • Bucharest Buenos Aires • Dar </a:t>
            </a:r>
            <a:r>
              <a:rPr lang="en-US" sz="1000" dirty="0" err="1"/>
              <a:t>es</a:t>
            </a:r>
            <a:r>
              <a:rPr lang="en-US" sz="1000" dirty="0"/>
              <a:t> Salaam  </a:t>
            </a:r>
          </a:p>
          <a:p>
            <a:pPr algn="ctr"/>
            <a:r>
              <a:rPr lang="en-US" sz="1000" dirty="0"/>
              <a:t>Denver • Durban • Geneva • Kingston • Lisbon • Libreville • Madrid • Melbourne • Miami • </a:t>
            </a:r>
            <a:r>
              <a:rPr lang="en-US" sz="1000" dirty="0" err="1"/>
              <a:t>Montréal</a:t>
            </a:r>
            <a:r>
              <a:rPr lang="en-US" sz="1000" dirty="0"/>
              <a:t> • Nairobi </a:t>
            </a:r>
          </a:p>
          <a:p>
            <a:pPr algn="ctr"/>
            <a:r>
              <a:rPr lang="en-US" sz="1000" dirty="0"/>
              <a:t>New Orleans • New York City • Oakland Paris • Rio de Janeiro • Salvador de Bahia • San Francisco • Santiago </a:t>
            </a:r>
          </a:p>
          <a:p>
            <a:endParaRPr lang="en-US" dirty="0"/>
          </a:p>
        </p:txBody>
      </p:sp>
    </p:spTree>
    <p:extLst>
      <p:ext uri="{BB962C8B-B14F-4D97-AF65-F5344CB8AC3E}">
        <p14:creationId xmlns:p14="http://schemas.microsoft.com/office/powerpoint/2010/main" val="423147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3E35D2-3267-2545-8B3C-F723BF2418F3}"/>
              </a:ext>
            </a:extLst>
          </p:cNvPr>
          <p:cNvSpPr>
            <a:spLocks noGrp="1"/>
          </p:cNvSpPr>
          <p:nvPr>
            <p:ph type="title"/>
          </p:nvPr>
        </p:nvSpPr>
        <p:spPr>
          <a:xfrm>
            <a:off x="1036898" y="760761"/>
            <a:ext cx="10058400" cy="1609344"/>
          </a:xfrm>
        </p:spPr>
        <p:txBody>
          <a:bodyPr/>
          <a:lstStyle/>
          <a:p>
            <a:r>
              <a:rPr lang="en-US" b="1" dirty="0"/>
              <a:t>IAPAC Q</a:t>
            </a:r>
            <a:r>
              <a:rPr lang="en-US" b="1" cap="none" dirty="0"/>
              <a:t>o</a:t>
            </a:r>
            <a:r>
              <a:rPr lang="en-US" b="1" dirty="0"/>
              <a:t>L SURVEY INTERIM RESULTS</a:t>
            </a:r>
          </a:p>
        </p:txBody>
      </p:sp>
      <p:sp>
        <p:nvSpPr>
          <p:cNvPr id="6" name="TextBox 5">
            <a:extLst>
              <a:ext uri="{FF2B5EF4-FFF2-40B4-BE49-F238E27FC236}">
                <a16:creationId xmlns:a16="http://schemas.microsoft.com/office/drawing/2014/main" id="{B76A9D2B-86F0-A145-A19F-423933417F86}"/>
              </a:ext>
            </a:extLst>
          </p:cNvPr>
          <p:cNvSpPr txBox="1"/>
          <p:nvPr/>
        </p:nvSpPr>
        <p:spPr>
          <a:xfrm>
            <a:off x="573605" y="5511784"/>
            <a:ext cx="3083440" cy="1169551"/>
          </a:xfrm>
          <a:prstGeom prst="rect">
            <a:avLst/>
          </a:prstGeom>
          <a:noFill/>
        </p:spPr>
        <p:txBody>
          <a:bodyPr wrap="square" rtlCol="0">
            <a:spAutoFit/>
          </a:bodyPr>
          <a:lstStyle/>
          <a:p>
            <a:pPr algn="ctr">
              <a:defRPr/>
            </a:pPr>
            <a:r>
              <a:rPr lang="en-US" sz="1400" b="1" dirty="0">
                <a:solidFill>
                  <a:prstClr val="black"/>
                </a:solidFill>
              </a:rPr>
              <a:t>Have you experienced stigma or discrimination in your community in the past 12 months?</a:t>
            </a:r>
          </a:p>
          <a:p>
            <a:pPr algn="ctr">
              <a:defRPr/>
            </a:pPr>
            <a:endParaRPr lang="en-US" sz="1200" b="1" dirty="0">
              <a:solidFill>
                <a:prstClr val="black"/>
              </a:solidFill>
            </a:endParaRPr>
          </a:p>
          <a:p>
            <a:pPr algn="ctr">
              <a:defRPr/>
            </a:pPr>
            <a:r>
              <a:rPr lang="en-US" sz="1600" b="1" dirty="0">
                <a:solidFill>
                  <a:srgbClr val="C00000"/>
                </a:solidFill>
              </a:rPr>
              <a:t>31% Said Yes</a:t>
            </a:r>
          </a:p>
        </p:txBody>
      </p:sp>
      <p:sp>
        <p:nvSpPr>
          <p:cNvPr id="7" name="TextBox 6">
            <a:extLst>
              <a:ext uri="{FF2B5EF4-FFF2-40B4-BE49-F238E27FC236}">
                <a16:creationId xmlns:a16="http://schemas.microsoft.com/office/drawing/2014/main" id="{E4D039D5-2E19-7F42-8D79-62C521DA389E}"/>
              </a:ext>
            </a:extLst>
          </p:cNvPr>
          <p:cNvSpPr txBox="1"/>
          <p:nvPr/>
        </p:nvSpPr>
        <p:spPr>
          <a:xfrm>
            <a:off x="4293813" y="5234785"/>
            <a:ext cx="2853115" cy="1723549"/>
          </a:xfrm>
          <a:prstGeom prst="rect">
            <a:avLst/>
          </a:prstGeom>
          <a:noFill/>
        </p:spPr>
        <p:txBody>
          <a:bodyPr wrap="square" rtlCol="0">
            <a:spAutoFit/>
          </a:bodyPr>
          <a:lstStyle/>
          <a:p>
            <a:pPr>
              <a:defRPr/>
            </a:pPr>
            <a:endParaRPr lang="en-US" dirty="0">
              <a:solidFill>
                <a:prstClr val="black"/>
              </a:solidFill>
              <a:latin typeface="Rockwell" panose="02060603020205020403"/>
            </a:endParaRPr>
          </a:p>
          <a:p>
            <a:pPr algn="ctr">
              <a:defRPr/>
            </a:pPr>
            <a:r>
              <a:rPr lang="en-US" sz="1400" b="1" dirty="0">
                <a:solidFill>
                  <a:prstClr val="black"/>
                </a:solidFill>
              </a:rPr>
              <a:t>Have you experienced stigma or discrimination in your healthcare facility in the past 12 months?</a:t>
            </a:r>
          </a:p>
          <a:p>
            <a:pPr algn="ctr">
              <a:defRPr/>
            </a:pPr>
            <a:endParaRPr lang="en-US" sz="1200" b="1" dirty="0">
              <a:solidFill>
                <a:prstClr val="black"/>
              </a:solidFill>
            </a:endParaRPr>
          </a:p>
          <a:p>
            <a:pPr algn="ctr">
              <a:defRPr/>
            </a:pPr>
            <a:r>
              <a:rPr lang="en-US" sz="1600" b="1" dirty="0">
                <a:solidFill>
                  <a:srgbClr val="C00000"/>
                </a:solidFill>
              </a:rPr>
              <a:t>19% Said Yes</a:t>
            </a:r>
          </a:p>
          <a:p>
            <a:pPr>
              <a:defRPr/>
            </a:pPr>
            <a:endParaRPr lang="en-US" dirty="0">
              <a:solidFill>
                <a:prstClr val="black"/>
              </a:solidFill>
              <a:latin typeface="Rockwell" panose="02060603020205020403"/>
            </a:endParaRPr>
          </a:p>
        </p:txBody>
      </p:sp>
      <p:sp>
        <p:nvSpPr>
          <p:cNvPr id="9" name="TextBox 8">
            <a:extLst>
              <a:ext uri="{FF2B5EF4-FFF2-40B4-BE49-F238E27FC236}">
                <a16:creationId xmlns:a16="http://schemas.microsoft.com/office/drawing/2014/main" id="{AA85FBC4-080C-704A-9E6B-68971CC85FB9}"/>
              </a:ext>
            </a:extLst>
          </p:cNvPr>
          <p:cNvSpPr txBox="1"/>
          <p:nvPr/>
        </p:nvSpPr>
        <p:spPr>
          <a:xfrm>
            <a:off x="7837480" y="5881116"/>
            <a:ext cx="3531134" cy="769441"/>
          </a:xfrm>
          <a:prstGeom prst="rect">
            <a:avLst/>
          </a:prstGeom>
          <a:noFill/>
        </p:spPr>
        <p:txBody>
          <a:bodyPr wrap="square" rtlCol="0">
            <a:spAutoFit/>
          </a:bodyPr>
          <a:lstStyle/>
          <a:p>
            <a:pPr algn="ctr">
              <a:defRPr/>
            </a:pPr>
            <a:r>
              <a:rPr lang="en-US" sz="1400" b="1" dirty="0">
                <a:solidFill>
                  <a:prstClr val="black"/>
                </a:solidFill>
              </a:rPr>
              <a:t>If yes, by whom?</a:t>
            </a:r>
          </a:p>
          <a:p>
            <a:pPr algn="ctr">
              <a:defRPr/>
            </a:pPr>
            <a:endParaRPr lang="en-US" sz="1400" b="1" dirty="0">
              <a:solidFill>
                <a:prstClr val="black"/>
              </a:solidFill>
            </a:endParaRPr>
          </a:p>
          <a:p>
            <a:pPr algn="ctr">
              <a:defRPr/>
            </a:pPr>
            <a:r>
              <a:rPr lang="en-US" sz="1600" b="1" dirty="0">
                <a:solidFill>
                  <a:srgbClr val="C00000"/>
                </a:solidFill>
              </a:rPr>
              <a:t>75% Said By Health Worker</a:t>
            </a:r>
          </a:p>
        </p:txBody>
      </p:sp>
      <p:graphicFrame>
        <p:nvGraphicFramePr>
          <p:cNvPr id="2" name="Chart 1">
            <a:extLst>
              <a:ext uri="{FF2B5EF4-FFF2-40B4-BE49-F238E27FC236}">
                <a16:creationId xmlns:a16="http://schemas.microsoft.com/office/drawing/2014/main" id="{9CF9DFC4-75ED-B642-91FA-C73DA7DF95A9}"/>
              </a:ext>
            </a:extLst>
          </p:cNvPr>
          <p:cNvGraphicFramePr/>
          <p:nvPr>
            <p:extLst>
              <p:ext uri="{D42A27DB-BD31-4B8C-83A1-F6EECF244321}">
                <p14:modId xmlns:p14="http://schemas.microsoft.com/office/powerpoint/2010/main" val="1985457561"/>
              </p:ext>
            </p:extLst>
          </p:nvPr>
        </p:nvGraphicFramePr>
        <p:xfrm>
          <a:off x="331425" y="1941788"/>
          <a:ext cx="3567800" cy="3134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BA0FF390-337D-CF40-B6CD-62FDF2F4678B}"/>
              </a:ext>
            </a:extLst>
          </p:cNvPr>
          <p:cNvGraphicFramePr/>
          <p:nvPr>
            <p:extLst>
              <p:ext uri="{D42A27DB-BD31-4B8C-83A1-F6EECF244321}">
                <p14:modId xmlns:p14="http://schemas.microsoft.com/office/powerpoint/2010/main" val="2926611789"/>
              </p:ext>
            </p:extLst>
          </p:nvPr>
        </p:nvGraphicFramePr>
        <p:xfrm>
          <a:off x="3916995" y="1830483"/>
          <a:ext cx="3606752" cy="355178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E31E477-4712-894F-8E23-08374D6BCDE1}"/>
              </a:ext>
            </a:extLst>
          </p:cNvPr>
          <p:cNvSpPr txBox="1"/>
          <p:nvPr/>
        </p:nvSpPr>
        <p:spPr>
          <a:xfrm rot="10800000" flipV="1">
            <a:off x="1235195" y="3481421"/>
            <a:ext cx="1003025" cy="400110"/>
          </a:xfrm>
          <a:prstGeom prst="rect">
            <a:avLst/>
          </a:prstGeom>
          <a:noFill/>
        </p:spPr>
        <p:txBody>
          <a:bodyPr wrap="square" rtlCol="0">
            <a:spAutoFit/>
          </a:bodyPr>
          <a:lstStyle/>
          <a:p>
            <a:r>
              <a:rPr lang="en-US" sz="2000" b="1" dirty="0">
                <a:solidFill>
                  <a:schemeClr val="bg1"/>
                </a:solidFill>
              </a:rPr>
              <a:t>31.3%</a:t>
            </a:r>
          </a:p>
        </p:txBody>
      </p:sp>
      <p:sp>
        <p:nvSpPr>
          <p:cNvPr id="12" name="TextBox 11">
            <a:extLst>
              <a:ext uri="{FF2B5EF4-FFF2-40B4-BE49-F238E27FC236}">
                <a16:creationId xmlns:a16="http://schemas.microsoft.com/office/drawing/2014/main" id="{4C1E6EE4-50CA-1346-89EC-9679802422EB}"/>
              </a:ext>
            </a:extLst>
          </p:cNvPr>
          <p:cNvSpPr txBox="1"/>
          <p:nvPr/>
        </p:nvSpPr>
        <p:spPr>
          <a:xfrm rot="10800000" flipV="1">
            <a:off x="4514058" y="3481706"/>
            <a:ext cx="660982" cy="400110"/>
          </a:xfrm>
          <a:prstGeom prst="rect">
            <a:avLst/>
          </a:prstGeom>
          <a:noFill/>
        </p:spPr>
        <p:txBody>
          <a:bodyPr wrap="square" rtlCol="0">
            <a:spAutoFit/>
          </a:bodyPr>
          <a:lstStyle/>
          <a:p>
            <a:r>
              <a:rPr lang="en-US" sz="2000" b="1" dirty="0">
                <a:solidFill>
                  <a:schemeClr val="bg1"/>
                </a:solidFill>
              </a:rPr>
              <a:t>19%</a:t>
            </a:r>
          </a:p>
        </p:txBody>
      </p:sp>
      <p:sp>
        <p:nvSpPr>
          <p:cNvPr id="13" name="TextBox 12">
            <a:extLst>
              <a:ext uri="{FF2B5EF4-FFF2-40B4-BE49-F238E27FC236}">
                <a16:creationId xmlns:a16="http://schemas.microsoft.com/office/drawing/2014/main" id="{36A22474-6FFF-8A42-B651-AE4F9E46F796}"/>
              </a:ext>
            </a:extLst>
          </p:cNvPr>
          <p:cNvSpPr txBox="1"/>
          <p:nvPr/>
        </p:nvSpPr>
        <p:spPr>
          <a:xfrm rot="10800000" flipV="1">
            <a:off x="2732211" y="3522982"/>
            <a:ext cx="797697" cy="400110"/>
          </a:xfrm>
          <a:prstGeom prst="rect">
            <a:avLst/>
          </a:prstGeom>
          <a:noFill/>
        </p:spPr>
        <p:txBody>
          <a:bodyPr wrap="square" rtlCol="0">
            <a:spAutoFit/>
          </a:bodyPr>
          <a:lstStyle/>
          <a:p>
            <a:r>
              <a:rPr lang="en-US" sz="2000" b="1" dirty="0">
                <a:solidFill>
                  <a:schemeClr val="bg1"/>
                </a:solidFill>
              </a:rPr>
              <a:t>6.3%</a:t>
            </a:r>
          </a:p>
        </p:txBody>
      </p:sp>
      <p:sp>
        <p:nvSpPr>
          <p:cNvPr id="14" name="TextBox 13">
            <a:extLst>
              <a:ext uri="{FF2B5EF4-FFF2-40B4-BE49-F238E27FC236}">
                <a16:creationId xmlns:a16="http://schemas.microsoft.com/office/drawing/2014/main" id="{B453D867-6B13-6741-8E3E-A6D18E568AE3}"/>
              </a:ext>
            </a:extLst>
          </p:cNvPr>
          <p:cNvSpPr txBox="1"/>
          <p:nvPr/>
        </p:nvSpPr>
        <p:spPr>
          <a:xfrm rot="10800000" flipV="1">
            <a:off x="2115326" y="2707091"/>
            <a:ext cx="862901" cy="400110"/>
          </a:xfrm>
          <a:prstGeom prst="rect">
            <a:avLst/>
          </a:prstGeom>
          <a:noFill/>
        </p:spPr>
        <p:txBody>
          <a:bodyPr wrap="square" rtlCol="0">
            <a:spAutoFit/>
          </a:bodyPr>
          <a:lstStyle/>
          <a:p>
            <a:r>
              <a:rPr lang="en-US" sz="2000" b="1" dirty="0">
                <a:solidFill>
                  <a:schemeClr val="bg1"/>
                </a:solidFill>
              </a:rPr>
              <a:t>63.4%</a:t>
            </a:r>
          </a:p>
        </p:txBody>
      </p:sp>
      <p:sp>
        <p:nvSpPr>
          <p:cNvPr id="15" name="TextBox 14">
            <a:extLst>
              <a:ext uri="{FF2B5EF4-FFF2-40B4-BE49-F238E27FC236}">
                <a16:creationId xmlns:a16="http://schemas.microsoft.com/office/drawing/2014/main" id="{4767871F-215F-944E-B9AB-DBAD536DB7D0}"/>
              </a:ext>
            </a:extLst>
          </p:cNvPr>
          <p:cNvSpPr txBox="1"/>
          <p:nvPr/>
        </p:nvSpPr>
        <p:spPr>
          <a:xfrm rot="10800000" flipV="1">
            <a:off x="5175041" y="3870365"/>
            <a:ext cx="600117" cy="323165"/>
          </a:xfrm>
          <a:prstGeom prst="rect">
            <a:avLst/>
          </a:prstGeom>
          <a:noFill/>
        </p:spPr>
        <p:txBody>
          <a:bodyPr wrap="square" rtlCol="0">
            <a:spAutoFit/>
          </a:bodyPr>
          <a:lstStyle/>
          <a:p>
            <a:r>
              <a:rPr lang="en-US" sz="1500" b="1" dirty="0">
                <a:solidFill>
                  <a:schemeClr val="bg1"/>
                </a:solidFill>
              </a:rPr>
              <a:t>3.3%</a:t>
            </a:r>
          </a:p>
        </p:txBody>
      </p:sp>
      <p:sp>
        <p:nvSpPr>
          <p:cNvPr id="16" name="TextBox 15">
            <a:extLst>
              <a:ext uri="{FF2B5EF4-FFF2-40B4-BE49-F238E27FC236}">
                <a16:creationId xmlns:a16="http://schemas.microsoft.com/office/drawing/2014/main" id="{D78FDA37-0DAA-7340-AC42-AA49B7D4DC67}"/>
              </a:ext>
            </a:extLst>
          </p:cNvPr>
          <p:cNvSpPr txBox="1"/>
          <p:nvPr/>
        </p:nvSpPr>
        <p:spPr>
          <a:xfrm rot="10800000" flipV="1">
            <a:off x="6066098" y="3005709"/>
            <a:ext cx="776485" cy="400110"/>
          </a:xfrm>
          <a:prstGeom prst="rect">
            <a:avLst/>
          </a:prstGeom>
          <a:noFill/>
        </p:spPr>
        <p:txBody>
          <a:bodyPr wrap="square" rtlCol="0">
            <a:spAutoFit/>
          </a:bodyPr>
          <a:lstStyle/>
          <a:p>
            <a:r>
              <a:rPr lang="en-US" sz="2000" b="1" dirty="0">
                <a:solidFill>
                  <a:schemeClr val="bg1"/>
                </a:solidFill>
              </a:rPr>
              <a:t>75%</a:t>
            </a:r>
          </a:p>
        </p:txBody>
      </p:sp>
      <p:graphicFrame>
        <p:nvGraphicFramePr>
          <p:cNvPr id="19" name="Chart 18">
            <a:extLst>
              <a:ext uri="{FF2B5EF4-FFF2-40B4-BE49-F238E27FC236}">
                <a16:creationId xmlns:a16="http://schemas.microsoft.com/office/drawing/2014/main" id="{58F4CC83-99CF-884F-9D41-1F31163E2F73}"/>
              </a:ext>
            </a:extLst>
          </p:cNvPr>
          <p:cNvGraphicFramePr/>
          <p:nvPr>
            <p:extLst>
              <p:ext uri="{D42A27DB-BD31-4B8C-83A1-F6EECF244321}">
                <p14:modId xmlns:p14="http://schemas.microsoft.com/office/powerpoint/2010/main" val="2612571902"/>
              </p:ext>
            </p:extLst>
          </p:nvPr>
        </p:nvGraphicFramePr>
        <p:xfrm>
          <a:off x="7659153" y="2054807"/>
          <a:ext cx="4271210" cy="3806854"/>
        </p:xfrm>
        <a:graphic>
          <a:graphicData uri="http://schemas.openxmlformats.org/drawingml/2006/chart">
            <c:chart xmlns:c="http://schemas.openxmlformats.org/drawingml/2006/chart" xmlns:r="http://schemas.openxmlformats.org/officeDocument/2006/relationships" r:id="rId5"/>
          </a:graphicData>
        </a:graphic>
      </p:graphicFrame>
      <p:sp>
        <p:nvSpPr>
          <p:cNvPr id="20" name="Subtitle 2">
            <a:extLst>
              <a:ext uri="{FF2B5EF4-FFF2-40B4-BE49-F238E27FC236}">
                <a16:creationId xmlns:a16="http://schemas.microsoft.com/office/drawing/2014/main" id="{052F46D8-002A-DC43-ADEB-5C29DD8E002E}"/>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21" name="Picture 20" descr="FTC-IAPAC-lockup.eps">
            <a:extLst>
              <a:ext uri="{FF2B5EF4-FFF2-40B4-BE49-F238E27FC236}">
                <a16:creationId xmlns:a16="http://schemas.microsoft.com/office/drawing/2014/main" id="{09CB840D-F95C-3848-AE7E-C335F5D5F43D}"/>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2180906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DE5286-38B0-934F-8F1E-7560A1338306}"/>
              </a:ext>
            </a:extLst>
          </p:cNvPr>
          <p:cNvSpPr>
            <a:spLocks noGrp="1"/>
          </p:cNvSpPr>
          <p:nvPr>
            <p:ph type="title"/>
          </p:nvPr>
        </p:nvSpPr>
        <p:spPr>
          <a:xfrm>
            <a:off x="1003652" y="1173604"/>
            <a:ext cx="10411524" cy="1609344"/>
          </a:xfrm>
        </p:spPr>
        <p:txBody>
          <a:bodyPr>
            <a:normAutofit/>
          </a:bodyPr>
          <a:lstStyle/>
          <a:p>
            <a:r>
              <a:rPr lang="en-US" b="1" dirty="0"/>
              <a:t>PUNITIVE PRACTICES, POLICIES &amp; LAWS</a:t>
            </a:r>
          </a:p>
        </p:txBody>
      </p:sp>
      <p:graphicFrame>
        <p:nvGraphicFramePr>
          <p:cNvPr id="6" name="Content Placeholder 2">
            <a:extLst>
              <a:ext uri="{FF2B5EF4-FFF2-40B4-BE49-F238E27FC236}">
                <a16:creationId xmlns:a16="http://schemas.microsoft.com/office/drawing/2014/main" id="{E2F8B357-F970-B44C-BCF9-9D12C60AA128}"/>
              </a:ext>
            </a:extLst>
          </p:cNvPr>
          <p:cNvGraphicFramePr>
            <a:graphicFrameLocks noGrp="1"/>
          </p:cNvGraphicFramePr>
          <p:nvPr>
            <p:ph idx="1"/>
            <p:extLst>
              <p:ext uri="{D42A27DB-BD31-4B8C-83A1-F6EECF244321}">
                <p14:modId xmlns:p14="http://schemas.microsoft.com/office/powerpoint/2010/main" val="411386934"/>
              </p:ext>
            </p:extLst>
          </p:nvPr>
        </p:nvGraphicFramePr>
        <p:xfrm>
          <a:off x="467833" y="1993392"/>
          <a:ext cx="11483162" cy="4641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ubtitle 2">
            <a:extLst>
              <a:ext uri="{FF2B5EF4-FFF2-40B4-BE49-F238E27FC236}">
                <a16:creationId xmlns:a16="http://schemas.microsoft.com/office/drawing/2014/main" id="{3B25DE4A-D457-5C4A-8C7D-0F11C6E845AD}"/>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9" name="Picture 8" descr="FTC-IAPAC-lockup.eps">
            <a:extLst>
              <a:ext uri="{FF2B5EF4-FFF2-40B4-BE49-F238E27FC236}">
                <a16:creationId xmlns:a16="http://schemas.microsoft.com/office/drawing/2014/main" id="{D90D7E17-3C9F-2F49-B734-69C6700A9640}"/>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279800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A97C70-C9CD-D44B-9B7A-71880496D249}"/>
              </a:ext>
            </a:extLst>
          </p:cNvPr>
          <p:cNvSpPr>
            <a:spLocks noGrp="1"/>
          </p:cNvSpPr>
          <p:nvPr>
            <p:ph type="title"/>
          </p:nvPr>
        </p:nvSpPr>
        <p:spPr>
          <a:xfrm>
            <a:off x="911881" y="1299411"/>
            <a:ext cx="3686312" cy="4732421"/>
          </a:xfrm>
          <a:solidFill>
            <a:schemeClr val="accent1"/>
          </a:solidFill>
        </p:spPr>
        <p:txBody>
          <a:bodyPr>
            <a:normAutofit/>
          </a:bodyPr>
          <a:lstStyle/>
          <a:p>
            <a:pPr algn="r"/>
            <a:r>
              <a:rPr lang="en-US" sz="3700" b="1" dirty="0">
                <a:solidFill>
                  <a:schemeClr val="bg1"/>
                </a:solidFill>
              </a:rPr>
              <a:t>HIV STIGMA TAKES MANY FORMS</a:t>
            </a:r>
            <a:endParaRPr lang="en-US" sz="3700" dirty="0">
              <a:solidFill>
                <a:schemeClr val="bg1"/>
              </a:solidFill>
            </a:endParaRPr>
          </a:p>
        </p:txBody>
      </p:sp>
      <p:sp>
        <p:nvSpPr>
          <p:cNvPr id="7" name="Content Placeholder 2">
            <a:extLst>
              <a:ext uri="{FF2B5EF4-FFF2-40B4-BE49-F238E27FC236}">
                <a16:creationId xmlns:a16="http://schemas.microsoft.com/office/drawing/2014/main" id="{0DFD3AC2-5678-BE43-AE03-6ED34F88B58D}"/>
              </a:ext>
            </a:extLst>
          </p:cNvPr>
          <p:cNvSpPr>
            <a:spLocks noGrp="1"/>
          </p:cNvSpPr>
          <p:nvPr>
            <p:ph idx="1"/>
          </p:nvPr>
        </p:nvSpPr>
        <p:spPr>
          <a:xfrm>
            <a:off x="4598194" y="1299411"/>
            <a:ext cx="6092826" cy="4732421"/>
          </a:xfrm>
          <a:solidFill>
            <a:schemeClr val="bg2"/>
          </a:solidFill>
        </p:spPr>
        <p:txBody>
          <a:bodyPr anchor="ctr">
            <a:normAutofit fontScale="85000" lnSpcReduction="20000"/>
          </a:bodyPr>
          <a:lstStyle/>
          <a:p>
            <a:pPr marL="0" indent="0">
              <a:buNone/>
            </a:pPr>
            <a:endParaRPr lang="en-US" b="1" dirty="0"/>
          </a:p>
          <a:p>
            <a:pPr marL="0" indent="0">
              <a:buNone/>
            </a:pPr>
            <a:endParaRPr lang="en-US" b="1" dirty="0"/>
          </a:p>
          <a:p>
            <a:pPr marL="400041" lvl="1" indent="0">
              <a:buNone/>
            </a:pPr>
            <a:r>
              <a:rPr lang="en-US" b="1" dirty="0"/>
              <a:t>Self-stigma</a:t>
            </a:r>
          </a:p>
          <a:p>
            <a:pPr lvl="1"/>
            <a:r>
              <a:rPr lang="en-US" sz="2600" dirty="0"/>
              <a:t>Negative self-judgement resulting in shame, worthlessness &amp; isolation </a:t>
            </a:r>
          </a:p>
          <a:p>
            <a:pPr lvl="1"/>
            <a:r>
              <a:rPr lang="en-US" sz="2600" dirty="0"/>
              <a:t>Mental health issues (i.e., depression)</a:t>
            </a:r>
          </a:p>
          <a:p>
            <a:pPr lvl="1"/>
            <a:r>
              <a:rPr lang="en-US" sz="2600" dirty="0"/>
              <a:t>Mental heath generally is stigmatized</a:t>
            </a:r>
          </a:p>
          <a:p>
            <a:pPr lvl="2"/>
            <a:r>
              <a:rPr lang="en-US" sz="1700" dirty="0"/>
              <a:t>Often unrecognized &amp; untreated in many settings</a:t>
            </a:r>
          </a:p>
          <a:p>
            <a:pPr marL="674359" lvl="2" indent="0">
              <a:buNone/>
            </a:pPr>
            <a:endParaRPr lang="en-US" sz="1200" dirty="0"/>
          </a:p>
          <a:p>
            <a:pPr marL="400041" lvl="1" indent="0">
              <a:buNone/>
            </a:pPr>
            <a:r>
              <a:rPr lang="en-US" b="1" dirty="0"/>
              <a:t>Societal stigma</a:t>
            </a:r>
          </a:p>
          <a:p>
            <a:pPr lvl="1"/>
            <a:r>
              <a:rPr lang="en-US" sz="2600" dirty="0"/>
              <a:t>Laws that criminalize the conduct of people living with HIV or exert punitive legal measures against HIV-vulnerable populations </a:t>
            </a:r>
          </a:p>
          <a:p>
            <a:pPr lvl="2"/>
            <a:r>
              <a:rPr lang="en-US" sz="1700" dirty="0"/>
              <a:t>Alienates people living with &amp; at risk of HIV infection</a:t>
            </a:r>
          </a:p>
          <a:p>
            <a:pPr lvl="2"/>
            <a:r>
              <a:rPr lang="en-US" sz="1700" dirty="0"/>
              <a:t>Deters people from seeking HIV testing &amp; treatment</a:t>
            </a:r>
          </a:p>
          <a:p>
            <a:pPr lvl="1"/>
            <a:endParaRPr lang="en-US" sz="1600" dirty="0"/>
          </a:p>
          <a:p>
            <a:endParaRPr lang="en-US" dirty="0"/>
          </a:p>
        </p:txBody>
      </p:sp>
      <p:sp>
        <p:nvSpPr>
          <p:cNvPr id="9" name="Subtitle 2">
            <a:extLst>
              <a:ext uri="{FF2B5EF4-FFF2-40B4-BE49-F238E27FC236}">
                <a16:creationId xmlns:a16="http://schemas.microsoft.com/office/drawing/2014/main" id="{83EFFD77-0CC4-DF43-A27E-CE2D90CC8C6C}"/>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0" name="Picture 9" descr="FTC-IAPAC-lockup.eps">
            <a:extLst>
              <a:ext uri="{FF2B5EF4-FFF2-40B4-BE49-F238E27FC236}">
                <a16:creationId xmlns:a16="http://schemas.microsoft.com/office/drawing/2014/main" id="{CFAEA872-9D8F-0A4C-9B2B-C10EA11FC111}"/>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4236803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2FEB3E-7FEF-2E40-84B6-E3A79DB1FEEC}"/>
              </a:ext>
            </a:extLst>
          </p:cNvPr>
          <p:cNvSpPr>
            <a:spLocks noGrp="1"/>
          </p:cNvSpPr>
          <p:nvPr>
            <p:ph type="title"/>
          </p:nvPr>
        </p:nvSpPr>
        <p:spPr>
          <a:xfrm>
            <a:off x="891400" y="1314446"/>
            <a:ext cx="3686312" cy="4736592"/>
          </a:xfrm>
          <a:solidFill>
            <a:schemeClr val="accent1"/>
          </a:solidFill>
        </p:spPr>
        <p:txBody>
          <a:bodyPr>
            <a:normAutofit/>
          </a:bodyPr>
          <a:lstStyle/>
          <a:p>
            <a:pPr algn="r"/>
            <a:r>
              <a:rPr lang="en-US" sz="3700" b="1" dirty="0">
                <a:solidFill>
                  <a:schemeClr val="bg1"/>
                </a:solidFill>
              </a:rPr>
              <a:t>HIV STIGMA TAKES MANY FORMS </a:t>
            </a:r>
            <a:r>
              <a:rPr lang="en-US" sz="1600" b="1" dirty="0">
                <a:solidFill>
                  <a:schemeClr val="bg1"/>
                </a:solidFill>
              </a:rPr>
              <a:t>(CONTINUED)</a:t>
            </a:r>
            <a:endParaRPr lang="en-US" sz="3700" dirty="0">
              <a:solidFill>
                <a:schemeClr val="bg1"/>
              </a:solidFill>
            </a:endParaRPr>
          </a:p>
        </p:txBody>
      </p:sp>
      <p:sp>
        <p:nvSpPr>
          <p:cNvPr id="6" name="Content Placeholder 2">
            <a:extLst>
              <a:ext uri="{FF2B5EF4-FFF2-40B4-BE49-F238E27FC236}">
                <a16:creationId xmlns:a16="http://schemas.microsoft.com/office/drawing/2014/main" id="{C4A3FDD8-E90E-1048-8422-18DF45689DC0}"/>
              </a:ext>
            </a:extLst>
          </p:cNvPr>
          <p:cNvSpPr>
            <a:spLocks noGrp="1"/>
          </p:cNvSpPr>
          <p:nvPr>
            <p:ph idx="1"/>
          </p:nvPr>
        </p:nvSpPr>
        <p:spPr>
          <a:xfrm>
            <a:off x="4577712" y="1314447"/>
            <a:ext cx="6089904" cy="4736591"/>
          </a:xfrm>
          <a:solidFill>
            <a:schemeClr val="bg2"/>
          </a:solidFill>
        </p:spPr>
        <p:txBody>
          <a:bodyPr anchor="ctr">
            <a:normAutofit fontScale="77500" lnSpcReduction="20000"/>
          </a:bodyPr>
          <a:lstStyle/>
          <a:p>
            <a:pPr marL="400041" lvl="1" indent="0">
              <a:buNone/>
            </a:pPr>
            <a:r>
              <a:rPr lang="en-US" b="1" dirty="0"/>
              <a:t>Employment stigma</a:t>
            </a:r>
          </a:p>
          <a:p>
            <a:pPr lvl="1"/>
            <a:r>
              <a:rPr lang="en-US" dirty="0"/>
              <a:t>In the workplace, marginalized groups such as people living with HIV &amp; migrants may be:</a:t>
            </a:r>
          </a:p>
          <a:p>
            <a:pPr lvl="2"/>
            <a:r>
              <a:rPr lang="en-US" dirty="0"/>
              <a:t>Stigmatized by co-workers &amp; employers </a:t>
            </a:r>
          </a:p>
          <a:p>
            <a:pPr lvl="2"/>
            <a:r>
              <a:rPr lang="en-US" dirty="0"/>
              <a:t>Subject to termination or refusal of employment</a:t>
            </a:r>
          </a:p>
          <a:p>
            <a:pPr lvl="2"/>
            <a:r>
              <a:rPr lang="en-US" dirty="0"/>
              <a:t>Receive substandard pay</a:t>
            </a:r>
          </a:p>
          <a:p>
            <a:pPr lvl="2"/>
            <a:endParaRPr lang="en-US" dirty="0"/>
          </a:p>
          <a:p>
            <a:pPr marL="400041" lvl="1" indent="0">
              <a:buNone/>
            </a:pPr>
            <a:r>
              <a:rPr lang="en-US" b="1" dirty="0"/>
              <a:t>Household-level stigma</a:t>
            </a:r>
            <a:r>
              <a:rPr lang="en-US" dirty="0"/>
              <a:t> </a:t>
            </a:r>
          </a:p>
          <a:p>
            <a:pPr lvl="1"/>
            <a:r>
              <a:rPr lang="en-US" dirty="0"/>
              <a:t>Can result in family rejection</a:t>
            </a:r>
          </a:p>
          <a:p>
            <a:pPr lvl="2"/>
            <a:r>
              <a:rPr lang="en-US" dirty="0"/>
              <a:t>May force people to leave their homes</a:t>
            </a:r>
          </a:p>
          <a:p>
            <a:pPr lvl="1"/>
            <a:r>
              <a:rPr lang="en-US" dirty="0"/>
              <a:t>Increases vulnerability, financial and housing insecurity &amp; risk for transactional sex</a:t>
            </a:r>
          </a:p>
        </p:txBody>
      </p:sp>
      <p:sp>
        <p:nvSpPr>
          <p:cNvPr id="7" name="Subtitle 2">
            <a:extLst>
              <a:ext uri="{FF2B5EF4-FFF2-40B4-BE49-F238E27FC236}">
                <a16:creationId xmlns:a16="http://schemas.microsoft.com/office/drawing/2014/main" id="{856C6230-252D-C84D-86EE-51F5439A910B}"/>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9" name="Picture 8" descr="FTC-IAPAC-lockup.eps">
            <a:extLst>
              <a:ext uri="{FF2B5EF4-FFF2-40B4-BE49-F238E27FC236}">
                <a16:creationId xmlns:a16="http://schemas.microsoft.com/office/drawing/2014/main" id="{EF638FCD-A8DA-3743-BFDA-EEB077D038F5}"/>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310448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4D0878-9892-9449-A8A7-2518DFA734B2}"/>
              </a:ext>
            </a:extLst>
          </p:cNvPr>
          <p:cNvSpPr>
            <a:spLocks noGrp="1"/>
          </p:cNvSpPr>
          <p:nvPr>
            <p:ph type="title"/>
          </p:nvPr>
        </p:nvSpPr>
        <p:spPr>
          <a:xfrm>
            <a:off x="1078992" y="776891"/>
            <a:ext cx="10058400" cy="1609344"/>
          </a:xfrm>
        </p:spPr>
        <p:txBody>
          <a:bodyPr>
            <a:normAutofit/>
          </a:bodyPr>
          <a:lstStyle/>
          <a:p>
            <a:r>
              <a:rPr lang="en-US" b="1" dirty="0"/>
              <a:t>DRIVERS OF HIV-RELATED STIGMA</a:t>
            </a:r>
          </a:p>
        </p:txBody>
      </p:sp>
      <p:graphicFrame>
        <p:nvGraphicFramePr>
          <p:cNvPr id="6" name="Content Placeholder 2">
            <a:extLst>
              <a:ext uri="{FF2B5EF4-FFF2-40B4-BE49-F238E27FC236}">
                <a16:creationId xmlns:a16="http://schemas.microsoft.com/office/drawing/2014/main" id="{CC53CDFC-A62E-F345-9665-2986CA53F626}"/>
              </a:ext>
            </a:extLst>
          </p:cNvPr>
          <p:cNvGraphicFramePr>
            <a:graphicFrameLocks noGrp="1"/>
          </p:cNvGraphicFramePr>
          <p:nvPr>
            <p:ph idx="1"/>
            <p:extLst>
              <p:ext uri="{D42A27DB-BD31-4B8C-83A1-F6EECF244321}">
                <p14:modId xmlns:p14="http://schemas.microsoft.com/office/powerpoint/2010/main" val="1276610182"/>
              </p:ext>
            </p:extLst>
          </p:nvPr>
        </p:nvGraphicFramePr>
        <p:xfrm>
          <a:off x="694944" y="1828800"/>
          <a:ext cx="10826496" cy="4389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ubtitle 2">
            <a:extLst>
              <a:ext uri="{FF2B5EF4-FFF2-40B4-BE49-F238E27FC236}">
                <a16:creationId xmlns:a16="http://schemas.microsoft.com/office/drawing/2014/main" id="{B333ED0E-DE19-4240-A44A-FD6BC7A0A7CC}"/>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9" name="Picture 8" descr="FTC-IAPAC-lockup.eps">
            <a:extLst>
              <a:ext uri="{FF2B5EF4-FFF2-40B4-BE49-F238E27FC236}">
                <a16:creationId xmlns:a16="http://schemas.microsoft.com/office/drawing/2014/main" id="{786C305E-39BC-B948-B762-78A427D4D035}"/>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3384522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3" name="Content Placeholder 2">
            <a:extLst>
              <a:ext uri="{FF2B5EF4-FFF2-40B4-BE49-F238E27FC236}">
                <a16:creationId xmlns:a16="http://schemas.microsoft.com/office/drawing/2014/main" id="{C9B9211E-5534-BF4B-82EA-682581AFA9D4}"/>
              </a:ext>
            </a:extLst>
          </p:cNvPr>
          <p:cNvSpPr>
            <a:spLocks noGrp="1"/>
          </p:cNvSpPr>
          <p:nvPr>
            <p:ph sz="half" idx="1"/>
          </p:nvPr>
        </p:nvSpPr>
        <p:spPr>
          <a:xfrm>
            <a:off x="1658679" y="2327568"/>
            <a:ext cx="4361688" cy="3794760"/>
          </a:xfrm>
          <a:solidFill>
            <a:schemeClr val="accent1"/>
          </a:solidFill>
        </p:spPr>
        <p:txBody>
          <a:bodyPr/>
          <a:lstStyle/>
          <a:p>
            <a:pPr marL="0" indent="0">
              <a:buNone/>
            </a:pPr>
            <a:r>
              <a:rPr lang="en-US" sz="6000" b="1" dirty="0">
                <a:solidFill>
                  <a:schemeClr val="bg1"/>
                </a:solidFill>
              </a:rPr>
              <a:t>01 </a:t>
            </a:r>
          </a:p>
          <a:p>
            <a:pPr marL="0" indent="0">
              <a:buNone/>
            </a:pPr>
            <a:r>
              <a:rPr lang="en-US" dirty="0">
                <a:solidFill>
                  <a:schemeClr val="bg1"/>
                </a:solidFill>
              </a:rPr>
              <a:t>To provide a simple, user-friendly, narrated, self-guided on-line resource for the training of health facilities and facility staff </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69C6B80A-4265-064C-A597-F83E3B0EC189}"/>
              </a:ext>
            </a:extLst>
          </p:cNvPr>
          <p:cNvSpPr>
            <a:spLocks noGrp="1"/>
          </p:cNvSpPr>
          <p:nvPr>
            <p:ph sz="half" idx="2"/>
          </p:nvPr>
        </p:nvSpPr>
        <p:spPr>
          <a:xfrm>
            <a:off x="6172199" y="2327568"/>
            <a:ext cx="4361688" cy="3798599"/>
          </a:xfrm>
          <a:solidFill>
            <a:schemeClr val="accent3"/>
          </a:solidFill>
        </p:spPr>
        <p:txBody>
          <a:bodyPr/>
          <a:lstStyle/>
          <a:p>
            <a:pPr marL="0" indent="0">
              <a:buNone/>
            </a:pPr>
            <a:r>
              <a:rPr lang="en-US" sz="6000" b="1" dirty="0">
                <a:solidFill>
                  <a:schemeClr val="bg1"/>
                </a:solidFill>
              </a:rPr>
              <a:t>02</a:t>
            </a:r>
          </a:p>
          <a:p>
            <a:pPr marL="0" indent="0">
              <a:buNone/>
            </a:pPr>
            <a:r>
              <a:rPr lang="en-US" dirty="0">
                <a:solidFill>
                  <a:schemeClr val="bg1"/>
                </a:solidFill>
              </a:rPr>
              <a:t>To draw on existing field-tested &amp; validated anti-stigma resources</a:t>
            </a:r>
          </a:p>
        </p:txBody>
      </p:sp>
      <p:sp>
        <p:nvSpPr>
          <p:cNvPr id="7" name="Title 1">
            <a:extLst>
              <a:ext uri="{FF2B5EF4-FFF2-40B4-BE49-F238E27FC236}">
                <a16:creationId xmlns:a16="http://schemas.microsoft.com/office/drawing/2014/main" id="{F394D50D-1A1C-1647-8ED4-7B1EF9948D59}"/>
              </a:ext>
            </a:extLst>
          </p:cNvPr>
          <p:cNvSpPr>
            <a:spLocks noGrp="1"/>
          </p:cNvSpPr>
          <p:nvPr>
            <p:ph type="title"/>
          </p:nvPr>
        </p:nvSpPr>
        <p:spPr>
          <a:xfrm>
            <a:off x="2625865" y="1114592"/>
            <a:ext cx="6789004" cy="1139153"/>
          </a:xfrm>
        </p:spPr>
        <p:txBody>
          <a:bodyPr>
            <a:normAutofit/>
          </a:bodyPr>
          <a:lstStyle/>
          <a:p>
            <a:r>
              <a:rPr lang="en-US" b="1" dirty="0"/>
              <a:t>GOALS OF THIS e-COURSE</a:t>
            </a:r>
          </a:p>
        </p:txBody>
      </p:sp>
      <p:sp>
        <p:nvSpPr>
          <p:cNvPr id="12" name="Subtitle 2">
            <a:extLst>
              <a:ext uri="{FF2B5EF4-FFF2-40B4-BE49-F238E27FC236}">
                <a16:creationId xmlns:a16="http://schemas.microsoft.com/office/drawing/2014/main" id="{08FB65AE-EAC9-F941-9D8A-75A8583F5E9B}"/>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679DF8-0E9C-734B-8DF6-4A116146DF78}"/>
              </a:ext>
            </a:extLst>
          </p:cNvPr>
          <p:cNvSpPr>
            <a:spLocks noGrp="1"/>
          </p:cNvSpPr>
          <p:nvPr>
            <p:ph type="title"/>
          </p:nvPr>
        </p:nvSpPr>
        <p:spPr>
          <a:xfrm>
            <a:off x="512064" y="1173604"/>
            <a:ext cx="11521439" cy="920373"/>
          </a:xfrm>
        </p:spPr>
        <p:txBody>
          <a:bodyPr>
            <a:normAutofit/>
          </a:bodyPr>
          <a:lstStyle/>
          <a:p>
            <a:r>
              <a:rPr lang="en-US" sz="3800" b="1" dirty="0"/>
              <a:t>KEY POPULATIONS MOST AT RISK OF DENIAL OF CARE</a:t>
            </a:r>
          </a:p>
        </p:txBody>
      </p:sp>
      <p:sp>
        <p:nvSpPr>
          <p:cNvPr id="6" name="Content Placeholder 2">
            <a:extLst>
              <a:ext uri="{FF2B5EF4-FFF2-40B4-BE49-F238E27FC236}">
                <a16:creationId xmlns:a16="http://schemas.microsoft.com/office/drawing/2014/main" id="{B3B2FCBA-5FC4-E64B-9FEF-0D085A8E13C3}"/>
              </a:ext>
            </a:extLst>
          </p:cNvPr>
          <p:cNvSpPr>
            <a:spLocks noGrp="1"/>
          </p:cNvSpPr>
          <p:nvPr>
            <p:ph idx="1"/>
          </p:nvPr>
        </p:nvSpPr>
        <p:spPr>
          <a:xfrm>
            <a:off x="822960" y="2312754"/>
            <a:ext cx="6338601" cy="3863318"/>
          </a:xfrm>
        </p:spPr>
        <p:txBody>
          <a:bodyPr>
            <a:normAutofit fontScale="77500" lnSpcReduction="20000"/>
          </a:bodyPr>
          <a:lstStyle/>
          <a:p>
            <a:r>
              <a:rPr lang="en-US" dirty="0"/>
              <a:t>Adolescents &amp; young people </a:t>
            </a:r>
          </a:p>
          <a:p>
            <a:pPr lvl="1"/>
            <a:r>
              <a:rPr lang="en-US" dirty="0"/>
              <a:t>Particularly adolescent girls &amp; young women</a:t>
            </a:r>
          </a:p>
          <a:p>
            <a:r>
              <a:rPr lang="en-US" dirty="0"/>
              <a:t>People living with HIV</a:t>
            </a:r>
          </a:p>
          <a:p>
            <a:r>
              <a:rPr lang="en-US" dirty="0"/>
              <a:t>Men who have sex with men</a:t>
            </a:r>
          </a:p>
          <a:p>
            <a:r>
              <a:rPr lang="en-US" dirty="0"/>
              <a:t>Transgender individuals</a:t>
            </a:r>
          </a:p>
          <a:p>
            <a:r>
              <a:rPr lang="en-US" dirty="0"/>
              <a:t>Sex workers</a:t>
            </a:r>
          </a:p>
          <a:p>
            <a:r>
              <a:rPr lang="en-US" dirty="0"/>
              <a:t>People who use drugs</a:t>
            </a:r>
          </a:p>
          <a:p>
            <a:r>
              <a:rPr lang="en-US" dirty="0"/>
              <a:t>Migrants &amp; internally displaced persons</a:t>
            </a:r>
          </a:p>
          <a:p>
            <a:r>
              <a:rPr lang="en-US" dirty="0"/>
              <a:t>Ethnic minorities</a:t>
            </a:r>
          </a:p>
          <a:p>
            <a:pPr marL="0" indent="0">
              <a:buNone/>
            </a:pPr>
            <a:endParaRPr lang="en-US" dirty="0"/>
          </a:p>
        </p:txBody>
      </p:sp>
      <p:pic>
        <p:nvPicPr>
          <p:cNvPr id="7" name="Picture 2" descr="Module 1 - 15 - Key Populations-01.png">
            <a:extLst>
              <a:ext uri="{FF2B5EF4-FFF2-40B4-BE49-F238E27FC236}">
                <a16:creationId xmlns:a16="http://schemas.microsoft.com/office/drawing/2014/main" id="{0B3E6D22-7FF0-F34A-8360-8C76A91CCF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19" r="19006"/>
          <a:stretch/>
        </p:blipFill>
        <p:spPr bwMode="auto">
          <a:xfrm>
            <a:off x="7161561" y="1974561"/>
            <a:ext cx="4622413" cy="4539703"/>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D528CD98-4ABC-924C-8200-B9EABD3F2818}"/>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0" name="Picture 9" descr="FTC-IAPAC-lockup.eps">
            <a:extLst>
              <a:ext uri="{FF2B5EF4-FFF2-40B4-BE49-F238E27FC236}">
                <a16:creationId xmlns:a16="http://schemas.microsoft.com/office/drawing/2014/main" id="{977F8528-852B-6645-A272-1CBA3742B43B}"/>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1903360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854BEF4-3DDB-7F45-8841-3CCDD6A893DA}"/>
              </a:ext>
            </a:extLst>
          </p:cNvPr>
          <p:cNvSpPr>
            <a:spLocks noGrp="1"/>
          </p:cNvSpPr>
          <p:nvPr>
            <p:ph idx="1"/>
          </p:nvPr>
        </p:nvSpPr>
        <p:spPr>
          <a:xfrm>
            <a:off x="822063" y="2345655"/>
            <a:ext cx="10751019" cy="4512345"/>
          </a:xfrm>
        </p:spPr>
        <p:txBody>
          <a:bodyPr>
            <a:normAutofit fontScale="62500" lnSpcReduction="20000"/>
          </a:bodyPr>
          <a:lstStyle/>
          <a:p>
            <a:r>
              <a:rPr lang="en-US" sz="4000" dirty="0"/>
              <a:t>Our values &amp; beliefs are the root cause of much stigma</a:t>
            </a:r>
          </a:p>
          <a:p>
            <a:pPr lvl="1"/>
            <a:r>
              <a:rPr lang="en-US" sz="2700" dirty="0"/>
              <a:t>Stem from our cultural and social upbringing</a:t>
            </a:r>
          </a:p>
          <a:p>
            <a:pPr lvl="1"/>
            <a:r>
              <a:rPr lang="en-US" sz="2700" dirty="0"/>
              <a:t>Learned behavior from our families, communities, &amp; traditions</a:t>
            </a:r>
          </a:p>
          <a:p>
            <a:pPr lvl="1"/>
            <a:r>
              <a:rPr lang="en-US" sz="2700" dirty="0"/>
              <a:t>Affect the way we relate to other people</a:t>
            </a:r>
          </a:p>
          <a:p>
            <a:r>
              <a:rPr lang="en-US" sz="4000" dirty="0"/>
              <a:t>We may be unaware how these values &amp; beliefs affect our behavior</a:t>
            </a:r>
          </a:p>
          <a:p>
            <a:r>
              <a:rPr lang="en-US" sz="4000" dirty="0"/>
              <a:t>What we learn as “normal” leads us to judge those who behave differently </a:t>
            </a:r>
          </a:p>
          <a:p>
            <a:r>
              <a:rPr lang="en-US" sz="4000" dirty="0"/>
              <a:t>Much stigma around HIV is related to values and beliefs about </a:t>
            </a:r>
            <a:r>
              <a:rPr lang="en-US" sz="4000" u="sng" dirty="0">
                <a:solidFill>
                  <a:srgbClr val="C00000"/>
                </a:solidFill>
              </a:rPr>
              <a:t>sex and morality </a:t>
            </a:r>
          </a:p>
          <a:p>
            <a:pPr marL="0" indent="0">
              <a:buNone/>
            </a:pPr>
            <a:endParaRPr lang="en-US" dirty="0"/>
          </a:p>
          <a:p>
            <a:endParaRPr lang="en-US" dirty="0"/>
          </a:p>
          <a:p>
            <a:pPr marL="0" indent="0">
              <a:buNone/>
            </a:pPr>
            <a:endParaRPr lang="en-US" dirty="0"/>
          </a:p>
          <a:p>
            <a:pPr marL="0" indent="0" algn="ctr">
              <a:buNone/>
            </a:pPr>
            <a:endParaRPr lang="en-US" dirty="0">
              <a:solidFill>
                <a:srgbClr val="C00000"/>
              </a:solidFill>
            </a:endParaRPr>
          </a:p>
          <a:p>
            <a:pPr marL="0" indent="0" algn="ctr">
              <a:buNone/>
            </a:pPr>
            <a:r>
              <a:rPr lang="en-US" dirty="0">
                <a:solidFill>
                  <a:srgbClr val="C00000"/>
                </a:solidFill>
              </a:rPr>
              <a:t>The following case study about Alejandro, an adolescent gay male, helps to illustrate </a:t>
            </a:r>
          </a:p>
          <a:p>
            <a:pPr marL="0" indent="0" algn="ctr">
              <a:buNone/>
            </a:pPr>
            <a:r>
              <a:rPr lang="en-US" dirty="0">
                <a:solidFill>
                  <a:srgbClr val="C00000"/>
                </a:solidFill>
              </a:rPr>
              <a:t>how our values and beliefs can drive stigma within a health facility setting.</a:t>
            </a:r>
          </a:p>
          <a:p>
            <a:endParaRPr lang="en-US" dirty="0"/>
          </a:p>
        </p:txBody>
      </p:sp>
      <p:cxnSp>
        <p:nvCxnSpPr>
          <p:cNvPr id="6" name="Straight Connector 5">
            <a:extLst>
              <a:ext uri="{FF2B5EF4-FFF2-40B4-BE49-F238E27FC236}">
                <a16:creationId xmlns:a16="http://schemas.microsoft.com/office/drawing/2014/main" id="{DBFBD4CC-44BE-1E43-B57F-73C4A5A72CA2}"/>
              </a:ext>
            </a:extLst>
          </p:cNvPr>
          <p:cNvCxnSpPr>
            <a:cxnSpLocks/>
          </p:cNvCxnSpPr>
          <p:nvPr/>
        </p:nvCxnSpPr>
        <p:spPr>
          <a:xfrm>
            <a:off x="1871636" y="5576369"/>
            <a:ext cx="921160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2" descr="Module 1 - 11 - Stigma-Discrimination-01.png">
            <a:extLst>
              <a:ext uri="{FF2B5EF4-FFF2-40B4-BE49-F238E27FC236}">
                <a16:creationId xmlns:a16="http://schemas.microsoft.com/office/drawing/2014/main" id="{1EA2FEEF-D919-BD4C-BE7A-FF59C07027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49" r="17490"/>
          <a:stretch/>
        </p:blipFill>
        <p:spPr bwMode="auto">
          <a:xfrm>
            <a:off x="8531426" y="1143743"/>
            <a:ext cx="2551815" cy="205171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455D8289-BEE8-C34C-8B69-D3557644967A}"/>
              </a:ext>
            </a:extLst>
          </p:cNvPr>
          <p:cNvSpPr>
            <a:spLocks noGrp="1"/>
          </p:cNvSpPr>
          <p:nvPr>
            <p:ph type="title"/>
          </p:nvPr>
        </p:nvSpPr>
        <p:spPr>
          <a:xfrm>
            <a:off x="822063" y="1049285"/>
            <a:ext cx="10058400" cy="1107454"/>
          </a:xfrm>
        </p:spPr>
        <p:txBody>
          <a:bodyPr/>
          <a:lstStyle/>
          <a:p>
            <a:r>
              <a:rPr lang="en-US" b="1" dirty="0"/>
              <a:t>VALUES &amp; BELIEFS</a:t>
            </a:r>
          </a:p>
        </p:txBody>
      </p:sp>
      <p:sp>
        <p:nvSpPr>
          <p:cNvPr id="12" name="Subtitle 2">
            <a:extLst>
              <a:ext uri="{FF2B5EF4-FFF2-40B4-BE49-F238E27FC236}">
                <a16:creationId xmlns:a16="http://schemas.microsoft.com/office/drawing/2014/main" id="{7D3FD69E-8260-4641-8C10-244B96937655}"/>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3" name="Picture 12" descr="FTC-IAPAC-lockup.eps">
            <a:extLst>
              <a:ext uri="{FF2B5EF4-FFF2-40B4-BE49-F238E27FC236}">
                <a16:creationId xmlns:a16="http://schemas.microsoft.com/office/drawing/2014/main" id="{63FD9412-E12C-514C-9879-ECA8E498DD5A}"/>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284190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odule 1 - 17 - Case Study Title-01.png">
            <a:extLst>
              <a:ext uri="{FF2B5EF4-FFF2-40B4-BE49-F238E27FC236}">
                <a16:creationId xmlns:a16="http://schemas.microsoft.com/office/drawing/2014/main" id="{F59DB86E-1411-344D-A745-5933CDCB32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64" t="12053" r="35984" b="32233"/>
          <a:stretch/>
        </p:blipFill>
        <p:spPr bwMode="auto">
          <a:xfrm>
            <a:off x="9728382" y="1011892"/>
            <a:ext cx="1676742" cy="138827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63D77D13-05E4-9E48-8A4D-45C7ED7A52AF}"/>
              </a:ext>
            </a:extLst>
          </p:cNvPr>
          <p:cNvSpPr>
            <a:spLocks noGrp="1"/>
          </p:cNvSpPr>
          <p:nvPr>
            <p:ph idx="1"/>
          </p:nvPr>
        </p:nvSpPr>
        <p:spPr>
          <a:xfrm>
            <a:off x="698233" y="2216438"/>
            <a:ext cx="10706891" cy="4253820"/>
          </a:xfrm>
          <a:ln w="25400">
            <a:solidFill>
              <a:srgbClr val="C00000"/>
            </a:solidFill>
          </a:ln>
        </p:spPr>
        <p:txBody>
          <a:bodyPr>
            <a:normAutofit fontScale="77500" lnSpcReduction="20000"/>
          </a:bodyPr>
          <a:lstStyle/>
          <a:p>
            <a:pPr marL="0" indent="0">
              <a:buNone/>
            </a:pPr>
            <a:r>
              <a:rPr lang="en-US" b="1" dirty="0">
                <a:solidFill>
                  <a:srgbClr val="C00000"/>
                </a:solidFill>
              </a:rPr>
              <a:t>Values &amp; Beliefs</a:t>
            </a:r>
          </a:p>
          <a:p>
            <a:r>
              <a:rPr lang="en-US" dirty="0"/>
              <a:t>Alejandro is 18 year old sexually active Latino gay male. He moved from his family home in a small town to study engineering in an urban faith-based college where he got a scholarship. He chats with other young people online and meets up for sex. Alejandro and his casual partners do not talk about HIV. He read about PrEP and thought it would be good option for him because he has not been consistently using condoms when he has sex. He spoke to his college campus doctor about starting PrEP. The doctor did not feel comfortable providing Alejandro with PrEP and referred Alejandro to his family physician. He never went because he knew his family doctor would ask Alejandro’s parents before providing him with Prep. He knows his parents will say no. Alejandro is still dating on-line and using condoms 80% of the time. </a:t>
            </a:r>
          </a:p>
          <a:p>
            <a:endParaRPr lang="en-US" dirty="0"/>
          </a:p>
        </p:txBody>
      </p:sp>
      <p:sp>
        <p:nvSpPr>
          <p:cNvPr id="6" name="Title 1">
            <a:extLst>
              <a:ext uri="{FF2B5EF4-FFF2-40B4-BE49-F238E27FC236}">
                <a16:creationId xmlns:a16="http://schemas.microsoft.com/office/drawing/2014/main" id="{88807572-9405-AE4F-BE35-C563356832C2}"/>
              </a:ext>
            </a:extLst>
          </p:cNvPr>
          <p:cNvSpPr>
            <a:spLocks noGrp="1"/>
          </p:cNvSpPr>
          <p:nvPr>
            <p:ph type="title"/>
          </p:nvPr>
        </p:nvSpPr>
        <p:spPr>
          <a:xfrm>
            <a:off x="-2610386" y="895762"/>
            <a:ext cx="10058400" cy="1609344"/>
          </a:xfrm>
        </p:spPr>
        <p:txBody>
          <a:bodyPr/>
          <a:lstStyle/>
          <a:p>
            <a:r>
              <a:rPr lang="en-US" b="1" dirty="0"/>
              <a:t>CASE STUDY</a:t>
            </a:r>
          </a:p>
        </p:txBody>
      </p:sp>
      <p:sp>
        <p:nvSpPr>
          <p:cNvPr id="10" name="Subtitle 2">
            <a:extLst>
              <a:ext uri="{FF2B5EF4-FFF2-40B4-BE49-F238E27FC236}">
                <a16:creationId xmlns:a16="http://schemas.microsoft.com/office/drawing/2014/main" id="{CA7DF627-AD9D-DC43-92B3-FA4A811FDC6E}"/>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1" name="Picture 10" descr="FTC-IAPAC-lockup.eps">
            <a:extLst>
              <a:ext uri="{FF2B5EF4-FFF2-40B4-BE49-F238E27FC236}">
                <a16:creationId xmlns:a16="http://schemas.microsoft.com/office/drawing/2014/main" id="{B5265ACA-EFB9-4647-BB3E-B6352FF48D0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9" name="TextBox 8">
            <a:extLst>
              <a:ext uri="{FF2B5EF4-FFF2-40B4-BE49-F238E27FC236}">
                <a16:creationId xmlns:a16="http://schemas.microsoft.com/office/drawing/2014/main" id="{E461FB09-8E96-EA44-9267-D5F43D9DEB4F}"/>
              </a:ext>
            </a:extLst>
          </p:cNvPr>
          <p:cNvSpPr txBox="1"/>
          <p:nvPr/>
        </p:nvSpPr>
        <p:spPr>
          <a:xfrm>
            <a:off x="8093401" y="6552814"/>
            <a:ext cx="3415553" cy="584775"/>
          </a:xfrm>
          <a:prstGeom prst="rect">
            <a:avLst/>
          </a:prstGeom>
          <a:noFill/>
        </p:spPr>
        <p:txBody>
          <a:bodyPr wrap="square" rtlCol="0">
            <a:spAutoFit/>
          </a:bodyPr>
          <a:lstStyle/>
          <a:p>
            <a:pPr>
              <a:defRPr/>
            </a:pPr>
            <a:r>
              <a:rPr lang="en-US" sz="1400" dirty="0">
                <a:solidFill>
                  <a:prstClr val="black"/>
                </a:solidFill>
                <a:latin typeface="Rockwell" panose="02060603020205020403"/>
              </a:rPr>
              <a:t>Adapted from the Health Policy Project</a:t>
            </a:r>
          </a:p>
          <a:p>
            <a:pPr>
              <a:defRPr/>
            </a:pPr>
            <a:endParaRPr lang="en-US" dirty="0">
              <a:solidFill>
                <a:prstClr val="black"/>
              </a:solidFill>
              <a:latin typeface="Rockwell" panose="02060603020205020403"/>
            </a:endParaRPr>
          </a:p>
        </p:txBody>
      </p:sp>
    </p:spTree>
    <p:extLst>
      <p:ext uri="{BB962C8B-B14F-4D97-AF65-F5344CB8AC3E}">
        <p14:creationId xmlns:p14="http://schemas.microsoft.com/office/powerpoint/2010/main" val="2836450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DFFDAA07-3B70-8C4F-886D-E647D35C535B}"/>
              </a:ext>
            </a:extLst>
          </p:cNvPr>
          <p:cNvGraphicFramePr>
            <a:graphicFrameLocks noGrp="1"/>
          </p:cNvGraphicFramePr>
          <p:nvPr>
            <p:ph idx="1"/>
            <p:extLst>
              <p:ext uri="{D42A27DB-BD31-4B8C-83A1-F6EECF244321}">
                <p14:modId xmlns:p14="http://schemas.microsoft.com/office/powerpoint/2010/main" val="3557606926"/>
              </p:ext>
            </p:extLst>
          </p:nvPr>
        </p:nvGraphicFramePr>
        <p:xfrm>
          <a:off x="731520" y="1318437"/>
          <a:ext cx="7315200" cy="5177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5A49721C-4DCC-B344-AEC6-ABE54FCBCF0E}"/>
              </a:ext>
            </a:extLst>
          </p:cNvPr>
          <p:cNvSpPr>
            <a:spLocks noGrp="1"/>
          </p:cNvSpPr>
          <p:nvPr>
            <p:ph type="title"/>
          </p:nvPr>
        </p:nvSpPr>
        <p:spPr>
          <a:xfrm>
            <a:off x="8195349" y="1318437"/>
            <a:ext cx="3248397" cy="5177377"/>
          </a:xfrm>
          <a:solidFill>
            <a:srgbClr val="9B2D1F">
              <a:hueOff val="0"/>
              <a:satOff val="0"/>
              <a:lumOff val="0"/>
              <a:alphaOff val="0"/>
            </a:srgbClr>
          </a:solidFill>
          <a:ln w="12700" cap="flat" cmpd="sng" algn="ctr">
            <a:solidFill>
              <a:prstClr val="white">
                <a:hueOff val="0"/>
                <a:satOff val="0"/>
                <a:lumOff val="0"/>
                <a:alphaOff val="0"/>
              </a:prstClr>
            </a:solidFill>
            <a:prstDash val="solid"/>
          </a:ln>
          <a:effectLst/>
        </p:spPr>
        <p:txBody>
          <a:bodyPr spcFirstLastPara="0" vert="horz" wrap="square" lIns="120904" tIns="120904" rIns="120904" bIns="120904" numCol="1" spcCol="1270" rtlCol="0" anchor="ctr" anchorCtr="0">
            <a:noAutofit/>
          </a:bodyPr>
          <a:lstStyle/>
          <a:p>
            <a:r>
              <a:rPr lang="en-US" sz="4000" b="1" dirty="0">
                <a:solidFill>
                  <a:schemeClr val="bg1"/>
                </a:solidFill>
              </a:rPr>
              <a:t>LEARNING FROM ALEJANDRO’S CASE</a:t>
            </a:r>
          </a:p>
        </p:txBody>
      </p:sp>
      <p:sp>
        <p:nvSpPr>
          <p:cNvPr id="7" name="TextBox 6">
            <a:extLst>
              <a:ext uri="{FF2B5EF4-FFF2-40B4-BE49-F238E27FC236}">
                <a16:creationId xmlns:a16="http://schemas.microsoft.com/office/drawing/2014/main" id="{7C654573-C5DB-8544-A928-E00D0014A9A1}"/>
              </a:ext>
            </a:extLst>
          </p:cNvPr>
          <p:cNvSpPr txBox="1"/>
          <p:nvPr/>
        </p:nvSpPr>
        <p:spPr>
          <a:xfrm>
            <a:off x="8817429" y="6573595"/>
            <a:ext cx="2901823" cy="307777"/>
          </a:xfrm>
          <a:prstGeom prst="rect">
            <a:avLst/>
          </a:prstGeom>
          <a:noFill/>
        </p:spPr>
        <p:txBody>
          <a:bodyPr wrap="square" rtlCol="0">
            <a:spAutoFit/>
          </a:bodyPr>
          <a:lstStyle/>
          <a:p>
            <a:pPr>
              <a:defRPr/>
            </a:pPr>
            <a:r>
              <a:rPr lang="en-US" sz="1400" dirty="0">
                <a:solidFill>
                  <a:prstClr val="black"/>
                </a:solidFill>
                <a:latin typeface="Rockwell" panose="02060603020205020403"/>
              </a:rPr>
              <a:t>Adapted from </a:t>
            </a:r>
            <a:r>
              <a:rPr lang="en-US" sz="1400" dirty="0">
                <a:solidFill>
                  <a:prstClr val="black"/>
                </a:solidFill>
                <a:latin typeface="Rockwell" panose="02060603020205020403"/>
                <a:hlinkClick r:id="rId8"/>
              </a:rPr>
              <a:t>www.avac.org</a:t>
            </a:r>
            <a:r>
              <a:rPr lang="en-US" sz="1400" dirty="0">
                <a:solidFill>
                  <a:prstClr val="black"/>
                </a:solidFill>
                <a:latin typeface="Rockwell" panose="02060603020205020403"/>
              </a:rPr>
              <a:t> </a:t>
            </a:r>
          </a:p>
        </p:txBody>
      </p:sp>
      <p:sp>
        <p:nvSpPr>
          <p:cNvPr id="9" name="Subtitle 2">
            <a:extLst>
              <a:ext uri="{FF2B5EF4-FFF2-40B4-BE49-F238E27FC236}">
                <a16:creationId xmlns:a16="http://schemas.microsoft.com/office/drawing/2014/main" id="{E8C2971D-61E9-554C-8D1A-6D57F76D0903}"/>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0" name="Picture 9" descr="FTC-IAPAC-lockup.eps">
            <a:extLst>
              <a:ext uri="{FF2B5EF4-FFF2-40B4-BE49-F238E27FC236}">
                <a16:creationId xmlns:a16="http://schemas.microsoft.com/office/drawing/2014/main" id="{6FA22B5B-04D9-9745-89EA-448B704E0E50}"/>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134638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B7FDDF-CF3F-8E4F-B8BB-37E2DC5879C2}"/>
              </a:ext>
            </a:extLst>
          </p:cNvPr>
          <p:cNvPicPr>
            <a:picLocks noChangeAspect="1"/>
          </p:cNvPicPr>
          <p:nvPr/>
        </p:nvPicPr>
        <p:blipFill>
          <a:blip r:embed="rId3"/>
          <a:stretch>
            <a:fillRect/>
          </a:stretch>
        </p:blipFill>
        <p:spPr>
          <a:xfrm>
            <a:off x="8841307" y="1887146"/>
            <a:ext cx="3350693" cy="2832712"/>
          </a:xfrm>
          <a:prstGeom prst="rect">
            <a:avLst/>
          </a:prstGeom>
        </p:spPr>
      </p:pic>
      <p:sp>
        <p:nvSpPr>
          <p:cNvPr id="4" name="Title 1">
            <a:extLst>
              <a:ext uri="{FF2B5EF4-FFF2-40B4-BE49-F238E27FC236}">
                <a16:creationId xmlns:a16="http://schemas.microsoft.com/office/drawing/2014/main" id="{6341170E-18D8-7644-83B3-FF03C0C6AC3A}"/>
              </a:ext>
            </a:extLst>
          </p:cNvPr>
          <p:cNvSpPr>
            <a:spLocks noGrp="1"/>
          </p:cNvSpPr>
          <p:nvPr>
            <p:ph type="title"/>
          </p:nvPr>
        </p:nvSpPr>
        <p:spPr>
          <a:xfrm>
            <a:off x="786386" y="1173603"/>
            <a:ext cx="10972798" cy="1057873"/>
          </a:xfrm>
        </p:spPr>
        <p:txBody>
          <a:bodyPr>
            <a:normAutofit/>
          </a:bodyPr>
          <a:lstStyle/>
          <a:p>
            <a:r>
              <a:rPr lang="en-US" sz="3600" b="1" dirty="0"/>
              <a:t>WHAT CAN WE LEARN FROM ALEJANDRO’S CASE? </a:t>
            </a:r>
          </a:p>
        </p:txBody>
      </p:sp>
      <p:sp>
        <p:nvSpPr>
          <p:cNvPr id="6" name="Content Placeholder 2">
            <a:extLst>
              <a:ext uri="{FF2B5EF4-FFF2-40B4-BE49-F238E27FC236}">
                <a16:creationId xmlns:a16="http://schemas.microsoft.com/office/drawing/2014/main" id="{97486D1A-B32A-1D42-A2A0-3EE4DDA59123}"/>
              </a:ext>
            </a:extLst>
          </p:cNvPr>
          <p:cNvSpPr>
            <a:spLocks noGrp="1"/>
          </p:cNvSpPr>
          <p:nvPr>
            <p:ph idx="1"/>
          </p:nvPr>
        </p:nvSpPr>
        <p:spPr>
          <a:xfrm>
            <a:off x="194310" y="2117558"/>
            <a:ext cx="9212580" cy="4583280"/>
          </a:xfrm>
        </p:spPr>
        <p:txBody>
          <a:bodyPr>
            <a:normAutofit/>
          </a:bodyPr>
          <a:lstStyle/>
          <a:p>
            <a:r>
              <a:rPr lang="en-US" dirty="0"/>
              <a:t>Personal beliefs related to </a:t>
            </a:r>
          </a:p>
          <a:p>
            <a:pPr lvl="1"/>
            <a:r>
              <a:rPr lang="en-US" dirty="0"/>
              <a:t>The culture of the health setting</a:t>
            </a:r>
          </a:p>
          <a:p>
            <a:pPr lvl="1"/>
            <a:r>
              <a:rPr lang="en-US" dirty="0"/>
              <a:t>Traditional Family values</a:t>
            </a:r>
          </a:p>
          <a:p>
            <a:pPr lvl="1"/>
            <a:r>
              <a:rPr lang="en-US" dirty="0"/>
              <a:t>Young people and sexuality</a:t>
            </a:r>
          </a:p>
          <a:p>
            <a:pPr lvl="1"/>
            <a:r>
              <a:rPr lang="en-US" dirty="0"/>
              <a:t>The right of people to choose how to protect themselves</a:t>
            </a:r>
          </a:p>
          <a:p>
            <a:r>
              <a:rPr lang="en-US" dirty="0"/>
              <a:t>Are significant barriers to quality care</a:t>
            </a:r>
          </a:p>
          <a:p>
            <a:r>
              <a:rPr lang="en-US" dirty="0"/>
              <a:t>Health care workers must be educated </a:t>
            </a:r>
          </a:p>
          <a:p>
            <a:pPr lvl="1"/>
            <a:r>
              <a:rPr lang="en-US" dirty="0"/>
              <a:t>Realize how these personal values may lead to stigma </a:t>
            </a:r>
          </a:p>
          <a:p>
            <a:endParaRPr lang="en-US" dirty="0"/>
          </a:p>
          <a:p>
            <a:endParaRPr lang="en-US" dirty="0"/>
          </a:p>
          <a:p>
            <a:pPr lvl="1"/>
            <a:endParaRPr lang="en-US" dirty="0"/>
          </a:p>
        </p:txBody>
      </p:sp>
      <p:sp>
        <p:nvSpPr>
          <p:cNvPr id="10" name="Subtitle 2">
            <a:extLst>
              <a:ext uri="{FF2B5EF4-FFF2-40B4-BE49-F238E27FC236}">
                <a16:creationId xmlns:a16="http://schemas.microsoft.com/office/drawing/2014/main" id="{3B87CDDA-BF2E-EC41-9D99-39E9232412BB}"/>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1" name="Picture 10" descr="FTC-IAPAC-lockup.eps">
            <a:extLst>
              <a:ext uri="{FF2B5EF4-FFF2-40B4-BE49-F238E27FC236}">
                <a16:creationId xmlns:a16="http://schemas.microsoft.com/office/drawing/2014/main" id="{D72606F2-7C81-A24C-924C-61B7DD4FE707}"/>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2735968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9D0EAD21-9077-C046-A716-5654B190F33F}"/>
              </a:ext>
            </a:extLst>
          </p:cNvPr>
          <p:cNvGraphicFramePr>
            <a:graphicFrameLocks noGrp="1"/>
          </p:cNvGraphicFramePr>
          <p:nvPr>
            <p:ph idx="1"/>
            <p:extLst>
              <p:ext uri="{D42A27DB-BD31-4B8C-83A1-F6EECF244321}">
                <p14:modId xmlns:p14="http://schemas.microsoft.com/office/powerpoint/2010/main" val="3506069274"/>
              </p:ext>
            </p:extLst>
          </p:nvPr>
        </p:nvGraphicFramePr>
        <p:xfrm>
          <a:off x="731520" y="1965390"/>
          <a:ext cx="10753344" cy="369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D8BDF09-6811-A945-AFD4-E67889237805}"/>
              </a:ext>
            </a:extLst>
          </p:cNvPr>
          <p:cNvSpPr txBox="1"/>
          <p:nvPr/>
        </p:nvSpPr>
        <p:spPr>
          <a:xfrm>
            <a:off x="1866614" y="6008632"/>
            <a:ext cx="8483156" cy="923330"/>
          </a:xfrm>
          <a:prstGeom prst="rect">
            <a:avLst/>
          </a:prstGeom>
          <a:noFill/>
        </p:spPr>
        <p:txBody>
          <a:bodyPr wrap="square" rtlCol="0">
            <a:spAutoFit/>
          </a:bodyPr>
          <a:lstStyle/>
          <a:p>
            <a:pPr algn="ctr">
              <a:defRPr/>
            </a:pPr>
            <a:r>
              <a:rPr lang="en-US" dirty="0">
                <a:solidFill>
                  <a:srgbClr val="C00000"/>
                </a:solidFill>
                <a:latin typeface="Rockwell" panose="02060603020205020403"/>
              </a:rPr>
              <a:t>The following case study of Dakota, a transgender woman, illustrates the consequences of stigma in health settings</a:t>
            </a:r>
          </a:p>
          <a:p>
            <a:pPr>
              <a:defRPr/>
            </a:pPr>
            <a:endParaRPr lang="en-US" dirty="0">
              <a:solidFill>
                <a:prstClr val="black"/>
              </a:solidFill>
              <a:latin typeface="Rockwell" panose="02060603020205020403"/>
            </a:endParaRPr>
          </a:p>
        </p:txBody>
      </p:sp>
      <p:cxnSp>
        <p:nvCxnSpPr>
          <p:cNvPr id="7" name="Straight Connector 6">
            <a:extLst>
              <a:ext uri="{FF2B5EF4-FFF2-40B4-BE49-F238E27FC236}">
                <a16:creationId xmlns:a16="http://schemas.microsoft.com/office/drawing/2014/main" id="{C3E36F0A-967F-A346-8777-5DAF239CD50B}"/>
              </a:ext>
            </a:extLst>
          </p:cNvPr>
          <p:cNvCxnSpPr>
            <a:cxnSpLocks/>
          </p:cNvCxnSpPr>
          <p:nvPr/>
        </p:nvCxnSpPr>
        <p:spPr>
          <a:xfrm>
            <a:off x="1414463" y="5897105"/>
            <a:ext cx="95726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1CDBF212-FCBF-9D40-BAFC-16BD84ED3B28}"/>
              </a:ext>
            </a:extLst>
          </p:cNvPr>
          <p:cNvSpPr>
            <a:spLocks noGrp="1"/>
          </p:cNvSpPr>
          <p:nvPr>
            <p:ph type="title"/>
          </p:nvPr>
        </p:nvSpPr>
        <p:spPr>
          <a:xfrm>
            <a:off x="1064663" y="1186941"/>
            <a:ext cx="10282044" cy="907037"/>
          </a:xfrm>
        </p:spPr>
        <p:txBody>
          <a:bodyPr>
            <a:normAutofit/>
          </a:bodyPr>
          <a:lstStyle/>
          <a:p>
            <a:r>
              <a:rPr lang="en-US" sz="4000" b="1" dirty="0"/>
              <a:t>EFFECTS OF STIGMA ON KEY POPULATIONS</a:t>
            </a:r>
          </a:p>
        </p:txBody>
      </p:sp>
      <p:sp>
        <p:nvSpPr>
          <p:cNvPr id="10" name="Subtitle 2">
            <a:extLst>
              <a:ext uri="{FF2B5EF4-FFF2-40B4-BE49-F238E27FC236}">
                <a16:creationId xmlns:a16="http://schemas.microsoft.com/office/drawing/2014/main" id="{0CB58C0E-D785-9F45-B565-D2BB8A7FFE9C}"/>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1" name="Picture 10" descr="FTC-IAPAC-lockup.eps">
            <a:extLst>
              <a:ext uri="{FF2B5EF4-FFF2-40B4-BE49-F238E27FC236}">
                <a16:creationId xmlns:a16="http://schemas.microsoft.com/office/drawing/2014/main" id="{B81DDF39-9867-AC41-86C6-571D0D66183A}"/>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368932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F64B9B-F991-314F-AD5E-6CCCF1ECFF1B}"/>
              </a:ext>
            </a:extLst>
          </p:cNvPr>
          <p:cNvSpPr>
            <a:spLocks noGrp="1"/>
          </p:cNvSpPr>
          <p:nvPr>
            <p:ph type="title"/>
          </p:nvPr>
        </p:nvSpPr>
        <p:spPr>
          <a:xfrm>
            <a:off x="-270299" y="1094905"/>
            <a:ext cx="5095748" cy="1039368"/>
          </a:xfrm>
        </p:spPr>
        <p:txBody>
          <a:bodyPr/>
          <a:lstStyle/>
          <a:p>
            <a:r>
              <a:rPr lang="en-US" b="1" dirty="0"/>
              <a:t>CASE STUDY</a:t>
            </a:r>
          </a:p>
        </p:txBody>
      </p:sp>
      <p:pic>
        <p:nvPicPr>
          <p:cNvPr id="9" name="Picture 4" descr="Module 1 - 25 - Case Study - Noah-01.png">
            <a:extLst>
              <a:ext uri="{FF2B5EF4-FFF2-40B4-BE49-F238E27FC236}">
                <a16:creationId xmlns:a16="http://schemas.microsoft.com/office/drawing/2014/main" id="{98B06713-E6F4-8744-A9E3-DA14480EE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3507" y="4662208"/>
            <a:ext cx="3588493" cy="201852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6D847220-D883-6343-A640-B6A0AE319E9C}"/>
              </a:ext>
            </a:extLst>
          </p:cNvPr>
          <p:cNvSpPr>
            <a:spLocks noGrp="1"/>
          </p:cNvSpPr>
          <p:nvPr>
            <p:ph idx="1"/>
          </p:nvPr>
        </p:nvSpPr>
        <p:spPr>
          <a:xfrm>
            <a:off x="441783" y="1998144"/>
            <a:ext cx="8414406" cy="4682591"/>
          </a:xfrm>
          <a:ln w="25400">
            <a:solidFill>
              <a:srgbClr val="C00000"/>
            </a:solidFill>
          </a:ln>
        </p:spPr>
        <p:txBody>
          <a:bodyPr>
            <a:normAutofit fontScale="62500" lnSpcReduction="20000"/>
          </a:bodyPr>
          <a:lstStyle/>
          <a:p>
            <a:pPr marL="0" indent="0">
              <a:buNone/>
            </a:pPr>
            <a:r>
              <a:rPr lang="en-US" sz="1800" b="1" dirty="0">
                <a:solidFill>
                  <a:srgbClr val="C00000"/>
                </a:solidFill>
              </a:rPr>
              <a:t>Disclosure</a:t>
            </a:r>
          </a:p>
          <a:p>
            <a:r>
              <a:rPr lang="en-US" dirty="0"/>
              <a:t>Dakota is transgender woman aged 21, living with her cousin. She knows that her cousin does not approve of the lifestyle but puts up with her because she is family. For the past 5 years, she has been supporting herself with casual work in a local bar where she meets men and offers them sex for payment to supplement her meagre income from the bar. She likes to take amphetamines before sex and this takes up her quite a bit of her available money. She takes amphetamines most days. She has one regular client pays her double every week not to use a condom. One night, the bar was offering free HIV testing and she took a test which was positive.  She went to a nearby clinic but the staff were very unfriendly to her. She was given antiretroviral therapy but no one examined her, asked her about her drug use or sex work and she was not counseled about disclosing her HIV status to her sexual partners or family. She never went back to the clinic and when her antiretrovirals ran out, she stopped. She continued to have unprotected  sex with clients. A year later, she was admitted to the emergency room with dehydration, following a month of persistent diarrhea. She was diagnosed with cryptosporidiosis and AIDS.</a:t>
            </a:r>
          </a:p>
          <a:p>
            <a:endParaRPr lang="en-US" sz="1600" dirty="0"/>
          </a:p>
        </p:txBody>
      </p:sp>
      <p:pic>
        <p:nvPicPr>
          <p:cNvPr id="6" name="Picture 2" descr="Module 1 - 17 - Case Study Title-01.png">
            <a:extLst>
              <a:ext uri="{FF2B5EF4-FFF2-40B4-BE49-F238E27FC236}">
                <a16:creationId xmlns:a16="http://schemas.microsoft.com/office/drawing/2014/main" id="{BEEAAD28-A29A-AA46-A406-AB738F9EC7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372" t="11659" r="38894" b="40363"/>
          <a:stretch/>
        </p:blipFill>
        <p:spPr bwMode="auto">
          <a:xfrm>
            <a:off x="7354800" y="959433"/>
            <a:ext cx="1248707" cy="998966"/>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FB25FD19-15CE-FD46-8E97-A69470D716F5}"/>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1" name="Picture 10" descr="FTC-IAPAC-lockup.eps">
            <a:extLst>
              <a:ext uri="{FF2B5EF4-FFF2-40B4-BE49-F238E27FC236}">
                <a16:creationId xmlns:a16="http://schemas.microsoft.com/office/drawing/2014/main" id="{127818D0-8D3F-9947-B26E-F6DFBF4E6F5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3255347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35E59FE1-19E2-4D42-9815-834496FA7BB8}"/>
              </a:ext>
            </a:extLst>
          </p:cNvPr>
          <p:cNvGraphicFramePr>
            <a:graphicFrameLocks noGrp="1"/>
          </p:cNvGraphicFramePr>
          <p:nvPr>
            <p:ph idx="1"/>
            <p:extLst>
              <p:ext uri="{D42A27DB-BD31-4B8C-83A1-F6EECF244321}">
                <p14:modId xmlns:p14="http://schemas.microsoft.com/office/powerpoint/2010/main" val="498233526"/>
              </p:ext>
            </p:extLst>
          </p:nvPr>
        </p:nvGraphicFramePr>
        <p:xfrm>
          <a:off x="721895" y="1324370"/>
          <a:ext cx="7196846" cy="5171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ubtitle 2">
            <a:extLst>
              <a:ext uri="{FF2B5EF4-FFF2-40B4-BE49-F238E27FC236}">
                <a16:creationId xmlns:a16="http://schemas.microsoft.com/office/drawing/2014/main" id="{8C52619C-692C-DA46-BA58-CDD5BD179EEA}"/>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9" name="Picture 8" descr="FTC-IAPAC-lockup.eps">
            <a:extLst>
              <a:ext uri="{FF2B5EF4-FFF2-40B4-BE49-F238E27FC236}">
                <a16:creationId xmlns:a16="http://schemas.microsoft.com/office/drawing/2014/main" id="{9143AEB6-F0EA-1949-9F03-0FB82CCA271C}"/>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8224456" y="284405"/>
            <a:ext cx="3494796" cy="784416"/>
          </a:xfrm>
          <a:prstGeom prst="rect">
            <a:avLst/>
          </a:prstGeom>
        </p:spPr>
      </p:pic>
      <p:sp>
        <p:nvSpPr>
          <p:cNvPr id="10" name="Title 1">
            <a:extLst>
              <a:ext uri="{FF2B5EF4-FFF2-40B4-BE49-F238E27FC236}">
                <a16:creationId xmlns:a16="http://schemas.microsoft.com/office/drawing/2014/main" id="{B329F803-970A-9F4B-863E-6CC7B367C886}"/>
              </a:ext>
            </a:extLst>
          </p:cNvPr>
          <p:cNvSpPr txBox="1">
            <a:spLocks/>
          </p:cNvSpPr>
          <p:nvPr/>
        </p:nvSpPr>
        <p:spPr>
          <a:xfrm>
            <a:off x="8195349" y="1318437"/>
            <a:ext cx="3248397" cy="5177377"/>
          </a:xfrm>
          <a:prstGeom prst="rect">
            <a:avLst/>
          </a:prstGeom>
          <a:solidFill>
            <a:srgbClr val="9B2D1F">
              <a:hueOff val="0"/>
              <a:satOff val="0"/>
              <a:lumOff val="0"/>
              <a:alphaOff val="0"/>
            </a:srgbClr>
          </a:solidFill>
          <a:ln w="12700" cap="flat" cmpd="sng" algn="ctr">
            <a:solidFill>
              <a:prstClr val="white">
                <a:hueOff val="0"/>
                <a:satOff val="0"/>
                <a:lumOff val="0"/>
                <a:alphaOff val="0"/>
              </a:prstClr>
            </a:solidFill>
            <a:prstDash val="solid"/>
          </a:ln>
          <a:effectLst/>
        </p:spPr>
        <p:txBody>
          <a:bodyPr spcFirstLastPara="0" vert="horz" wrap="square" lIns="120904" tIns="120904" rIns="120904" bIns="120904" numCol="1" spcCol="1270" rtlCol="0" anchor="ctr" anchorCtr="0">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rPr>
              <a:t>LEARNING FROM DAKOTA’S CASE</a:t>
            </a:r>
          </a:p>
        </p:txBody>
      </p:sp>
    </p:spTree>
    <p:extLst>
      <p:ext uri="{BB962C8B-B14F-4D97-AF65-F5344CB8AC3E}">
        <p14:creationId xmlns:p14="http://schemas.microsoft.com/office/powerpoint/2010/main" val="1357047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5C12-2CEB-0943-95F7-4B47410611C1}"/>
              </a:ext>
            </a:extLst>
          </p:cNvPr>
          <p:cNvSpPr>
            <a:spLocks noGrp="1"/>
          </p:cNvSpPr>
          <p:nvPr>
            <p:ph type="title"/>
          </p:nvPr>
        </p:nvSpPr>
        <p:spPr>
          <a:xfrm>
            <a:off x="609600" y="1074754"/>
            <a:ext cx="10972800" cy="1143000"/>
          </a:xfrm>
        </p:spPr>
        <p:txBody>
          <a:bodyPr/>
          <a:lstStyle/>
          <a:p>
            <a:r>
              <a:rPr lang="en-US" b="1" dirty="0"/>
              <a:t>WHAT CAN WE LEARN FROM DAKOTA’S CASE?</a:t>
            </a:r>
          </a:p>
        </p:txBody>
      </p:sp>
      <p:sp>
        <p:nvSpPr>
          <p:cNvPr id="3" name="Content Placeholder 2">
            <a:extLst>
              <a:ext uri="{FF2B5EF4-FFF2-40B4-BE49-F238E27FC236}">
                <a16:creationId xmlns:a16="http://schemas.microsoft.com/office/drawing/2014/main" id="{9F199658-DD17-C846-9061-73FDA0876E79}"/>
              </a:ext>
            </a:extLst>
          </p:cNvPr>
          <p:cNvSpPr>
            <a:spLocks noGrp="1"/>
          </p:cNvSpPr>
          <p:nvPr>
            <p:ph idx="1"/>
          </p:nvPr>
        </p:nvSpPr>
        <p:spPr>
          <a:xfrm>
            <a:off x="609600" y="2333075"/>
            <a:ext cx="10972800" cy="3793093"/>
          </a:xfrm>
        </p:spPr>
        <p:txBody>
          <a:bodyPr>
            <a:normAutofit lnSpcReduction="10000"/>
          </a:bodyPr>
          <a:lstStyle/>
          <a:p>
            <a:r>
              <a:rPr lang="en-US" dirty="0"/>
              <a:t>Dakota’s physician should have:</a:t>
            </a:r>
          </a:p>
          <a:p>
            <a:pPr lvl="1"/>
            <a:r>
              <a:rPr lang="en-US" dirty="0"/>
              <a:t>Taken a thorough medical history</a:t>
            </a:r>
          </a:p>
          <a:p>
            <a:pPr lvl="2"/>
            <a:r>
              <a:rPr lang="en-US" dirty="0"/>
              <a:t>Including her drug use and its possible effect on her adherence</a:t>
            </a:r>
          </a:p>
          <a:p>
            <a:pPr lvl="1"/>
            <a:r>
              <a:rPr lang="en-US" dirty="0"/>
              <a:t>Advised Dakota about the importance of disclosing her HIV status to intimate partners &amp; the need for a social support network</a:t>
            </a:r>
          </a:p>
          <a:p>
            <a:pPr lvl="1"/>
            <a:r>
              <a:rPr lang="en-US" dirty="0"/>
              <a:t>Developed a plan to ensure active follow up </a:t>
            </a:r>
          </a:p>
          <a:p>
            <a:pPr lvl="2"/>
            <a:r>
              <a:rPr lang="en-US" dirty="0"/>
              <a:t>after initiation of antiretroviral therapy</a:t>
            </a:r>
          </a:p>
          <a:p>
            <a:pPr lvl="1"/>
            <a:r>
              <a:rPr lang="en-US" dirty="0"/>
              <a:t>Referred Dakota to drug counselling services</a:t>
            </a:r>
          </a:p>
        </p:txBody>
      </p:sp>
      <p:sp>
        <p:nvSpPr>
          <p:cNvPr id="4" name="Subtitle 2">
            <a:extLst>
              <a:ext uri="{FF2B5EF4-FFF2-40B4-BE49-F238E27FC236}">
                <a16:creationId xmlns:a16="http://schemas.microsoft.com/office/drawing/2014/main" id="{D69CE994-85D3-9F4D-B302-BC9012E23B04}"/>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5" name="Picture 4" descr="FTC-IAPAC-lockup.eps">
            <a:extLst>
              <a:ext uri="{FF2B5EF4-FFF2-40B4-BE49-F238E27FC236}">
                <a16:creationId xmlns:a16="http://schemas.microsoft.com/office/drawing/2014/main" id="{DCD4B593-B999-7D44-8D8E-4F8FA944DF8A}"/>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192223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69E2C92-F8C0-F448-A1EC-155152B9FF1B}"/>
              </a:ext>
            </a:extLst>
          </p:cNvPr>
          <p:cNvSpPr>
            <a:spLocks noGrp="1"/>
          </p:cNvSpPr>
          <p:nvPr>
            <p:ph idx="1"/>
          </p:nvPr>
        </p:nvSpPr>
        <p:spPr>
          <a:xfrm>
            <a:off x="586988" y="2261938"/>
            <a:ext cx="6110389" cy="4299284"/>
          </a:xfrm>
        </p:spPr>
        <p:txBody>
          <a:bodyPr>
            <a:normAutofit/>
          </a:bodyPr>
          <a:lstStyle/>
          <a:p>
            <a:pPr marL="0" indent="0">
              <a:buNone/>
            </a:pPr>
            <a:endParaRPr lang="en-US" sz="1800" b="1" dirty="0"/>
          </a:p>
          <a:p>
            <a:r>
              <a:rPr lang="en-US" sz="1800" dirty="0"/>
              <a:t>Zero stigma &amp; non-discrimination are core human rights principles &amp; obligation, but within health care settings they remain widespread &amp; take many forms</a:t>
            </a:r>
            <a:r>
              <a:rPr lang="en-US" sz="1400" dirty="0"/>
              <a:t> </a:t>
            </a:r>
          </a:p>
          <a:p>
            <a:endParaRPr lang="en-US" sz="1800" dirty="0"/>
          </a:p>
          <a:p>
            <a:r>
              <a:rPr lang="en-US" sz="1800" dirty="0"/>
              <a:t>Stigma &amp; discrimination are barriers to accessing health &amp; community services &amp; prevents the attainment of universal health coverage</a:t>
            </a:r>
          </a:p>
          <a:p>
            <a:endParaRPr lang="en-US" sz="1800" dirty="0"/>
          </a:p>
          <a:p>
            <a:r>
              <a:rPr lang="en-US" sz="1800" dirty="0"/>
              <a:t>Stigma &amp; discrimination lead to poor health outcomes and hampers efforts to achieve healthy lives for all and control of the HIV epidemic</a:t>
            </a:r>
          </a:p>
          <a:p>
            <a:pPr marL="0" indent="0">
              <a:buNone/>
            </a:pPr>
            <a:endParaRPr lang="en-US" sz="1800" dirty="0"/>
          </a:p>
        </p:txBody>
      </p:sp>
      <p:sp>
        <p:nvSpPr>
          <p:cNvPr id="6" name="Title 1">
            <a:extLst>
              <a:ext uri="{FF2B5EF4-FFF2-40B4-BE49-F238E27FC236}">
                <a16:creationId xmlns:a16="http://schemas.microsoft.com/office/drawing/2014/main" id="{C47E4DAB-7D8F-154E-8F6F-82BA4663AE33}"/>
              </a:ext>
            </a:extLst>
          </p:cNvPr>
          <p:cNvSpPr>
            <a:spLocks noGrp="1"/>
          </p:cNvSpPr>
          <p:nvPr>
            <p:ph type="title"/>
          </p:nvPr>
        </p:nvSpPr>
        <p:spPr>
          <a:xfrm>
            <a:off x="730123" y="1068821"/>
            <a:ext cx="10776237" cy="1609344"/>
          </a:xfrm>
        </p:spPr>
        <p:txBody>
          <a:bodyPr>
            <a:normAutofit/>
          </a:bodyPr>
          <a:lstStyle/>
          <a:p>
            <a:r>
              <a:rPr lang="en-US" sz="3300" b="1" dirty="0"/>
              <a:t>AGENDA FOR ZERO STIGMA IN HEALTH SETTINGS</a:t>
            </a:r>
          </a:p>
        </p:txBody>
      </p:sp>
      <p:pic>
        <p:nvPicPr>
          <p:cNvPr id="7" name="Picture 12" descr="Module 1 - 27 - Agenda for Zero Discrimination-01.png">
            <a:extLst>
              <a:ext uri="{FF2B5EF4-FFF2-40B4-BE49-F238E27FC236}">
                <a16:creationId xmlns:a16="http://schemas.microsoft.com/office/drawing/2014/main" id="{8E20478F-AE12-8548-A3A9-BAB2B15AA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159" y="2569464"/>
            <a:ext cx="5279841" cy="2969911"/>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E7694B97-F38E-9C43-8807-1E4C18885C4C}"/>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0" name="Picture 9" descr="FTC-IAPAC-lockup.eps">
            <a:extLst>
              <a:ext uri="{FF2B5EF4-FFF2-40B4-BE49-F238E27FC236}">
                <a16:creationId xmlns:a16="http://schemas.microsoft.com/office/drawing/2014/main" id="{5F557DCA-D1FD-C040-8A3D-6C6E698FB73E}"/>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149199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6826863D-4CDB-254F-9FD2-1AF3DE5431C3}"/>
              </a:ext>
            </a:extLst>
          </p:cNvPr>
          <p:cNvSpPr>
            <a:spLocks noGrp="1"/>
          </p:cNvSpPr>
          <p:nvPr>
            <p:ph type="title"/>
          </p:nvPr>
        </p:nvSpPr>
        <p:spPr>
          <a:xfrm>
            <a:off x="947928" y="946742"/>
            <a:ext cx="10058400" cy="1609344"/>
          </a:xfrm>
        </p:spPr>
        <p:txBody>
          <a:bodyPr>
            <a:normAutofit/>
          </a:bodyPr>
          <a:lstStyle/>
          <a:p>
            <a:r>
              <a:rPr lang="en-US" b="1" dirty="0"/>
              <a:t>LEARNING OBJECTIVES </a:t>
            </a:r>
            <a:endParaRPr lang="en-US" dirty="0"/>
          </a:p>
        </p:txBody>
      </p:sp>
      <p:sp>
        <p:nvSpPr>
          <p:cNvPr id="38" name="Rounded Rectangle 37">
            <a:extLst>
              <a:ext uri="{FF2B5EF4-FFF2-40B4-BE49-F238E27FC236}">
                <a16:creationId xmlns:a16="http://schemas.microsoft.com/office/drawing/2014/main" id="{6D24D1AD-8710-044F-91CD-E1BECE50E452}"/>
              </a:ext>
            </a:extLst>
          </p:cNvPr>
          <p:cNvSpPr/>
          <p:nvPr/>
        </p:nvSpPr>
        <p:spPr>
          <a:xfrm>
            <a:off x="788347" y="2513648"/>
            <a:ext cx="10683830" cy="551075"/>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9" name="Rectangle 38" descr="Scales of Justice">
            <a:extLst>
              <a:ext uri="{FF2B5EF4-FFF2-40B4-BE49-F238E27FC236}">
                <a16:creationId xmlns:a16="http://schemas.microsoft.com/office/drawing/2014/main" id="{82147A3F-5455-1D47-BD56-5067397C0E77}"/>
              </a:ext>
            </a:extLst>
          </p:cNvPr>
          <p:cNvSpPr/>
          <p:nvPr/>
        </p:nvSpPr>
        <p:spPr>
          <a:xfrm>
            <a:off x="922735" y="2650480"/>
            <a:ext cx="291334" cy="303092"/>
          </a:xfrm>
          <a:prstGeom prst="rect">
            <a:avLst/>
          </a:prstGeom>
          <a: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dirty="0"/>
          </a:p>
        </p:txBody>
      </p:sp>
      <p:grpSp>
        <p:nvGrpSpPr>
          <p:cNvPr id="40" name="Group 39">
            <a:extLst>
              <a:ext uri="{FF2B5EF4-FFF2-40B4-BE49-F238E27FC236}">
                <a16:creationId xmlns:a16="http://schemas.microsoft.com/office/drawing/2014/main" id="{B125BF0F-9A8D-F94E-A37B-EBE6A08DE269}"/>
              </a:ext>
            </a:extLst>
          </p:cNvPr>
          <p:cNvGrpSpPr/>
          <p:nvPr/>
        </p:nvGrpSpPr>
        <p:grpSpPr>
          <a:xfrm>
            <a:off x="1248244" y="2513648"/>
            <a:ext cx="10072028" cy="551075"/>
            <a:chOff x="575987" y="1170"/>
            <a:chExt cx="9482412" cy="498690"/>
          </a:xfrm>
        </p:grpSpPr>
        <p:sp>
          <p:nvSpPr>
            <p:cNvPr id="66" name="Rectangle 65">
              <a:extLst>
                <a:ext uri="{FF2B5EF4-FFF2-40B4-BE49-F238E27FC236}">
                  <a16:creationId xmlns:a16="http://schemas.microsoft.com/office/drawing/2014/main" id="{2865D955-4070-7149-91D5-363A308D916D}"/>
                </a:ext>
              </a:extLst>
            </p:cNvPr>
            <p:cNvSpPr/>
            <p:nvPr/>
          </p:nvSpPr>
          <p:spPr>
            <a:xfrm>
              <a:off x="575987" y="1170"/>
              <a:ext cx="9482412" cy="4986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7" name="TextBox 66">
              <a:extLst>
                <a:ext uri="{FF2B5EF4-FFF2-40B4-BE49-F238E27FC236}">
                  <a16:creationId xmlns:a16="http://schemas.microsoft.com/office/drawing/2014/main" id="{EEFCF0CA-E643-6F41-A511-00744AC88B77}"/>
                </a:ext>
              </a:extLst>
            </p:cNvPr>
            <p:cNvSpPr txBox="1"/>
            <p:nvPr/>
          </p:nvSpPr>
          <p:spPr>
            <a:xfrm>
              <a:off x="575987" y="1170"/>
              <a:ext cx="9482412" cy="4986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2778" tIns="52778" rIns="52778" bIns="52778" numCol="1" spcCol="1270" anchor="ctr" anchorCtr="0">
              <a:noAutofit/>
            </a:bodyPr>
            <a:lstStyle/>
            <a:p>
              <a:pPr defTabSz="622300">
                <a:spcBef>
                  <a:spcPct val="0"/>
                </a:spcBef>
                <a:spcAft>
                  <a:spcPct val="35000"/>
                </a:spcAft>
              </a:pPr>
              <a:r>
                <a:rPr lang="en-US" sz="1600" dirty="0"/>
                <a:t>Define stigma &amp; discrimination </a:t>
              </a:r>
            </a:p>
          </p:txBody>
        </p:sp>
      </p:grpSp>
      <p:sp>
        <p:nvSpPr>
          <p:cNvPr id="41" name="Rounded Rectangle 40">
            <a:extLst>
              <a:ext uri="{FF2B5EF4-FFF2-40B4-BE49-F238E27FC236}">
                <a16:creationId xmlns:a16="http://schemas.microsoft.com/office/drawing/2014/main" id="{F13854B0-F600-3C40-A332-70F28A26795A}"/>
              </a:ext>
            </a:extLst>
          </p:cNvPr>
          <p:cNvSpPr/>
          <p:nvPr/>
        </p:nvSpPr>
        <p:spPr>
          <a:xfrm>
            <a:off x="788347" y="3137011"/>
            <a:ext cx="10683830" cy="551075"/>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42" name="Rectangle 41" descr="Line Arrow: Counterclockwise curve">
            <a:extLst>
              <a:ext uri="{FF2B5EF4-FFF2-40B4-BE49-F238E27FC236}">
                <a16:creationId xmlns:a16="http://schemas.microsoft.com/office/drawing/2014/main" id="{7F6EF8DD-9927-264E-9CEA-F3143AA017F6}"/>
              </a:ext>
            </a:extLst>
          </p:cNvPr>
          <p:cNvSpPr/>
          <p:nvPr/>
        </p:nvSpPr>
        <p:spPr>
          <a:xfrm>
            <a:off x="922735" y="3304326"/>
            <a:ext cx="291334" cy="30309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grpSp>
        <p:nvGrpSpPr>
          <p:cNvPr id="43" name="Group 42">
            <a:extLst>
              <a:ext uri="{FF2B5EF4-FFF2-40B4-BE49-F238E27FC236}">
                <a16:creationId xmlns:a16="http://schemas.microsoft.com/office/drawing/2014/main" id="{17BDDC71-340D-0C4B-9C9C-CB1DB86FADE2}"/>
              </a:ext>
            </a:extLst>
          </p:cNvPr>
          <p:cNvGrpSpPr/>
          <p:nvPr/>
        </p:nvGrpSpPr>
        <p:grpSpPr>
          <a:xfrm>
            <a:off x="1248244" y="3137011"/>
            <a:ext cx="10072028" cy="551075"/>
            <a:chOff x="575987" y="624533"/>
            <a:chExt cx="9482412" cy="498690"/>
          </a:xfrm>
        </p:grpSpPr>
        <p:sp>
          <p:nvSpPr>
            <p:cNvPr id="64" name="Rectangle 63">
              <a:extLst>
                <a:ext uri="{FF2B5EF4-FFF2-40B4-BE49-F238E27FC236}">
                  <a16:creationId xmlns:a16="http://schemas.microsoft.com/office/drawing/2014/main" id="{D2A60F6E-07A1-494F-98AB-B146AFDD8FE2}"/>
                </a:ext>
              </a:extLst>
            </p:cNvPr>
            <p:cNvSpPr/>
            <p:nvPr/>
          </p:nvSpPr>
          <p:spPr>
            <a:xfrm>
              <a:off x="575987" y="624533"/>
              <a:ext cx="9482412" cy="4986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5" name="TextBox 64">
              <a:extLst>
                <a:ext uri="{FF2B5EF4-FFF2-40B4-BE49-F238E27FC236}">
                  <a16:creationId xmlns:a16="http://schemas.microsoft.com/office/drawing/2014/main" id="{5E98268D-31CC-524A-B637-51F86EA40D28}"/>
                </a:ext>
              </a:extLst>
            </p:cNvPr>
            <p:cNvSpPr txBox="1"/>
            <p:nvPr/>
          </p:nvSpPr>
          <p:spPr>
            <a:xfrm>
              <a:off x="575987" y="624533"/>
              <a:ext cx="9482412" cy="4986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2778" tIns="52778" rIns="52778" bIns="52778" numCol="1" spcCol="1270" anchor="ctr" anchorCtr="0">
              <a:noAutofit/>
            </a:bodyPr>
            <a:lstStyle/>
            <a:p>
              <a:pPr defTabSz="622300">
                <a:spcBef>
                  <a:spcPct val="0"/>
                </a:spcBef>
                <a:spcAft>
                  <a:spcPct val="35000"/>
                </a:spcAft>
              </a:pPr>
              <a:r>
                <a:rPr lang="en-US" sz="1600" dirty="0"/>
                <a:t>Identify causes &amp; consequences of stigma &amp; discrimination </a:t>
              </a:r>
            </a:p>
          </p:txBody>
        </p:sp>
      </p:grpSp>
      <p:sp>
        <p:nvSpPr>
          <p:cNvPr id="44" name="Rounded Rectangle 43">
            <a:extLst>
              <a:ext uri="{FF2B5EF4-FFF2-40B4-BE49-F238E27FC236}">
                <a16:creationId xmlns:a16="http://schemas.microsoft.com/office/drawing/2014/main" id="{2834CAAA-996D-A14C-8635-70D9864558E8}"/>
              </a:ext>
            </a:extLst>
          </p:cNvPr>
          <p:cNvSpPr/>
          <p:nvPr/>
        </p:nvSpPr>
        <p:spPr>
          <a:xfrm>
            <a:off x="788347" y="3760373"/>
            <a:ext cx="10683830" cy="551075"/>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45" name="Rectangle 44" descr="Stethoscope">
            <a:extLst>
              <a:ext uri="{FF2B5EF4-FFF2-40B4-BE49-F238E27FC236}">
                <a16:creationId xmlns:a16="http://schemas.microsoft.com/office/drawing/2014/main" id="{555ABFFD-050C-D849-BFD2-32DCE5B8EBB0}"/>
              </a:ext>
            </a:extLst>
          </p:cNvPr>
          <p:cNvSpPr/>
          <p:nvPr/>
        </p:nvSpPr>
        <p:spPr>
          <a:xfrm>
            <a:off x="944609" y="3901441"/>
            <a:ext cx="291334" cy="303092"/>
          </a:xfrm>
          <a:prstGeom prst="rect">
            <a:avLst/>
          </a:prstGeom>
          <a:blipFill>
            <a:blip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grpSp>
        <p:nvGrpSpPr>
          <p:cNvPr id="46" name="Group 45">
            <a:extLst>
              <a:ext uri="{FF2B5EF4-FFF2-40B4-BE49-F238E27FC236}">
                <a16:creationId xmlns:a16="http://schemas.microsoft.com/office/drawing/2014/main" id="{EEB9DD24-3039-BC42-B891-80708E706CAD}"/>
              </a:ext>
            </a:extLst>
          </p:cNvPr>
          <p:cNvGrpSpPr/>
          <p:nvPr/>
        </p:nvGrpSpPr>
        <p:grpSpPr>
          <a:xfrm>
            <a:off x="1248244" y="3760373"/>
            <a:ext cx="10072028" cy="551075"/>
            <a:chOff x="575987" y="1247895"/>
            <a:chExt cx="9482412" cy="498690"/>
          </a:xfrm>
        </p:grpSpPr>
        <p:sp>
          <p:nvSpPr>
            <p:cNvPr id="62" name="Rectangle 61">
              <a:extLst>
                <a:ext uri="{FF2B5EF4-FFF2-40B4-BE49-F238E27FC236}">
                  <a16:creationId xmlns:a16="http://schemas.microsoft.com/office/drawing/2014/main" id="{5CD8C6C1-5F7E-CD45-8371-ADC15877496F}"/>
                </a:ext>
              </a:extLst>
            </p:cNvPr>
            <p:cNvSpPr/>
            <p:nvPr/>
          </p:nvSpPr>
          <p:spPr>
            <a:xfrm>
              <a:off x="575987" y="1247895"/>
              <a:ext cx="9482412" cy="4986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3" name="TextBox 62">
              <a:extLst>
                <a:ext uri="{FF2B5EF4-FFF2-40B4-BE49-F238E27FC236}">
                  <a16:creationId xmlns:a16="http://schemas.microsoft.com/office/drawing/2014/main" id="{5C32D401-5010-2047-8A97-495CD7FA792D}"/>
                </a:ext>
              </a:extLst>
            </p:cNvPr>
            <p:cNvSpPr txBox="1"/>
            <p:nvPr/>
          </p:nvSpPr>
          <p:spPr>
            <a:xfrm>
              <a:off x="575987" y="1247895"/>
              <a:ext cx="9482412" cy="4986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2778" tIns="52778" rIns="52778" bIns="52778" numCol="1" spcCol="1270" anchor="ctr" anchorCtr="0">
              <a:noAutofit/>
            </a:bodyPr>
            <a:lstStyle/>
            <a:p>
              <a:pPr defTabSz="622300">
                <a:spcBef>
                  <a:spcPct val="0"/>
                </a:spcBef>
                <a:spcAft>
                  <a:spcPct val="35000"/>
                </a:spcAft>
              </a:pPr>
              <a:r>
                <a:rPr lang="en-US" sz="1600" dirty="0"/>
                <a:t>Describe what stigma &amp; discrimination looks like in health facilities</a:t>
              </a:r>
            </a:p>
          </p:txBody>
        </p:sp>
      </p:grpSp>
      <p:sp>
        <p:nvSpPr>
          <p:cNvPr id="47" name="Rounded Rectangle 46">
            <a:extLst>
              <a:ext uri="{FF2B5EF4-FFF2-40B4-BE49-F238E27FC236}">
                <a16:creationId xmlns:a16="http://schemas.microsoft.com/office/drawing/2014/main" id="{EE0D38D7-172B-FA42-8580-CD248D67088D}"/>
              </a:ext>
            </a:extLst>
          </p:cNvPr>
          <p:cNvSpPr/>
          <p:nvPr/>
        </p:nvSpPr>
        <p:spPr>
          <a:xfrm>
            <a:off x="788347" y="4383736"/>
            <a:ext cx="10683830" cy="551075"/>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48" name="Rectangle 47" descr="Medicine">
            <a:extLst>
              <a:ext uri="{FF2B5EF4-FFF2-40B4-BE49-F238E27FC236}">
                <a16:creationId xmlns:a16="http://schemas.microsoft.com/office/drawing/2014/main" id="{E81D320A-6D67-3847-A28C-C4B778A40BDF}"/>
              </a:ext>
            </a:extLst>
          </p:cNvPr>
          <p:cNvSpPr/>
          <p:nvPr/>
        </p:nvSpPr>
        <p:spPr>
          <a:xfrm>
            <a:off x="922735" y="4501852"/>
            <a:ext cx="291334" cy="30309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grpSp>
        <p:nvGrpSpPr>
          <p:cNvPr id="49" name="Group 48">
            <a:extLst>
              <a:ext uri="{FF2B5EF4-FFF2-40B4-BE49-F238E27FC236}">
                <a16:creationId xmlns:a16="http://schemas.microsoft.com/office/drawing/2014/main" id="{232D321B-D542-2D49-BDAE-0B96529EB6F7}"/>
              </a:ext>
            </a:extLst>
          </p:cNvPr>
          <p:cNvGrpSpPr/>
          <p:nvPr/>
        </p:nvGrpSpPr>
        <p:grpSpPr>
          <a:xfrm>
            <a:off x="1248244" y="4383736"/>
            <a:ext cx="10072028" cy="551075"/>
            <a:chOff x="575987" y="1871258"/>
            <a:chExt cx="9482412" cy="498690"/>
          </a:xfrm>
        </p:grpSpPr>
        <p:sp>
          <p:nvSpPr>
            <p:cNvPr id="60" name="Rectangle 59">
              <a:extLst>
                <a:ext uri="{FF2B5EF4-FFF2-40B4-BE49-F238E27FC236}">
                  <a16:creationId xmlns:a16="http://schemas.microsoft.com/office/drawing/2014/main" id="{9B8FDB15-D074-5141-9D5A-F615567FAFA6}"/>
                </a:ext>
              </a:extLst>
            </p:cNvPr>
            <p:cNvSpPr/>
            <p:nvPr/>
          </p:nvSpPr>
          <p:spPr>
            <a:xfrm>
              <a:off x="575987" y="1871258"/>
              <a:ext cx="9482412" cy="4986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1" name="TextBox 60">
              <a:extLst>
                <a:ext uri="{FF2B5EF4-FFF2-40B4-BE49-F238E27FC236}">
                  <a16:creationId xmlns:a16="http://schemas.microsoft.com/office/drawing/2014/main" id="{8A733392-6B22-C348-9F3E-C9313B18A7E4}"/>
                </a:ext>
              </a:extLst>
            </p:cNvPr>
            <p:cNvSpPr txBox="1"/>
            <p:nvPr/>
          </p:nvSpPr>
          <p:spPr>
            <a:xfrm>
              <a:off x="575987" y="1871258"/>
              <a:ext cx="9482412" cy="4986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2778" tIns="52778" rIns="52778" bIns="52778" numCol="1" spcCol="1270" anchor="ctr" anchorCtr="0">
              <a:noAutofit/>
            </a:bodyPr>
            <a:lstStyle/>
            <a:p>
              <a:pPr defTabSz="622300">
                <a:spcBef>
                  <a:spcPct val="0"/>
                </a:spcBef>
                <a:spcAft>
                  <a:spcPct val="35000"/>
                </a:spcAft>
              </a:pPr>
              <a:r>
                <a:rPr lang="en-US" sz="1600" dirty="0"/>
                <a:t>Identify ways to reduce stigma &amp; discrimination in health facilities</a:t>
              </a:r>
            </a:p>
          </p:txBody>
        </p:sp>
      </p:grpSp>
      <p:sp>
        <p:nvSpPr>
          <p:cNvPr id="50" name="Rounded Rectangle 49">
            <a:extLst>
              <a:ext uri="{FF2B5EF4-FFF2-40B4-BE49-F238E27FC236}">
                <a16:creationId xmlns:a16="http://schemas.microsoft.com/office/drawing/2014/main" id="{EB52D160-6BEC-4543-909C-7EC861D6F2C0}"/>
              </a:ext>
            </a:extLst>
          </p:cNvPr>
          <p:cNvSpPr/>
          <p:nvPr/>
        </p:nvSpPr>
        <p:spPr>
          <a:xfrm>
            <a:off x="788347" y="5007099"/>
            <a:ext cx="10683830" cy="551075"/>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51" name="Rectangle 50" descr="Handshake">
            <a:extLst>
              <a:ext uri="{FF2B5EF4-FFF2-40B4-BE49-F238E27FC236}">
                <a16:creationId xmlns:a16="http://schemas.microsoft.com/office/drawing/2014/main" id="{B730B0E0-D588-CB44-B2DA-BCD248296178}"/>
              </a:ext>
            </a:extLst>
          </p:cNvPr>
          <p:cNvSpPr/>
          <p:nvPr/>
        </p:nvSpPr>
        <p:spPr>
          <a:xfrm>
            <a:off x="944609" y="5204400"/>
            <a:ext cx="291334" cy="303092"/>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grpSp>
        <p:nvGrpSpPr>
          <p:cNvPr id="52" name="Group 51">
            <a:extLst>
              <a:ext uri="{FF2B5EF4-FFF2-40B4-BE49-F238E27FC236}">
                <a16:creationId xmlns:a16="http://schemas.microsoft.com/office/drawing/2014/main" id="{ECA43EC0-D048-6147-8C3A-9B558849B494}"/>
              </a:ext>
            </a:extLst>
          </p:cNvPr>
          <p:cNvGrpSpPr/>
          <p:nvPr/>
        </p:nvGrpSpPr>
        <p:grpSpPr>
          <a:xfrm>
            <a:off x="1248244" y="5007099"/>
            <a:ext cx="10072028" cy="551075"/>
            <a:chOff x="575987" y="2494621"/>
            <a:chExt cx="9482412" cy="498690"/>
          </a:xfrm>
        </p:grpSpPr>
        <p:sp>
          <p:nvSpPr>
            <p:cNvPr id="58" name="Rectangle 57">
              <a:extLst>
                <a:ext uri="{FF2B5EF4-FFF2-40B4-BE49-F238E27FC236}">
                  <a16:creationId xmlns:a16="http://schemas.microsoft.com/office/drawing/2014/main" id="{756B9246-5C10-5246-95EF-8F89C21BFED9}"/>
                </a:ext>
              </a:extLst>
            </p:cNvPr>
            <p:cNvSpPr/>
            <p:nvPr/>
          </p:nvSpPr>
          <p:spPr>
            <a:xfrm>
              <a:off x="575987" y="2494621"/>
              <a:ext cx="9482412" cy="4986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9" name="TextBox 58">
              <a:extLst>
                <a:ext uri="{FF2B5EF4-FFF2-40B4-BE49-F238E27FC236}">
                  <a16:creationId xmlns:a16="http://schemas.microsoft.com/office/drawing/2014/main" id="{84C36B50-00D0-624F-88C0-6CE5CB3EF45F}"/>
                </a:ext>
              </a:extLst>
            </p:cNvPr>
            <p:cNvSpPr txBox="1"/>
            <p:nvPr/>
          </p:nvSpPr>
          <p:spPr>
            <a:xfrm>
              <a:off x="575987" y="2494621"/>
              <a:ext cx="9482412" cy="4986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2778" tIns="52778" rIns="52778" bIns="52778" numCol="1" spcCol="1270" anchor="ctr" anchorCtr="0">
              <a:noAutofit/>
            </a:bodyPr>
            <a:lstStyle/>
            <a:p>
              <a:pPr defTabSz="622300">
                <a:spcBef>
                  <a:spcPct val="0"/>
                </a:spcBef>
                <a:spcAft>
                  <a:spcPct val="35000"/>
                </a:spcAft>
              </a:pPr>
              <a:r>
                <a:rPr lang="en-US" sz="1600" dirty="0"/>
                <a:t>Describe in practical terms how health care providers can reduce stigma in their day-to-day work</a:t>
              </a:r>
            </a:p>
          </p:txBody>
        </p:sp>
      </p:grpSp>
      <p:sp>
        <p:nvSpPr>
          <p:cNvPr id="53" name="Rounded Rectangle 52">
            <a:extLst>
              <a:ext uri="{FF2B5EF4-FFF2-40B4-BE49-F238E27FC236}">
                <a16:creationId xmlns:a16="http://schemas.microsoft.com/office/drawing/2014/main" id="{EC3CB702-1BC6-B049-9D9C-EACA3B14497F}"/>
              </a:ext>
            </a:extLst>
          </p:cNvPr>
          <p:cNvSpPr/>
          <p:nvPr/>
        </p:nvSpPr>
        <p:spPr>
          <a:xfrm>
            <a:off x="788347" y="5630462"/>
            <a:ext cx="10683830" cy="551075"/>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54" name="Rectangle 53" descr="Checklist">
            <a:extLst>
              <a:ext uri="{FF2B5EF4-FFF2-40B4-BE49-F238E27FC236}">
                <a16:creationId xmlns:a16="http://schemas.microsoft.com/office/drawing/2014/main" id="{D0756191-0792-DA4C-BE01-CD453143E1A5}"/>
              </a:ext>
            </a:extLst>
          </p:cNvPr>
          <p:cNvSpPr/>
          <p:nvPr/>
        </p:nvSpPr>
        <p:spPr>
          <a:xfrm>
            <a:off x="941023" y="5748578"/>
            <a:ext cx="291334" cy="303092"/>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grpSp>
        <p:nvGrpSpPr>
          <p:cNvPr id="55" name="Group 54">
            <a:extLst>
              <a:ext uri="{FF2B5EF4-FFF2-40B4-BE49-F238E27FC236}">
                <a16:creationId xmlns:a16="http://schemas.microsoft.com/office/drawing/2014/main" id="{FA8CEC84-BC61-4646-A0E3-D039718FCFDD}"/>
              </a:ext>
            </a:extLst>
          </p:cNvPr>
          <p:cNvGrpSpPr/>
          <p:nvPr/>
        </p:nvGrpSpPr>
        <p:grpSpPr>
          <a:xfrm>
            <a:off x="1248244" y="5630460"/>
            <a:ext cx="10072028" cy="551078"/>
            <a:chOff x="575987" y="3117984"/>
            <a:chExt cx="9482412" cy="498693"/>
          </a:xfrm>
        </p:grpSpPr>
        <p:sp>
          <p:nvSpPr>
            <p:cNvPr id="56" name="Rectangle 55">
              <a:extLst>
                <a:ext uri="{FF2B5EF4-FFF2-40B4-BE49-F238E27FC236}">
                  <a16:creationId xmlns:a16="http://schemas.microsoft.com/office/drawing/2014/main" id="{5F26F042-3B4E-F74B-A8A9-2A12EAD2380D}"/>
                </a:ext>
              </a:extLst>
            </p:cNvPr>
            <p:cNvSpPr/>
            <p:nvPr/>
          </p:nvSpPr>
          <p:spPr>
            <a:xfrm>
              <a:off x="575987" y="3117984"/>
              <a:ext cx="9482412" cy="4986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7" name="TextBox 56">
              <a:extLst>
                <a:ext uri="{FF2B5EF4-FFF2-40B4-BE49-F238E27FC236}">
                  <a16:creationId xmlns:a16="http://schemas.microsoft.com/office/drawing/2014/main" id="{D3E3AF64-7BAD-F04D-AB41-0A809B9DBEF9}"/>
                </a:ext>
              </a:extLst>
            </p:cNvPr>
            <p:cNvSpPr txBox="1"/>
            <p:nvPr/>
          </p:nvSpPr>
          <p:spPr>
            <a:xfrm>
              <a:off x="575987" y="3117987"/>
              <a:ext cx="9482412" cy="4986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2778" tIns="52778" rIns="52778" bIns="52778" numCol="1" spcCol="1270" anchor="ctr" anchorCtr="0">
              <a:noAutofit/>
            </a:bodyPr>
            <a:lstStyle/>
            <a:p>
              <a:pPr defTabSz="622300">
                <a:spcBef>
                  <a:spcPct val="0"/>
                </a:spcBef>
                <a:spcAft>
                  <a:spcPct val="35000"/>
                </a:spcAft>
              </a:pPr>
              <a:r>
                <a:rPr lang="en-US" sz="1600" dirty="0"/>
                <a:t>Describe how a facility can develop, implement, enforce &amp; monitor an anti-stigma code of conduct &amp; action plan</a:t>
              </a:r>
            </a:p>
          </p:txBody>
        </p:sp>
      </p:grpSp>
      <p:sp>
        <p:nvSpPr>
          <p:cNvPr id="68" name="Subtitle 2">
            <a:extLst>
              <a:ext uri="{FF2B5EF4-FFF2-40B4-BE49-F238E27FC236}">
                <a16:creationId xmlns:a16="http://schemas.microsoft.com/office/drawing/2014/main" id="{A5F71050-D69D-944D-A54C-7984698342F6}"/>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69" name="Picture 68" descr="FTC-IAPAC-lockup.eps">
            <a:extLst>
              <a:ext uri="{FF2B5EF4-FFF2-40B4-BE49-F238E27FC236}">
                <a16:creationId xmlns:a16="http://schemas.microsoft.com/office/drawing/2014/main" id="{1F2368AF-0222-B943-88C3-45C5D9B857BF}"/>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5"/>
              <a:stretch>
                <a:fillRect/>
              </a:stretch>
            </p:blipFill>
          </mc:Choice>
          <mc:Fallback>
            <p:blipFill>
              <a:blip r:embed="rId16"/>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3464753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graphicFrame>
        <p:nvGraphicFramePr>
          <p:cNvPr id="4" name="Content Placeholder 2">
            <a:extLst>
              <a:ext uri="{FF2B5EF4-FFF2-40B4-BE49-F238E27FC236}">
                <a16:creationId xmlns:a16="http://schemas.microsoft.com/office/drawing/2014/main" id="{C427674E-5621-B142-B4B1-B9CD52628599}"/>
              </a:ext>
            </a:extLst>
          </p:cNvPr>
          <p:cNvGraphicFramePr>
            <a:graphicFrameLocks noGrp="1"/>
          </p:cNvGraphicFramePr>
          <p:nvPr>
            <p:ph idx="1"/>
            <p:extLst>
              <p:ext uri="{D42A27DB-BD31-4B8C-83A1-F6EECF244321}">
                <p14:modId xmlns:p14="http://schemas.microsoft.com/office/powerpoint/2010/main" val="391008944"/>
              </p:ext>
            </p:extLst>
          </p:nvPr>
        </p:nvGraphicFramePr>
        <p:xfrm>
          <a:off x="658369" y="1435220"/>
          <a:ext cx="6619548" cy="5054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6CF5587B-6781-CE4F-9A3B-5417C446EFE9}"/>
              </a:ext>
            </a:extLst>
          </p:cNvPr>
          <p:cNvSpPr>
            <a:spLocks noGrp="1"/>
          </p:cNvSpPr>
          <p:nvPr>
            <p:ph type="title"/>
          </p:nvPr>
        </p:nvSpPr>
        <p:spPr>
          <a:xfrm>
            <a:off x="7414012" y="1600112"/>
            <a:ext cx="4649972" cy="4724374"/>
          </a:xfrm>
          <a:ln>
            <a:noFill/>
          </a:ln>
        </p:spPr>
        <p:txBody>
          <a:bodyPr>
            <a:normAutofit/>
          </a:bodyPr>
          <a:lstStyle/>
          <a:p>
            <a:r>
              <a:rPr lang="en-US" sz="3600" b="1" dirty="0"/>
              <a:t>SUMMARY OF KEY ANTI-STIGMA </a:t>
            </a:r>
            <a:br>
              <a:rPr lang="en-US" sz="3600" b="1" dirty="0"/>
            </a:br>
            <a:r>
              <a:rPr lang="en-US" sz="3600" b="1" dirty="0"/>
              <a:t>&amp; </a:t>
            </a:r>
            <a:br>
              <a:rPr lang="en-US" sz="3600" b="1" dirty="0"/>
            </a:br>
            <a:r>
              <a:rPr lang="en-US" sz="3600" b="1" dirty="0"/>
              <a:t>ANTI-DISCRIMINATION PRINCIPLES</a:t>
            </a:r>
          </a:p>
        </p:txBody>
      </p:sp>
      <p:pic>
        <p:nvPicPr>
          <p:cNvPr id="7" name="Picture 6" descr="FTC-IAPAC-lockup.eps">
            <a:extLst>
              <a:ext uri="{FF2B5EF4-FFF2-40B4-BE49-F238E27FC236}">
                <a16:creationId xmlns:a16="http://schemas.microsoft.com/office/drawing/2014/main" id="{3316AEE0-0DA0-7146-B6CB-1E4F038D8287}"/>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1232983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5C12-2CEB-0943-95F7-4B47410611C1}"/>
              </a:ext>
            </a:extLst>
          </p:cNvPr>
          <p:cNvSpPr>
            <a:spLocks noGrp="1"/>
          </p:cNvSpPr>
          <p:nvPr>
            <p:ph type="title"/>
          </p:nvPr>
        </p:nvSpPr>
        <p:spPr>
          <a:xfrm>
            <a:off x="609600" y="1074754"/>
            <a:ext cx="10972800" cy="1143000"/>
          </a:xfrm>
        </p:spPr>
        <p:txBody>
          <a:bodyPr/>
          <a:lstStyle/>
          <a:p>
            <a:r>
              <a:rPr lang="en-US" b="1" dirty="0"/>
              <a:t>REFLECTION POINTS</a:t>
            </a:r>
          </a:p>
        </p:txBody>
      </p:sp>
      <p:sp>
        <p:nvSpPr>
          <p:cNvPr id="3" name="Content Placeholder 2">
            <a:extLst>
              <a:ext uri="{FF2B5EF4-FFF2-40B4-BE49-F238E27FC236}">
                <a16:creationId xmlns:a16="http://schemas.microsoft.com/office/drawing/2014/main" id="{9F199658-DD17-C846-9061-73FDA0876E79}"/>
              </a:ext>
            </a:extLst>
          </p:cNvPr>
          <p:cNvSpPr>
            <a:spLocks noGrp="1"/>
          </p:cNvSpPr>
          <p:nvPr>
            <p:ph idx="1"/>
          </p:nvPr>
        </p:nvSpPr>
        <p:spPr>
          <a:xfrm>
            <a:off x="609600" y="2333075"/>
            <a:ext cx="10972800" cy="3793093"/>
          </a:xfrm>
        </p:spPr>
        <p:txBody>
          <a:bodyPr>
            <a:normAutofit fontScale="92500"/>
          </a:bodyPr>
          <a:lstStyle/>
          <a:p>
            <a:r>
              <a:rPr lang="en-US" dirty="0"/>
              <a:t>Let’s reflect upon the content from Module 1:</a:t>
            </a:r>
          </a:p>
          <a:p>
            <a:pPr lvl="1"/>
            <a:r>
              <a:rPr lang="en-US" dirty="0"/>
              <a:t>What is the link between health and human rights?</a:t>
            </a:r>
          </a:p>
          <a:p>
            <a:pPr lvl="1"/>
            <a:r>
              <a:rPr lang="en-US" dirty="0"/>
              <a:t>How does stigma &amp; enacted stigma (discrimination) violate the human right to health? Act as a barrier to accessing &amp; utilizing HIV services?</a:t>
            </a:r>
          </a:p>
          <a:p>
            <a:pPr lvl="1"/>
            <a:r>
              <a:rPr lang="en-US" dirty="0"/>
              <a:t>What is your obligation as a health workers in delivering stigma-free care, treatment &amp; support services to people living with HIV?</a:t>
            </a:r>
          </a:p>
          <a:p>
            <a:pPr lvl="1"/>
            <a:r>
              <a:rPr lang="en-US" dirty="0"/>
              <a:t>How will you integrate what you have learned in this module into your daily HIV clinical practice?</a:t>
            </a:r>
          </a:p>
        </p:txBody>
      </p:sp>
      <p:sp>
        <p:nvSpPr>
          <p:cNvPr id="4" name="Subtitle 2">
            <a:extLst>
              <a:ext uri="{FF2B5EF4-FFF2-40B4-BE49-F238E27FC236}">
                <a16:creationId xmlns:a16="http://schemas.microsoft.com/office/drawing/2014/main" id="{D69CE994-85D3-9F4D-B302-BC9012E23B04}"/>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5" name="Picture 4" descr="FTC-IAPAC-lockup.eps">
            <a:extLst>
              <a:ext uri="{FF2B5EF4-FFF2-40B4-BE49-F238E27FC236}">
                <a16:creationId xmlns:a16="http://schemas.microsoft.com/office/drawing/2014/main" id="{DCD4B593-B999-7D44-8D8E-4F8FA944DF8A}"/>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2481833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9" name="Content Placeholder 8">
            <a:extLst>
              <a:ext uri="{FF2B5EF4-FFF2-40B4-BE49-F238E27FC236}">
                <a16:creationId xmlns:a16="http://schemas.microsoft.com/office/drawing/2014/main" id="{277946AC-5B8C-4FC8-8C7A-3FCFB9B8D3B8}"/>
              </a:ext>
            </a:extLst>
          </p:cNvPr>
          <p:cNvSpPr>
            <a:spLocks noGrp="1"/>
          </p:cNvSpPr>
          <p:nvPr>
            <p:ph sz="half" idx="1"/>
          </p:nvPr>
        </p:nvSpPr>
        <p:spPr>
          <a:xfrm>
            <a:off x="781050" y="2442202"/>
            <a:ext cx="10801350" cy="3725863"/>
          </a:xfrm>
        </p:spPr>
        <p:txBody>
          <a:bodyPr>
            <a:normAutofit/>
          </a:bodyPr>
          <a:lstStyle/>
          <a:p>
            <a:r>
              <a:rPr lang="en-US" dirty="0"/>
              <a:t>IAPAC acknowledges the contributions made by the following institutions towards the development of this e-course:</a:t>
            </a:r>
          </a:p>
          <a:p>
            <a:pPr lvl="1"/>
            <a:r>
              <a:rPr lang="en-US" dirty="0"/>
              <a:t>Joint United Nations Programme on HIV/AIDS (UNAIDS), International AIDS Society (IAS), Global Network of People living with HIV (GNP+), Association of Nurses in AIDS Care (ANAC) &amp; International Treatment Preparedness Coalition (ITPC)</a:t>
            </a:r>
          </a:p>
          <a:p>
            <a:r>
              <a:rPr lang="en-US" dirty="0"/>
              <a:t>Funding for this project was made possible through the support of ViiV Healthcare. </a:t>
            </a:r>
          </a:p>
          <a:p>
            <a:endParaRPr lang="en-US" dirty="0"/>
          </a:p>
        </p:txBody>
      </p:sp>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09600" y="1152958"/>
            <a:ext cx="10972800" cy="1143000"/>
          </a:xfrm>
        </p:spPr>
        <p:txBody>
          <a:bodyPr/>
          <a:lstStyle/>
          <a:p>
            <a:r>
              <a:rPr lang="en-US" b="1" dirty="0"/>
              <a:t>ACKNOWLEDGEMENTS</a:t>
            </a:r>
          </a:p>
        </p:txBody>
      </p:sp>
      <p:sp>
        <p:nvSpPr>
          <p:cNvPr id="6" name="Subtitle 2">
            <a:extLst>
              <a:ext uri="{FF2B5EF4-FFF2-40B4-BE49-F238E27FC236}">
                <a16:creationId xmlns:a16="http://schemas.microsoft.com/office/drawing/2014/main" id="{BE25F135-880A-4BEC-AD0E-08FAFEF3B7D1}"/>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230004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35E8-EA3C-7E4D-AD50-320A8ECF4150}"/>
              </a:ext>
            </a:extLst>
          </p:cNvPr>
          <p:cNvSpPr>
            <a:spLocks noGrp="1"/>
          </p:cNvSpPr>
          <p:nvPr>
            <p:ph type="ctrTitle"/>
          </p:nvPr>
        </p:nvSpPr>
        <p:spPr>
          <a:xfrm>
            <a:off x="2231066" y="2861137"/>
            <a:ext cx="7772400" cy="1470025"/>
          </a:xfrm>
          <a:noFill/>
        </p:spPr>
        <p:txBody>
          <a:bodyPr>
            <a:noAutofit/>
          </a:bodyPr>
          <a:lstStyle/>
          <a:p>
            <a:r>
              <a:rPr lang="en-US" sz="4000" dirty="0"/>
              <a:t>MODULE 1</a:t>
            </a:r>
            <a:br>
              <a:rPr lang="en-US" sz="5500" b="1" dirty="0"/>
            </a:br>
            <a:r>
              <a:rPr lang="en-US" sz="5500" b="1" dirty="0"/>
              <a:t>HUMAN RIGHTS IN </a:t>
            </a:r>
            <a:br>
              <a:rPr lang="en-US" sz="5500" b="1" dirty="0"/>
            </a:br>
            <a:r>
              <a:rPr lang="en-US" sz="5500" b="1" dirty="0"/>
              <a:t>HEALTH SETTINGS</a:t>
            </a:r>
          </a:p>
        </p:txBody>
      </p:sp>
      <p:sp>
        <p:nvSpPr>
          <p:cNvPr id="6" name="Subtitle 2">
            <a:extLst>
              <a:ext uri="{FF2B5EF4-FFF2-40B4-BE49-F238E27FC236}">
                <a16:creationId xmlns:a16="http://schemas.microsoft.com/office/drawing/2014/main" id="{D62276EA-B37C-8D4E-A55E-358172FBB5F6}"/>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7" name="Picture 6" descr="FTC-IAPAC-lockup.eps">
            <a:extLst>
              <a:ext uri="{FF2B5EF4-FFF2-40B4-BE49-F238E27FC236}">
                <a16:creationId xmlns:a16="http://schemas.microsoft.com/office/drawing/2014/main" id="{B9E115E8-F8AE-9D46-BB6B-0F0DE52CC70C}"/>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12090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D4082C-16C7-8E47-871D-79532520B772}"/>
              </a:ext>
            </a:extLst>
          </p:cNvPr>
          <p:cNvSpPr>
            <a:spLocks noGrp="1"/>
          </p:cNvSpPr>
          <p:nvPr>
            <p:ph sz="half" idx="2"/>
          </p:nvPr>
        </p:nvSpPr>
        <p:spPr>
          <a:xfrm>
            <a:off x="850605" y="1488558"/>
            <a:ext cx="4253023" cy="4720855"/>
          </a:xfrm>
          <a:solidFill>
            <a:schemeClr val="accent1"/>
          </a:solidFill>
        </p:spPr>
        <p:txBody>
          <a:bodyPr anchor="ctr">
            <a:normAutofit lnSpcReduction="10000"/>
          </a:bodyPr>
          <a:lstStyle/>
          <a:p>
            <a:pPr marL="0" indent="0" algn="r">
              <a:buNone/>
            </a:pPr>
            <a:r>
              <a:rPr lang="en-US" sz="4700" b="1" dirty="0">
                <a:solidFill>
                  <a:schemeClr val="bg1"/>
                </a:solidFill>
              </a:rPr>
              <a:t>DECLARATION OF GENEVA</a:t>
            </a:r>
          </a:p>
        </p:txBody>
      </p:sp>
      <p:sp>
        <p:nvSpPr>
          <p:cNvPr id="7" name="Content Placeholder 6">
            <a:extLst>
              <a:ext uri="{FF2B5EF4-FFF2-40B4-BE49-F238E27FC236}">
                <a16:creationId xmlns:a16="http://schemas.microsoft.com/office/drawing/2014/main" id="{1CB5554E-3BBD-294D-843C-11AF243D169C}"/>
              </a:ext>
            </a:extLst>
          </p:cNvPr>
          <p:cNvSpPr>
            <a:spLocks noGrp="1"/>
          </p:cNvSpPr>
          <p:nvPr>
            <p:ph sz="quarter" idx="4"/>
          </p:nvPr>
        </p:nvSpPr>
        <p:spPr>
          <a:xfrm>
            <a:off x="5103629" y="1488559"/>
            <a:ext cx="5869171" cy="4720855"/>
          </a:xfrm>
          <a:solidFill>
            <a:schemeClr val="bg2"/>
          </a:solidFill>
        </p:spPr>
        <p:txBody>
          <a:bodyPr>
            <a:normAutofit lnSpcReduction="10000"/>
          </a:bodyPr>
          <a:lstStyle/>
          <a:p>
            <a:endParaRPr lang="en-US" sz="1900" dirty="0"/>
          </a:p>
          <a:p>
            <a:r>
              <a:rPr lang="en-US" sz="1900" dirty="0"/>
              <a:t>Adopted by the General Assembly of the World Medical Association (WMA) in 1948</a:t>
            </a:r>
          </a:p>
          <a:p>
            <a:r>
              <a:rPr lang="en-US" sz="1900" dirty="0"/>
              <a:t>Declared the medical profession’s dedication to humanitarianism</a:t>
            </a:r>
          </a:p>
          <a:p>
            <a:r>
              <a:rPr lang="en-US" sz="1900" dirty="0"/>
              <a:t>Intended as an update of the </a:t>
            </a:r>
            <a:r>
              <a:rPr lang="en-US" sz="1900" i="1" dirty="0"/>
              <a:t>Oath of Hippocrates </a:t>
            </a:r>
          </a:p>
          <a:p>
            <a:r>
              <a:rPr lang="en-US" sz="1900" dirty="0"/>
              <a:t>The Declaration of Geneva requires medical professionals make the following pledges, among others: </a:t>
            </a:r>
          </a:p>
          <a:p>
            <a:pPr marL="0" indent="0">
              <a:buNone/>
            </a:pPr>
            <a:endParaRPr lang="en-US" sz="1900" dirty="0"/>
          </a:p>
          <a:p>
            <a:pPr lvl="1"/>
            <a:r>
              <a:rPr lang="en-US" sz="1900" dirty="0"/>
              <a:t>“The health of my patient will be my </a:t>
            </a:r>
            <a:r>
              <a:rPr lang="en-US" sz="1900" u="sng" dirty="0"/>
              <a:t>first consideration</a:t>
            </a:r>
            <a:r>
              <a:rPr lang="en-US" sz="1900" dirty="0"/>
              <a:t>.”</a:t>
            </a:r>
          </a:p>
          <a:p>
            <a:pPr lvl="1"/>
            <a:r>
              <a:rPr lang="en-US" sz="1900" dirty="0"/>
              <a:t>“I will not permit considerations of religion, nationality, race, party politics, or social standing to intervene between my duty and my patient.”</a:t>
            </a:r>
          </a:p>
          <a:p>
            <a:endParaRPr lang="en-US" dirty="0"/>
          </a:p>
        </p:txBody>
      </p:sp>
      <p:sp>
        <p:nvSpPr>
          <p:cNvPr id="9" name="Subtitle 2">
            <a:extLst>
              <a:ext uri="{FF2B5EF4-FFF2-40B4-BE49-F238E27FC236}">
                <a16:creationId xmlns:a16="http://schemas.microsoft.com/office/drawing/2014/main" id="{8A3835BE-B72F-5E4E-8B96-68A6EA3C169F}"/>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0" name="Picture 9" descr="FTC-IAPAC-lockup.eps">
            <a:extLst>
              <a:ext uri="{FF2B5EF4-FFF2-40B4-BE49-F238E27FC236}">
                <a16:creationId xmlns:a16="http://schemas.microsoft.com/office/drawing/2014/main" id="{32164CDA-DF27-6C43-AF5B-8FF81858A952}"/>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271890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553274-AE4B-2B44-964A-B107CFEB56E3}"/>
              </a:ext>
            </a:extLst>
          </p:cNvPr>
          <p:cNvSpPr>
            <a:spLocks noGrp="1"/>
          </p:cNvSpPr>
          <p:nvPr>
            <p:ph type="title"/>
          </p:nvPr>
        </p:nvSpPr>
        <p:spPr>
          <a:xfrm>
            <a:off x="7471990" y="1990919"/>
            <a:ext cx="3720266" cy="3566646"/>
          </a:xfrm>
          <a:ln>
            <a:noFill/>
          </a:ln>
        </p:spPr>
        <p:txBody>
          <a:bodyPr>
            <a:normAutofit/>
          </a:bodyPr>
          <a:lstStyle/>
          <a:p>
            <a:pPr algn="l"/>
            <a:r>
              <a:rPr lang="en-US" sz="4000" b="1" dirty="0"/>
              <a:t>HUMAN RIGHTS AND HEALTH</a:t>
            </a:r>
          </a:p>
        </p:txBody>
      </p:sp>
      <p:graphicFrame>
        <p:nvGraphicFramePr>
          <p:cNvPr id="11" name="Content Placeholder 2">
            <a:extLst>
              <a:ext uri="{FF2B5EF4-FFF2-40B4-BE49-F238E27FC236}">
                <a16:creationId xmlns:a16="http://schemas.microsoft.com/office/drawing/2014/main" id="{FC2DCA75-7074-464B-85D5-D4ADB4F697C4}"/>
              </a:ext>
            </a:extLst>
          </p:cNvPr>
          <p:cNvGraphicFramePr>
            <a:graphicFrameLocks/>
          </p:cNvGraphicFramePr>
          <p:nvPr>
            <p:extLst>
              <p:ext uri="{D42A27DB-BD31-4B8C-83A1-F6EECF244321}">
                <p14:modId xmlns:p14="http://schemas.microsoft.com/office/powerpoint/2010/main" val="843471286"/>
              </p:ext>
            </p:extLst>
          </p:nvPr>
        </p:nvGraphicFramePr>
        <p:xfrm>
          <a:off x="622300" y="1320721"/>
          <a:ext cx="5991151" cy="4907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ubtitle 2">
            <a:extLst>
              <a:ext uri="{FF2B5EF4-FFF2-40B4-BE49-F238E27FC236}">
                <a16:creationId xmlns:a16="http://schemas.microsoft.com/office/drawing/2014/main" id="{ED1A7A7A-1F39-094F-B89F-48D04AC58E97}"/>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4" name="Picture 13" descr="FTC-IAPAC-lockup.eps">
            <a:extLst>
              <a:ext uri="{FF2B5EF4-FFF2-40B4-BE49-F238E27FC236}">
                <a16:creationId xmlns:a16="http://schemas.microsoft.com/office/drawing/2014/main" id="{9CE4A9CA-B3DF-144A-9E73-9B6A1C8791D2}"/>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209164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46833D-529D-F346-B09B-6E8EBBA8C500}"/>
              </a:ext>
            </a:extLst>
          </p:cNvPr>
          <p:cNvSpPr>
            <a:spLocks noGrp="1"/>
          </p:cNvSpPr>
          <p:nvPr>
            <p:ph type="title"/>
          </p:nvPr>
        </p:nvSpPr>
        <p:spPr>
          <a:xfrm>
            <a:off x="1386892" y="1122140"/>
            <a:ext cx="9281160" cy="1242984"/>
          </a:xfrm>
        </p:spPr>
        <p:txBody>
          <a:bodyPr>
            <a:normAutofit/>
          </a:bodyPr>
          <a:lstStyle/>
          <a:p>
            <a:r>
              <a:rPr lang="en-US" b="1" dirty="0">
                <a:solidFill>
                  <a:srgbClr val="C00000"/>
                </a:solidFill>
              </a:rPr>
              <a:t>HIV, </a:t>
            </a:r>
            <a:r>
              <a:rPr lang="en-US" b="1" dirty="0"/>
              <a:t>HUMAN RIGHTS, &amp; HEALTH</a:t>
            </a:r>
          </a:p>
        </p:txBody>
      </p:sp>
      <p:graphicFrame>
        <p:nvGraphicFramePr>
          <p:cNvPr id="6" name="Content Placeholder 4">
            <a:extLst>
              <a:ext uri="{FF2B5EF4-FFF2-40B4-BE49-F238E27FC236}">
                <a16:creationId xmlns:a16="http://schemas.microsoft.com/office/drawing/2014/main" id="{2AC1AFA5-4CA5-3244-906E-A5B528D764CE}"/>
              </a:ext>
            </a:extLst>
          </p:cNvPr>
          <p:cNvGraphicFramePr>
            <a:graphicFrameLocks noGrp="1"/>
          </p:cNvGraphicFramePr>
          <p:nvPr>
            <p:ph idx="1"/>
            <p:extLst>
              <p:ext uri="{D42A27DB-BD31-4B8C-83A1-F6EECF244321}">
                <p14:modId xmlns:p14="http://schemas.microsoft.com/office/powerpoint/2010/main" val="73044689"/>
              </p:ext>
            </p:extLst>
          </p:nvPr>
        </p:nvGraphicFramePr>
        <p:xfrm>
          <a:off x="595422" y="2365124"/>
          <a:ext cx="11185451" cy="3886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AC2DFBF-D950-BA4A-9F9B-3521761FBC93}"/>
              </a:ext>
            </a:extLst>
          </p:cNvPr>
          <p:cNvSpPr txBox="1"/>
          <p:nvPr/>
        </p:nvSpPr>
        <p:spPr>
          <a:xfrm>
            <a:off x="7555541" y="6419706"/>
            <a:ext cx="525839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Source: HIV Stigma and Discrimination, </a:t>
            </a: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hlinkClick r:id="rId8"/>
              </a:rPr>
              <a:t>AVERT</a:t>
            </a: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t>
            </a:r>
          </a:p>
        </p:txBody>
      </p:sp>
      <p:sp>
        <p:nvSpPr>
          <p:cNvPr id="9" name="Subtitle 2">
            <a:extLst>
              <a:ext uri="{FF2B5EF4-FFF2-40B4-BE49-F238E27FC236}">
                <a16:creationId xmlns:a16="http://schemas.microsoft.com/office/drawing/2014/main" id="{247EB3D7-0232-824B-992F-2C41C7F5038B}"/>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0" name="Picture 9" descr="FTC-IAPAC-lockup.eps">
            <a:extLst>
              <a:ext uri="{FF2B5EF4-FFF2-40B4-BE49-F238E27FC236}">
                <a16:creationId xmlns:a16="http://schemas.microsoft.com/office/drawing/2014/main" id="{67A85B42-B19E-9245-A318-F8B3671D2864}"/>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187316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odule 1 - 08 - What is Stigma-01.png">
            <a:extLst>
              <a:ext uri="{FF2B5EF4-FFF2-40B4-BE49-F238E27FC236}">
                <a16:creationId xmlns:a16="http://schemas.microsoft.com/office/drawing/2014/main" id="{AD2A81DD-33BB-374C-A750-6193BB04DB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69" r="15983"/>
          <a:stretch/>
        </p:blipFill>
        <p:spPr bwMode="auto">
          <a:xfrm>
            <a:off x="6259155" y="1566075"/>
            <a:ext cx="5309068" cy="444079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4700F9A3-6488-1345-BB84-788073AB59BA}"/>
              </a:ext>
            </a:extLst>
          </p:cNvPr>
          <p:cNvSpPr>
            <a:spLocks noGrp="1"/>
          </p:cNvSpPr>
          <p:nvPr>
            <p:ph idx="1"/>
          </p:nvPr>
        </p:nvSpPr>
        <p:spPr>
          <a:xfrm>
            <a:off x="871871" y="3002250"/>
            <a:ext cx="5224130" cy="2849081"/>
          </a:xfrm>
        </p:spPr>
        <p:txBody>
          <a:bodyPr>
            <a:normAutofit lnSpcReduction="10000"/>
          </a:bodyPr>
          <a:lstStyle/>
          <a:p>
            <a:pPr marL="0" indent="0">
              <a:buNone/>
            </a:pPr>
            <a:r>
              <a:rPr lang="en-US" dirty="0"/>
              <a:t>“A social process of devaluing a person , beginning with marking or labeling someone’s differences, then attributing negative values to those differences”</a:t>
            </a:r>
          </a:p>
          <a:p>
            <a:endParaRPr lang="en-US" sz="1200" dirty="0">
              <a:solidFill>
                <a:srgbClr val="0070C0"/>
              </a:solidFill>
            </a:endParaRPr>
          </a:p>
        </p:txBody>
      </p:sp>
      <p:sp>
        <p:nvSpPr>
          <p:cNvPr id="12" name="Title 1">
            <a:extLst>
              <a:ext uri="{FF2B5EF4-FFF2-40B4-BE49-F238E27FC236}">
                <a16:creationId xmlns:a16="http://schemas.microsoft.com/office/drawing/2014/main" id="{671C89E0-5E9C-844B-9214-703538684DA2}"/>
              </a:ext>
            </a:extLst>
          </p:cNvPr>
          <p:cNvSpPr>
            <a:spLocks noGrp="1"/>
          </p:cNvSpPr>
          <p:nvPr>
            <p:ph type="title"/>
          </p:nvPr>
        </p:nvSpPr>
        <p:spPr>
          <a:xfrm>
            <a:off x="701749" y="1566075"/>
            <a:ext cx="5224131" cy="1194715"/>
          </a:xfrm>
        </p:spPr>
        <p:txBody>
          <a:bodyPr>
            <a:normAutofit/>
          </a:bodyPr>
          <a:lstStyle/>
          <a:p>
            <a:r>
              <a:rPr lang="en-US" b="1" dirty="0"/>
              <a:t>WHAT IS STIGMA?</a:t>
            </a:r>
          </a:p>
        </p:txBody>
      </p:sp>
      <p:sp>
        <p:nvSpPr>
          <p:cNvPr id="14" name="TextBox 13">
            <a:extLst>
              <a:ext uri="{FF2B5EF4-FFF2-40B4-BE49-F238E27FC236}">
                <a16:creationId xmlns:a16="http://schemas.microsoft.com/office/drawing/2014/main" id="{3233F536-C041-2540-9C54-B30877BE40CE}"/>
              </a:ext>
            </a:extLst>
          </p:cNvPr>
          <p:cNvSpPr txBox="1"/>
          <p:nvPr/>
        </p:nvSpPr>
        <p:spPr>
          <a:xfrm>
            <a:off x="7517859" y="6296596"/>
            <a:ext cx="3395305" cy="276999"/>
          </a:xfrm>
          <a:prstGeom prst="rect">
            <a:avLst/>
          </a:prstGeom>
          <a:noFill/>
        </p:spPr>
        <p:txBody>
          <a:bodyPr wrap="square" rtlCol="0">
            <a:spAutoFit/>
          </a:bodyPr>
          <a:lstStyle/>
          <a:p>
            <a:pPr>
              <a:defRPr/>
            </a:pPr>
            <a:r>
              <a:rPr lang="en-US" sz="1200" dirty="0">
                <a:solidFill>
                  <a:prstClr val="black"/>
                </a:solidFill>
                <a:latin typeface="Rockwell" panose="02060603020205020403"/>
              </a:rPr>
              <a:t>Adapted from UNDP Stigma-Sickness Slope.</a:t>
            </a:r>
          </a:p>
        </p:txBody>
      </p:sp>
      <p:sp>
        <p:nvSpPr>
          <p:cNvPr id="16" name="Subtitle 2">
            <a:extLst>
              <a:ext uri="{FF2B5EF4-FFF2-40B4-BE49-F238E27FC236}">
                <a16:creationId xmlns:a16="http://schemas.microsoft.com/office/drawing/2014/main" id="{A8479D7E-4C02-AE45-AA4F-4D9DEA696ED6}"/>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8" name="Picture 17" descr="FTC-IAPAC-lockup.eps">
            <a:extLst>
              <a:ext uri="{FF2B5EF4-FFF2-40B4-BE49-F238E27FC236}">
                <a16:creationId xmlns:a16="http://schemas.microsoft.com/office/drawing/2014/main" id="{4F6F947F-F1C1-504A-A2D6-D9E81AE56D1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61168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Module 1 - 20 - Punitive Practices-01.png">
            <a:extLst>
              <a:ext uri="{FF2B5EF4-FFF2-40B4-BE49-F238E27FC236}">
                <a16:creationId xmlns:a16="http://schemas.microsoft.com/office/drawing/2014/main" id="{022A655F-7F7A-E342-A9D1-77C80C9A8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471" y="1555004"/>
            <a:ext cx="5368294" cy="301966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15DBCA11-AE00-EF45-8B91-32EB74640835}"/>
              </a:ext>
            </a:extLst>
          </p:cNvPr>
          <p:cNvSpPr txBox="1">
            <a:spLocks/>
          </p:cNvSpPr>
          <p:nvPr/>
        </p:nvSpPr>
        <p:spPr>
          <a:xfrm>
            <a:off x="1524000" y="770588"/>
            <a:ext cx="8813379" cy="1326524"/>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b="1" dirty="0"/>
              <a:t>WHAT IS DISCRIMINATION? </a:t>
            </a:r>
          </a:p>
        </p:txBody>
      </p:sp>
      <p:sp>
        <p:nvSpPr>
          <p:cNvPr id="15" name="Content Placeholder 2">
            <a:extLst>
              <a:ext uri="{FF2B5EF4-FFF2-40B4-BE49-F238E27FC236}">
                <a16:creationId xmlns:a16="http://schemas.microsoft.com/office/drawing/2014/main" id="{703900E5-0458-2944-A2CB-A3B1641AB956}"/>
              </a:ext>
            </a:extLst>
          </p:cNvPr>
          <p:cNvSpPr>
            <a:spLocks noGrp="1"/>
          </p:cNvSpPr>
          <p:nvPr>
            <p:ph idx="1"/>
          </p:nvPr>
        </p:nvSpPr>
        <p:spPr>
          <a:xfrm>
            <a:off x="999460" y="1959608"/>
            <a:ext cx="5964309" cy="4586956"/>
          </a:xfrm>
        </p:spPr>
        <p:txBody>
          <a:bodyPr>
            <a:normAutofit fontScale="77500" lnSpcReduction="20000"/>
          </a:bodyPr>
          <a:lstStyle/>
          <a:p>
            <a:r>
              <a:rPr lang="en-US" dirty="0"/>
              <a:t>“Unfair and unjust treatment of an individual on the basis of a real or perceived characteristic”</a:t>
            </a:r>
          </a:p>
          <a:p>
            <a:pPr lvl="2"/>
            <a:r>
              <a:rPr lang="en-US" dirty="0"/>
              <a:t>HIV status</a:t>
            </a:r>
          </a:p>
          <a:p>
            <a:pPr lvl="2"/>
            <a:r>
              <a:rPr lang="en-US" dirty="0"/>
              <a:t>Age</a:t>
            </a:r>
          </a:p>
          <a:p>
            <a:pPr lvl="2"/>
            <a:r>
              <a:rPr lang="en-US" dirty="0"/>
              <a:t>Race &amp; ethnicity</a:t>
            </a:r>
          </a:p>
          <a:p>
            <a:pPr lvl="2"/>
            <a:r>
              <a:rPr lang="en-US" dirty="0"/>
              <a:t>Gender identity</a:t>
            </a:r>
          </a:p>
          <a:p>
            <a:pPr lvl="2"/>
            <a:r>
              <a:rPr lang="en-US" dirty="0"/>
              <a:t>Sexual orientation</a:t>
            </a:r>
          </a:p>
          <a:p>
            <a:pPr lvl="2"/>
            <a:r>
              <a:rPr lang="en-US" dirty="0"/>
              <a:t>Housing situation</a:t>
            </a:r>
          </a:p>
          <a:p>
            <a:pPr lvl="2"/>
            <a:r>
              <a:rPr lang="en-US" dirty="0"/>
              <a:t>Immigration status</a:t>
            </a:r>
          </a:p>
          <a:p>
            <a:pPr lvl="2"/>
            <a:r>
              <a:rPr lang="en-US" dirty="0"/>
              <a:t>Criminal record</a:t>
            </a:r>
          </a:p>
          <a:p>
            <a:r>
              <a:rPr lang="en-US" dirty="0"/>
              <a:t>Discrimination can be experienced at individual, facility, community, or national levels</a:t>
            </a:r>
          </a:p>
          <a:p>
            <a:pPr marL="274320" lvl="1" indent="0">
              <a:buNone/>
            </a:pPr>
            <a:endParaRPr lang="en-US" dirty="0"/>
          </a:p>
          <a:p>
            <a:pPr marL="274320" lvl="1" indent="0">
              <a:buNone/>
            </a:pPr>
            <a:endParaRPr lang="en-US" dirty="0"/>
          </a:p>
          <a:p>
            <a:pPr lvl="1"/>
            <a:endParaRPr lang="en-US" dirty="0"/>
          </a:p>
          <a:p>
            <a:endParaRPr lang="en-US" dirty="0"/>
          </a:p>
        </p:txBody>
      </p:sp>
      <p:sp>
        <p:nvSpPr>
          <p:cNvPr id="16" name="TextBox 15">
            <a:extLst>
              <a:ext uri="{FF2B5EF4-FFF2-40B4-BE49-F238E27FC236}">
                <a16:creationId xmlns:a16="http://schemas.microsoft.com/office/drawing/2014/main" id="{ACEBFB7A-1ED2-A64F-9C62-1CB001446813}"/>
              </a:ext>
            </a:extLst>
          </p:cNvPr>
          <p:cNvSpPr txBox="1"/>
          <p:nvPr/>
        </p:nvSpPr>
        <p:spPr>
          <a:xfrm>
            <a:off x="7035844" y="4669127"/>
            <a:ext cx="4806445" cy="1877437"/>
          </a:xfrm>
          <a:prstGeom prst="rect">
            <a:avLst/>
          </a:prstGeom>
          <a:noFill/>
          <a:ln>
            <a:solidFill>
              <a:schemeClr val="accent1">
                <a:lumMod val="75000"/>
              </a:schemeClr>
            </a:solidFill>
          </a:ln>
        </p:spPr>
        <p:txBody>
          <a:bodyPr wrap="square" lIns="0" tIns="0" rIns="0" bIns="0" rtlCol="0">
            <a:spAutoFit/>
          </a:bodyPr>
          <a:lstStyle/>
          <a:p>
            <a:pPr lvl="1">
              <a:defRPr/>
            </a:pPr>
            <a:endParaRPr lang="en-US" dirty="0">
              <a:solidFill>
                <a:prstClr val="black"/>
              </a:solidFill>
              <a:latin typeface="Rockwell" panose="02060603020205020403"/>
            </a:endParaRPr>
          </a:p>
          <a:p>
            <a:pPr lvl="1">
              <a:defRPr/>
            </a:pPr>
            <a:r>
              <a:rPr lang="en-US" dirty="0">
                <a:solidFill>
                  <a:prstClr val="black"/>
                </a:solidFill>
                <a:latin typeface="Rockwell" panose="02060603020205020403"/>
              </a:rPr>
              <a:t>National laws, policies &amp; practices perpetuate discrimination in health care settings, prohibiting or discouraging people from seeking health care services they may need. –  </a:t>
            </a:r>
            <a:r>
              <a:rPr lang="en-US" u="sng" dirty="0">
                <a:solidFill>
                  <a:srgbClr val="C00000"/>
                </a:solidFill>
                <a:latin typeface="Rockwell" panose="02060603020205020403"/>
              </a:rPr>
              <a:t>UNAIDS</a:t>
            </a:r>
          </a:p>
          <a:p>
            <a:pPr>
              <a:defRPr/>
            </a:pPr>
            <a:endParaRPr lang="en-US" sz="1400" dirty="0">
              <a:solidFill>
                <a:srgbClr val="0070C0"/>
              </a:solidFill>
              <a:latin typeface="Rockwell" panose="02060603020205020403"/>
            </a:endParaRPr>
          </a:p>
        </p:txBody>
      </p:sp>
      <p:sp>
        <p:nvSpPr>
          <p:cNvPr id="18" name="Subtitle 2">
            <a:extLst>
              <a:ext uri="{FF2B5EF4-FFF2-40B4-BE49-F238E27FC236}">
                <a16:creationId xmlns:a16="http://schemas.microsoft.com/office/drawing/2014/main" id="{B03AD59A-17B5-284A-91FC-E7CBFEC3BC57}"/>
              </a:ext>
            </a:extLst>
          </p:cNvPr>
          <p:cNvSpPr txBox="1">
            <a:spLocks/>
          </p:cNvSpPr>
          <p:nvPr/>
        </p:nvSpPr>
        <p:spPr>
          <a:xfrm>
            <a:off x="441783" y="393794"/>
            <a:ext cx="6400800" cy="565639"/>
          </a:xfrm>
          <a:prstGeom prst="rect">
            <a:avLst/>
          </a:prstGeom>
        </p:spPr>
        <p:txBody>
          <a:bodyPr vert="horz" lIns="91440" tIns="45720" rIns="91440" bIns="45720" rtlCol="0">
            <a:normAutofit/>
          </a:bodyPr>
          <a:lstStyle/>
          <a:p>
            <a:pPr>
              <a:spcBef>
                <a:spcPct val="20000"/>
              </a:spcBef>
              <a:defRPr/>
            </a:pPr>
            <a:r>
              <a:rPr lang="en-US" sz="1400" b="1" dirty="0">
                <a:latin typeface="Open Sans"/>
                <a:cs typeface="Open Sans"/>
              </a:rPr>
              <a:t>Eliminating Stigma &amp; Discrimination in </a:t>
            </a:r>
          </a:p>
          <a:p>
            <a:pPr>
              <a:spcBef>
                <a:spcPct val="20000"/>
              </a:spcBef>
              <a:defRPr/>
            </a:pPr>
            <a:r>
              <a:rPr lang="en-US" sz="1400" b="1" dirty="0">
                <a:latin typeface="Open Sans"/>
                <a:cs typeface="Open Sans"/>
              </a:rPr>
              <a:t>Health Settings Delivering HIV Services</a:t>
            </a:r>
          </a:p>
        </p:txBody>
      </p:sp>
      <p:pic>
        <p:nvPicPr>
          <p:cNvPr id="19" name="Picture 18" descr="FTC-IAPAC-lockup.eps">
            <a:extLst>
              <a:ext uri="{FF2B5EF4-FFF2-40B4-BE49-F238E27FC236}">
                <a16:creationId xmlns:a16="http://schemas.microsoft.com/office/drawing/2014/main" id="{283248AE-7CBB-BF47-851E-F142A0AF72A9}"/>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Tree>
    <p:extLst>
      <p:ext uri="{BB962C8B-B14F-4D97-AF65-F5344CB8AC3E}">
        <p14:creationId xmlns:p14="http://schemas.microsoft.com/office/powerpoint/2010/main" val="1012025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1CD0B75984A74E9761559E8DBBA6B5" ma:contentTypeVersion="13" ma:contentTypeDescription="Create a new document." ma:contentTypeScope="" ma:versionID="3b7bb870f5bb338dff3eb5374676eeaa">
  <xsd:schema xmlns:xsd="http://www.w3.org/2001/XMLSchema" xmlns:xs="http://www.w3.org/2001/XMLSchema" xmlns:p="http://schemas.microsoft.com/office/2006/metadata/properties" xmlns:ns2="d574e637-7c3e-42e3-aa1b-13f8693b04d7" xmlns:ns3="c60cc2b2-8a55-4fab-b466-86d4179567e8" targetNamespace="http://schemas.microsoft.com/office/2006/metadata/properties" ma:root="true" ma:fieldsID="e130eaaee6d84f9fba90bb18441d671f" ns2:_="" ns3:_="">
    <xsd:import namespace="d574e637-7c3e-42e3-aa1b-13f8693b04d7"/>
    <xsd:import namespace="c60cc2b2-8a55-4fab-b466-86d4179567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74e637-7c3e-42e3-aa1b-13f8693b04d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0cc2b2-8a55-4fab-b466-86d4179567e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ADF5DC-CF23-414B-961A-82E77C802EC0}"/>
</file>

<file path=customXml/itemProps2.xml><?xml version="1.0" encoding="utf-8"?>
<ds:datastoreItem xmlns:ds="http://schemas.openxmlformats.org/officeDocument/2006/customXml" ds:itemID="{A4C4AE00-57FB-4503-9B9A-30F673195CE8}"/>
</file>

<file path=customXml/itemProps3.xml><?xml version="1.0" encoding="utf-8"?>
<ds:datastoreItem xmlns:ds="http://schemas.openxmlformats.org/officeDocument/2006/customXml" ds:itemID="{4E25E4AE-4D5F-43E2-ADF6-E14B57D2DAF5}"/>
</file>

<file path=docProps/app.xml><?xml version="1.0" encoding="utf-8"?>
<Properties xmlns="http://schemas.openxmlformats.org/officeDocument/2006/extended-properties" xmlns:vt="http://schemas.openxmlformats.org/officeDocument/2006/docPropsVTypes">
  <Template>{A703AB04-860D-184A-8484-77D25F29D857}tf16401378</Template>
  <TotalTime>8600</TotalTime>
  <Words>6918</Words>
  <Application>Microsoft Office PowerPoint</Application>
  <PresentationFormat>Widescreen</PresentationFormat>
  <Paragraphs>520</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Open Sans</vt:lpstr>
      <vt:lpstr>Rockwell</vt:lpstr>
      <vt:lpstr>Office Theme</vt:lpstr>
      <vt:lpstr>PowerPoint Presentation</vt:lpstr>
      <vt:lpstr>GOALS OF THIS e-COURSE</vt:lpstr>
      <vt:lpstr>LEARNING OBJECTIVES </vt:lpstr>
      <vt:lpstr>MODULE 1 HUMAN RIGHTS IN  HEALTH SETTINGS</vt:lpstr>
      <vt:lpstr>PowerPoint Presentation</vt:lpstr>
      <vt:lpstr>HUMAN RIGHTS AND HEALTH</vt:lpstr>
      <vt:lpstr>HIV, HUMAN RIGHTS, &amp; HEALTH</vt:lpstr>
      <vt:lpstr>WHAT IS STIGMA?</vt:lpstr>
      <vt:lpstr>PowerPoint Presentation</vt:lpstr>
      <vt:lpstr>DISCRIMINATION</vt:lpstr>
      <vt:lpstr>STIGMA       DISCRIMINATION </vt:lpstr>
      <vt:lpstr>CYCLE OF IGNORANCE</vt:lpstr>
      <vt:lpstr>STIGMA &amp; DISCRIMINATION  IN REAL-LIFE</vt:lpstr>
      <vt:lpstr>IAPAC QoL SURVEY</vt:lpstr>
      <vt:lpstr>IAPAC QoL SURVEY INTERIM RESULTS</vt:lpstr>
      <vt:lpstr>PUNITIVE PRACTICES, POLICIES &amp; LAWS</vt:lpstr>
      <vt:lpstr>HIV STIGMA TAKES MANY FORMS</vt:lpstr>
      <vt:lpstr>HIV STIGMA TAKES MANY FORMS (CONTINUED)</vt:lpstr>
      <vt:lpstr>DRIVERS OF HIV-RELATED STIGMA</vt:lpstr>
      <vt:lpstr>KEY POPULATIONS MOST AT RISK OF DENIAL OF CARE</vt:lpstr>
      <vt:lpstr>VALUES &amp; BELIEFS</vt:lpstr>
      <vt:lpstr>CASE STUDY</vt:lpstr>
      <vt:lpstr>LEARNING FROM ALEJANDRO’S CASE</vt:lpstr>
      <vt:lpstr>WHAT CAN WE LEARN FROM ALEJANDRO’S CASE? </vt:lpstr>
      <vt:lpstr>EFFECTS OF STIGMA ON KEY POPULATIONS</vt:lpstr>
      <vt:lpstr>CASE STUDY</vt:lpstr>
      <vt:lpstr>PowerPoint Presentation</vt:lpstr>
      <vt:lpstr>WHAT CAN WE LEARN FROM DAKOTA’S CASE?</vt:lpstr>
      <vt:lpstr>AGENDA FOR ZERO STIGMA IN HEALTH SETTINGS</vt:lpstr>
      <vt:lpstr>SUMMARY OF KEY ANTI-STIGMA  &amp;  ANTI-DISCRIMINATION PRINCIPLES</vt:lpstr>
      <vt:lpstr>REFLECTION POINTS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Human Rights in  Health Settings</dc:title>
  <dc:creator>Dominic Vecchiollo</dc:creator>
  <cp:lastModifiedBy>Christopher Duncombe</cp:lastModifiedBy>
  <cp:revision>80</cp:revision>
  <dcterms:created xsi:type="dcterms:W3CDTF">2018-09-28T16:05:34Z</dcterms:created>
  <dcterms:modified xsi:type="dcterms:W3CDTF">2020-09-23T22:51:02Z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0x010100371CD0B75984A74E9761559E8DBBA6B5</vt:lpwstr>
  </property>
</Properties>
</file>