
<file path=[Content_Types].xml><?xml version="1.0" encoding="utf-8"?>
<Types xmlns="http://schemas.openxmlformats.org/package/2006/content-types">
  <Default Extension="pdf" ContentType="application/pdf"/>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diagrams/data2.xml" ContentType="application/vnd.openxmlformats-officedocument.drawingml.diagramData+xml"/>
  <Override PartName="/ppt/diagrams/data3.xml" ContentType="application/vnd.openxmlformats-officedocument.drawingml.diagramData+xml"/>
  <Override PartName="/ppt/diagrams/data6.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1.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3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5.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diagrams/layout7.xml" ContentType="application/vnd.openxmlformats-officedocument.drawingml.diagramLayout+xml"/>
  <Override PartName="/ppt/diagrams/quickStyle3.xml" ContentType="application/vnd.openxmlformats-officedocument.drawingml.diagramStyle+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quickStyle7.xml" ContentType="application/vnd.openxmlformats-officedocument.drawingml.diagramStyle+xml"/>
  <Override PartName="/ppt/diagrams/drawing6.xml" ContentType="application/vnd.ms-office.drawingml.diagramDrawing+xml"/>
  <Override PartName="/ppt/diagrams/layout6.xml" ContentType="application/vnd.openxmlformats-officedocument.drawingml.diagramLayout+xml"/>
  <Override PartName="/ppt/diagrams/quickStyle6.xml" ContentType="application/vnd.openxmlformats-officedocument.drawingml.diagramStyle+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colors7.xml" ContentType="application/vnd.openxmlformats-officedocument.drawingml.diagramColors+xml"/>
  <Override PartName="/ppt/diagrams/drawing7.xml" ContentType="application/vnd.ms-office.drawingml.diagramDrawing+xml"/>
  <Override PartName="/ppt/diagrams/colors6.xml" ContentType="application/vnd.openxmlformats-officedocument.drawingml.diagramColors+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5.xml" ContentType="application/vnd.ms-office.drawingml.diagramDrawing+xml"/>
  <Override PartName="/ppt/diagrams/drawing9.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258" r:id="rId2"/>
    <p:sldId id="259" r:id="rId3"/>
    <p:sldId id="260" r:id="rId4"/>
    <p:sldId id="261" r:id="rId5"/>
    <p:sldId id="262" r:id="rId6"/>
    <p:sldId id="293" r:id="rId7"/>
    <p:sldId id="294" r:id="rId8"/>
    <p:sldId id="295" r:id="rId9"/>
    <p:sldId id="296"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5" r:id="rId30"/>
    <p:sldId id="282" r:id="rId31"/>
    <p:sldId id="283" r:id="rId32"/>
    <p:sldId id="286" r:id="rId33"/>
    <p:sldId id="287" r:id="rId34"/>
    <p:sldId id="288" r:id="rId35"/>
    <p:sldId id="284"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9"/>
    <p:restoredTop sz="67407" autoAdjust="0"/>
  </p:normalViewPr>
  <p:slideViewPr>
    <p:cSldViewPr snapToGrid="0" snapToObjects="1">
      <p:cViewPr varScale="1">
        <p:scale>
          <a:sx n="54" d="100"/>
          <a:sy n="54" d="100"/>
        </p:scale>
        <p:origin x="1670" y="6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47594-8076-4E77-B6B3-585346D7057A}"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278ECE90-9994-4EC1-BDE4-9A668CFEEA57}">
      <dgm:prSet custT="1"/>
      <dgm:spPr>
        <a:solidFill>
          <a:schemeClr val="accent1"/>
        </a:solidFill>
      </dgm:spPr>
      <dgm:t>
        <a:bodyPr/>
        <a:lstStyle/>
        <a:p>
          <a:pPr>
            <a:lnSpc>
              <a:spcPct val="100000"/>
            </a:lnSpc>
          </a:pPr>
          <a:r>
            <a:rPr lang="en-US" sz="2000" b="1" dirty="0"/>
            <a:t>As health workers, we can &amp; must take responsibility for reducing discrimination in our facilities</a:t>
          </a:r>
        </a:p>
        <a:p>
          <a:pPr>
            <a:lnSpc>
              <a:spcPct val="100000"/>
            </a:lnSpc>
          </a:pPr>
          <a:r>
            <a:rPr lang="en-US" sz="2000" b="1" dirty="0"/>
            <a:t>Talk about discrimination whenever the opportunity arises  </a:t>
          </a:r>
        </a:p>
      </dgm:t>
    </dgm:pt>
    <dgm:pt modelId="{958E42BB-F6D3-41D3-BCA4-546CB22707E0}" type="parTrans" cxnId="{7DC1201C-EA9F-45E2-875E-4BD019E42657}">
      <dgm:prSet/>
      <dgm:spPr/>
      <dgm:t>
        <a:bodyPr/>
        <a:lstStyle/>
        <a:p>
          <a:endParaRPr lang="en-US"/>
        </a:p>
      </dgm:t>
    </dgm:pt>
    <dgm:pt modelId="{A89830C4-2252-429B-8868-8F6ED487F615}" type="sibTrans" cxnId="{7DC1201C-EA9F-45E2-875E-4BD019E42657}">
      <dgm:prSet/>
      <dgm:spPr/>
      <dgm:t>
        <a:bodyPr/>
        <a:lstStyle/>
        <a:p>
          <a:endParaRPr lang="en-US"/>
        </a:p>
      </dgm:t>
    </dgm:pt>
    <dgm:pt modelId="{409E21CC-2B39-4D97-A866-D96509DE524A}">
      <dgm:prSet custT="1"/>
      <dgm:spPr>
        <a:solidFill>
          <a:schemeClr val="accent1"/>
        </a:solidFill>
      </dgm:spPr>
      <dgm:t>
        <a:bodyPr/>
        <a:lstStyle/>
        <a:p>
          <a:pPr>
            <a:lnSpc>
              <a:spcPct val="100000"/>
            </a:lnSpc>
          </a:pPr>
          <a:r>
            <a:rPr lang="en-US" sz="2000" b="1" dirty="0"/>
            <a:t>Change our personal attitudes &amp; behavior</a:t>
          </a:r>
        </a:p>
      </dgm:t>
    </dgm:pt>
    <dgm:pt modelId="{D6AD0ABE-BD25-410C-8F56-06DCADBB037F}" type="parTrans" cxnId="{BD212843-D1AE-4217-8B64-BC93FF509E47}">
      <dgm:prSet/>
      <dgm:spPr/>
      <dgm:t>
        <a:bodyPr/>
        <a:lstStyle/>
        <a:p>
          <a:endParaRPr lang="en-US"/>
        </a:p>
      </dgm:t>
    </dgm:pt>
    <dgm:pt modelId="{826B15A8-74A3-4FDA-A090-252D6C77A34A}" type="sibTrans" cxnId="{BD212843-D1AE-4217-8B64-BC93FF509E47}">
      <dgm:prSet/>
      <dgm:spPr/>
      <dgm:t>
        <a:bodyPr/>
        <a:lstStyle/>
        <a:p>
          <a:endParaRPr lang="en-US"/>
        </a:p>
      </dgm:t>
    </dgm:pt>
    <dgm:pt modelId="{CED8F057-BF4D-47BD-BBF7-CAF6FA3F1598}">
      <dgm:prSet custT="1"/>
      <dgm:spPr>
        <a:solidFill>
          <a:schemeClr val="bg2">
            <a:alpha val="90000"/>
          </a:schemeClr>
        </a:solidFill>
        <a:ln>
          <a:solidFill>
            <a:schemeClr val="bg1">
              <a:alpha val="90000"/>
            </a:schemeClr>
          </a:solidFill>
        </a:ln>
      </dgm:spPr>
      <dgm:t>
        <a:bodyPr/>
        <a:lstStyle/>
        <a:p>
          <a:pPr>
            <a:lnSpc>
              <a:spcPct val="100000"/>
            </a:lnSpc>
          </a:pPr>
          <a:r>
            <a:rPr lang="en-US" sz="2000" dirty="0"/>
            <a:t>Don’t discriminate </a:t>
          </a:r>
        </a:p>
      </dgm:t>
    </dgm:pt>
    <dgm:pt modelId="{CF1A5842-E2AE-4801-97C4-5B51FBEF76D1}" type="parTrans" cxnId="{9E688DE0-A566-4B6D-BA1B-22363340E876}">
      <dgm:prSet/>
      <dgm:spPr/>
      <dgm:t>
        <a:bodyPr/>
        <a:lstStyle/>
        <a:p>
          <a:endParaRPr lang="en-US"/>
        </a:p>
      </dgm:t>
    </dgm:pt>
    <dgm:pt modelId="{AF7243CA-11F4-4649-9765-ED4EE5A75DBB}" type="sibTrans" cxnId="{9E688DE0-A566-4B6D-BA1B-22363340E876}">
      <dgm:prSet/>
      <dgm:spPr/>
      <dgm:t>
        <a:bodyPr/>
        <a:lstStyle/>
        <a:p>
          <a:endParaRPr lang="en-US"/>
        </a:p>
      </dgm:t>
    </dgm:pt>
    <dgm:pt modelId="{3B0EAE4F-67B6-47A7-BE28-C3D4FD363B71}">
      <dgm:prSet custT="1"/>
      <dgm:spPr>
        <a:solidFill>
          <a:schemeClr val="bg2">
            <a:alpha val="90000"/>
          </a:schemeClr>
        </a:solidFill>
        <a:ln>
          <a:solidFill>
            <a:schemeClr val="bg1">
              <a:alpha val="90000"/>
            </a:schemeClr>
          </a:solidFill>
        </a:ln>
      </dgm:spPr>
      <dgm:t>
        <a:bodyPr/>
        <a:lstStyle/>
        <a:p>
          <a:pPr>
            <a:lnSpc>
              <a:spcPct val="100000"/>
            </a:lnSpc>
          </a:pPr>
          <a:r>
            <a:rPr lang="en-US" sz="2000" dirty="0"/>
            <a:t>Especially the most vulnerable</a:t>
          </a:r>
        </a:p>
      </dgm:t>
    </dgm:pt>
    <dgm:pt modelId="{D7B1F05F-05B0-41F4-965D-B03AC6481B4C}" type="parTrans" cxnId="{05F6AC3B-6272-4D9F-AB79-D569006CE85A}">
      <dgm:prSet/>
      <dgm:spPr/>
      <dgm:t>
        <a:bodyPr/>
        <a:lstStyle/>
        <a:p>
          <a:endParaRPr lang="en-US"/>
        </a:p>
      </dgm:t>
    </dgm:pt>
    <dgm:pt modelId="{144281AD-6B63-452F-B935-D22878203899}" type="sibTrans" cxnId="{05F6AC3B-6272-4D9F-AB79-D569006CE85A}">
      <dgm:prSet/>
      <dgm:spPr/>
      <dgm:t>
        <a:bodyPr/>
        <a:lstStyle/>
        <a:p>
          <a:endParaRPr lang="en-US"/>
        </a:p>
      </dgm:t>
    </dgm:pt>
    <dgm:pt modelId="{D6471261-50C4-4F96-A25A-A6F138361A34}">
      <dgm:prSet custT="1"/>
      <dgm:spPr>
        <a:solidFill>
          <a:schemeClr val="bg2">
            <a:alpha val="90000"/>
          </a:schemeClr>
        </a:solidFill>
        <a:ln>
          <a:solidFill>
            <a:schemeClr val="bg1">
              <a:alpha val="90000"/>
            </a:schemeClr>
          </a:solidFill>
        </a:ln>
      </dgm:spPr>
      <dgm:t>
        <a:bodyPr/>
        <a:lstStyle/>
        <a:p>
          <a:pPr>
            <a:lnSpc>
              <a:spcPct val="100000"/>
            </a:lnSpc>
          </a:pPr>
          <a:r>
            <a:rPr lang="en-US" sz="2000" dirty="0"/>
            <a:t>Develop &amp; implement facility-wide policies to eliminate stigma and discrimination</a:t>
          </a:r>
        </a:p>
      </dgm:t>
    </dgm:pt>
    <dgm:pt modelId="{E5450CEB-8B5A-424D-A851-EC4EC786B9F0}" type="parTrans" cxnId="{9EC0EFD2-5E1D-470A-B315-1EA3FE2D4A10}">
      <dgm:prSet/>
      <dgm:spPr/>
      <dgm:t>
        <a:bodyPr/>
        <a:lstStyle/>
        <a:p>
          <a:endParaRPr lang="en-US"/>
        </a:p>
      </dgm:t>
    </dgm:pt>
    <dgm:pt modelId="{1C36BA4B-AD27-4B63-9955-FEB4BA0B521C}" type="sibTrans" cxnId="{9EC0EFD2-5E1D-470A-B315-1EA3FE2D4A10}">
      <dgm:prSet/>
      <dgm:spPr/>
      <dgm:t>
        <a:bodyPr/>
        <a:lstStyle/>
        <a:p>
          <a:endParaRPr lang="en-US"/>
        </a:p>
      </dgm:t>
    </dgm:pt>
    <dgm:pt modelId="{C4478DB4-594C-4727-8049-70D05FCBBAA8}">
      <dgm:prSet custT="1"/>
      <dgm:spPr>
        <a:solidFill>
          <a:schemeClr val="accent1"/>
        </a:solidFill>
      </dgm:spPr>
      <dgm:t>
        <a:bodyPr/>
        <a:lstStyle/>
        <a:p>
          <a:pPr>
            <a:lnSpc>
              <a:spcPct val="100000"/>
            </a:lnSpc>
          </a:pPr>
          <a:r>
            <a:rPr lang="en-US" sz="2400" dirty="0"/>
            <a:t>Challenge others if they discriminate</a:t>
          </a:r>
        </a:p>
      </dgm:t>
    </dgm:pt>
    <dgm:pt modelId="{65F095E4-9AE7-4081-9A10-99BE9F9F55F1}" type="sibTrans" cxnId="{645DD6FC-1079-4E5A-849F-57054AC22968}">
      <dgm:prSet/>
      <dgm:spPr/>
      <dgm:t>
        <a:bodyPr/>
        <a:lstStyle/>
        <a:p>
          <a:endParaRPr lang="en-US"/>
        </a:p>
      </dgm:t>
    </dgm:pt>
    <dgm:pt modelId="{99CBD471-B04B-4ACA-8751-6DE04CB288D7}" type="parTrans" cxnId="{645DD6FC-1079-4E5A-849F-57054AC22968}">
      <dgm:prSet/>
      <dgm:spPr/>
      <dgm:t>
        <a:bodyPr/>
        <a:lstStyle/>
        <a:p>
          <a:endParaRPr lang="en-US"/>
        </a:p>
      </dgm:t>
    </dgm:pt>
    <dgm:pt modelId="{DE104C97-5FD5-4BA0-8241-AB7EB9C81EF0}" type="pres">
      <dgm:prSet presAssocID="{E2347594-8076-4E77-B6B3-585346D7057A}" presName="Name0" presStyleCnt="0">
        <dgm:presLayoutVars>
          <dgm:dir/>
          <dgm:animLvl val="lvl"/>
          <dgm:resizeHandles val="exact"/>
        </dgm:presLayoutVars>
      </dgm:prSet>
      <dgm:spPr/>
    </dgm:pt>
    <dgm:pt modelId="{7BE09677-D554-42F6-B0D0-475A66E17739}" type="pres">
      <dgm:prSet presAssocID="{C4478DB4-594C-4727-8049-70D05FCBBAA8}" presName="boxAndChildren" presStyleCnt="0"/>
      <dgm:spPr/>
    </dgm:pt>
    <dgm:pt modelId="{799F512C-6FF4-41F6-AE93-0C2291E26ED1}" type="pres">
      <dgm:prSet presAssocID="{C4478DB4-594C-4727-8049-70D05FCBBAA8}" presName="parentTextBox" presStyleLbl="node1" presStyleIdx="0" presStyleCnt="3"/>
      <dgm:spPr/>
    </dgm:pt>
    <dgm:pt modelId="{803830D7-9DAE-4392-A27F-FF67E9B7CF1D}" type="pres">
      <dgm:prSet presAssocID="{C4478DB4-594C-4727-8049-70D05FCBBAA8}" presName="entireBox" presStyleLbl="node1" presStyleIdx="0" presStyleCnt="3" custLinFactNeighborY="-6716"/>
      <dgm:spPr/>
    </dgm:pt>
    <dgm:pt modelId="{B854CE0A-26EF-4C2D-8A41-D2DD104DC7E5}" type="pres">
      <dgm:prSet presAssocID="{C4478DB4-594C-4727-8049-70D05FCBBAA8}" presName="descendantBox" presStyleCnt="0"/>
      <dgm:spPr/>
    </dgm:pt>
    <dgm:pt modelId="{61F4A57F-7EF3-4D75-A4DC-8A6D8FBFA507}" type="pres">
      <dgm:prSet presAssocID="{D6471261-50C4-4F96-A25A-A6F138361A34}" presName="childTextBox" presStyleLbl="fgAccFollowNode1" presStyleIdx="0" presStyleCnt="3">
        <dgm:presLayoutVars>
          <dgm:bulletEnabled val="1"/>
        </dgm:presLayoutVars>
      </dgm:prSet>
      <dgm:spPr/>
    </dgm:pt>
    <dgm:pt modelId="{68151582-1C4B-4FDA-AC90-4EF82ACCE8CA}" type="pres">
      <dgm:prSet presAssocID="{826B15A8-74A3-4FDA-A090-252D6C77A34A}" presName="sp" presStyleCnt="0"/>
      <dgm:spPr/>
    </dgm:pt>
    <dgm:pt modelId="{A0643A2B-16F2-497A-B091-12DD798DA423}" type="pres">
      <dgm:prSet presAssocID="{409E21CC-2B39-4D97-A866-D96509DE524A}" presName="arrowAndChildren" presStyleCnt="0"/>
      <dgm:spPr/>
    </dgm:pt>
    <dgm:pt modelId="{43D51E7F-20F2-4EEE-8DB5-0EE2469D4DC8}" type="pres">
      <dgm:prSet presAssocID="{409E21CC-2B39-4D97-A866-D96509DE524A}" presName="parentTextArrow" presStyleLbl="node1" presStyleIdx="0" presStyleCnt="3"/>
      <dgm:spPr/>
    </dgm:pt>
    <dgm:pt modelId="{6EEA4D58-06F3-4613-BA68-2AC1AE27F01B}" type="pres">
      <dgm:prSet presAssocID="{409E21CC-2B39-4D97-A866-D96509DE524A}" presName="arrow" presStyleLbl="node1" presStyleIdx="1" presStyleCnt="3"/>
      <dgm:spPr/>
    </dgm:pt>
    <dgm:pt modelId="{E7E76D56-FCD3-4878-9E82-990827CD386C}" type="pres">
      <dgm:prSet presAssocID="{409E21CC-2B39-4D97-A866-D96509DE524A}" presName="descendantArrow" presStyleCnt="0"/>
      <dgm:spPr/>
    </dgm:pt>
    <dgm:pt modelId="{D504B184-CC8E-4EEA-B0B1-BD791EB1D818}" type="pres">
      <dgm:prSet presAssocID="{CED8F057-BF4D-47BD-BBF7-CAF6FA3F1598}" presName="childTextArrow" presStyleLbl="fgAccFollowNode1" presStyleIdx="1" presStyleCnt="3">
        <dgm:presLayoutVars>
          <dgm:bulletEnabled val="1"/>
        </dgm:presLayoutVars>
      </dgm:prSet>
      <dgm:spPr/>
    </dgm:pt>
    <dgm:pt modelId="{1EAC2E5D-FB9D-49B3-9D10-6CA5AB1CDA1C}" type="pres">
      <dgm:prSet presAssocID="{3B0EAE4F-67B6-47A7-BE28-C3D4FD363B71}" presName="childTextArrow" presStyleLbl="fgAccFollowNode1" presStyleIdx="2" presStyleCnt="3">
        <dgm:presLayoutVars>
          <dgm:bulletEnabled val="1"/>
        </dgm:presLayoutVars>
      </dgm:prSet>
      <dgm:spPr/>
    </dgm:pt>
    <dgm:pt modelId="{4C6A57F6-E5F3-4D71-9DE1-42A5C8360C88}" type="pres">
      <dgm:prSet presAssocID="{A89830C4-2252-429B-8868-8F6ED487F615}" presName="sp" presStyleCnt="0"/>
      <dgm:spPr/>
    </dgm:pt>
    <dgm:pt modelId="{7A53EB2D-5E94-44D2-B487-344430522E0C}" type="pres">
      <dgm:prSet presAssocID="{278ECE90-9994-4EC1-BDE4-9A668CFEEA57}" presName="arrowAndChildren" presStyleCnt="0"/>
      <dgm:spPr/>
    </dgm:pt>
    <dgm:pt modelId="{7C2D967C-7319-43D0-B098-5462273080B7}" type="pres">
      <dgm:prSet presAssocID="{278ECE90-9994-4EC1-BDE4-9A668CFEEA57}" presName="parentTextArrow" presStyleLbl="node1" presStyleIdx="2" presStyleCnt="3"/>
      <dgm:spPr/>
    </dgm:pt>
  </dgm:ptLst>
  <dgm:cxnLst>
    <dgm:cxn modelId="{46759211-7355-431F-B28D-F35B09CB0B12}" type="presOf" srcId="{409E21CC-2B39-4D97-A866-D96509DE524A}" destId="{6EEA4D58-06F3-4613-BA68-2AC1AE27F01B}" srcOrd="1" destOrd="0" presId="urn:microsoft.com/office/officeart/2005/8/layout/process4"/>
    <dgm:cxn modelId="{7DC1201C-EA9F-45E2-875E-4BD019E42657}" srcId="{E2347594-8076-4E77-B6B3-585346D7057A}" destId="{278ECE90-9994-4EC1-BDE4-9A668CFEEA57}" srcOrd="0" destOrd="0" parTransId="{958E42BB-F6D3-41D3-BCA4-546CB22707E0}" sibTransId="{A89830C4-2252-429B-8868-8F6ED487F615}"/>
    <dgm:cxn modelId="{F5E17726-0DBC-4AAA-94C1-F20F1CFB14DB}" type="presOf" srcId="{D6471261-50C4-4F96-A25A-A6F138361A34}" destId="{61F4A57F-7EF3-4D75-A4DC-8A6D8FBFA507}" srcOrd="0" destOrd="0" presId="urn:microsoft.com/office/officeart/2005/8/layout/process4"/>
    <dgm:cxn modelId="{05F6AC3B-6272-4D9F-AB79-D569006CE85A}" srcId="{409E21CC-2B39-4D97-A866-D96509DE524A}" destId="{3B0EAE4F-67B6-47A7-BE28-C3D4FD363B71}" srcOrd="1" destOrd="0" parTransId="{D7B1F05F-05B0-41F4-965D-B03AC6481B4C}" sibTransId="{144281AD-6B63-452F-B935-D22878203899}"/>
    <dgm:cxn modelId="{2612985C-D8C8-4E73-991A-5BF676BBDBDF}" type="presOf" srcId="{409E21CC-2B39-4D97-A866-D96509DE524A}" destId="{43D51E7F-20F2-4EEE-8DB5-0EE2469D4DC8}" srcOrd="0" destOrd="0" presId="urn:microsoft.com/office/officeart/2005/8/layout/process4"/>
    <dgm:cxn modelId="{BD212843-D1AE-4217-8B64-BC93FF509E47}" srcId="{E2347594-8076-4E77-B6B3-585346D7057A}" destId="{409E21CC-2B39-4D97-A866-D96509DE524A}" srcOrd="1" destOrd="0" parTransId="{D6AD0ABE-BD25-410C-8F56-06DCADBB037F}" sibTransId="{826B15A8-74A3-4FDA-A090-252D6C77A34A}"/>
    <dgm:cxn modelId="{C6439471-D9A3-41B3-89A1-5CE7240AA17E}" type="presOf" srcId="{278ECE90-9994-4EC1-BDE4-9A668CFEEA57}" destId="{7C2D967C-7319-43D0-B098-5462273080B7}" srcOrd="0" destOrd="0" presId="urn:microsoft.com/office/officeart/2005/8/layout/process4"/>
    <dgm:cxn modelId="{E9168099-58E9-435B-8AD9-8F59AC0D6A0D}" type="presOf" srcId="{C4478DB4-594C-4727-8049-70D05FCBBAA8}" destId="{803830D7-9DAE-4392-A27F-FF67E9B7CF1D}" srcOrd="1" destOrd="0" presId="urn:microsoft.com/office/officeart/2005/8/layout/process4"/>
    <dgm:cxn modelId="{BB93BDC3-7CDE-4AF0-8B11-8A9F53876F59}" type="presOf" srcId="{CED8F057-BF4D-47BD-BBF7-CAF6FA3F1598}" destId="{D504B184-CC8E-4EEA-B0B1-BD791EB1D818}" srcOrd="0" destOrd="0" presId="urn:microsoft.com/office/officeart/2005/8/layout/process4"/>
    <dgm:cxn modelId="{9EC0EFD2-5E1D-470A-B315-1EA3FE2D4A10}" srcId="{C4478DB4-594C-4727-8049-70D05FCBBAA8}" destId="{D6471261-50C4-4F96-A25A-A6F138361A34}" srcOrd="0" destOrd="0" parTransId="{E5450CEB-8B5A-424D-A851-EC4EC786B9F0}" sibTransId="{1C36BA4B-AD27-4B63-9955-FEB4BA0B521C}"/>
    <dgm:cxn modelId="{9E688DE0-A566-4B6D-BA1B-22363340E876}" srcId="{409E21CC-2B39-4D97-A866-D96509DE524A}" destId="{CED8F057-BF4D-47BD-BBF7-CAF6FA3F1598}" srcOrd="0" destOrd="0" parTransId="{CF1A5842-E2AE-4801-97C4-5B51FBEF76D1}" sibTransId="{AF7243CA-11F4-4649-9765-ED4EE5A75DBB}"/>
    <dgm:cxn modelId="{31561AEE-268A-4ADF-8151-3014A875679B}" type="presOf" srcId="{E2347594-8076-4E77-B6B3-585346D7057A}" destId="{DE104C97-5FD5-4BA0-8241-AB7EB9C81EF0}" srcOrd="0" destOrd="0" presId="urn:microsoft.com/office/officeart/2005/8/layout/process4"/>
    <dgm:cxn modelId="{A30236F6-0006-4C6A-9E0A-1F52D8C683E5}" type="presOf" srcId="{C4478DB4-594C-4727-8049-70D05FCBBAA8}" destId="{799F512C-6FF4-41F6-AE93-0C2291E26ED1}" srcOrd="0" destOrd="0" presId="urn:microsoft.com/office/officeart/2005/8/layout/process4"/>
    <dgm:cxn modelId="{718C19F9-FD85-49B2-B9CB-E8C4C931E507}" type="presOf" srcId="{3B0EAE4F-67B6-47A7-BE28-C3D4FD363B71}" destId="{1EAC2E5D-FB9D-49B3-9D10-6CA5AB1CDA1C}" srcOrd="0" destOrd="0" presId="urn:microsoft.com/office/officeart/2005/8/layout/process4"/>
    <dgm:cxn modelId="{645DD6FC-1079-4E5A-849F-57054AC22968}" srcId="{E2347594-8076-4E77-B6B3-585346D7057A}" destId="{C4478DB4-594C-4727-8049-70D05FCBBAA8}" srcOrd="2" destOrd="0" parTransId="{99CBD471-B04B-4ACA-8751-6DE04CB288D7}" sibTransId="{65F095E4-9AE7-4081-9A10-99BE9F9F55F1}"/>
    <dgm:cxn modelId="{EDBD7206-0C01-470B-A5AC-F89229B98F8A}" type="presParOf" srcId="{DE104C97-5FD5-4BA0-8241-AB7EB9C81EF0}" destId="{7BE09677-D554-42F6-B0D0-475A66E17739}" srcOrd="0" destOrd="0" presId="urn:microsoft.com/office/officeart/2005/8/layout/process4"/>
    <dgm:cxn modelId="{4A0476A7-9493-437B-9A15-BDDB92E3EA78}" type="presParOf" srcId="{7BE09677-D554-42F6-B0D0-475A66E17739}" destId="{799F512C-6FF4-41F6-AE93-0C2291E26ED1}" srcOrd="0" destOrd="0" presId="urn:microsoft.com/office/officeart/2005/8/layout/process4"/>
    <dgm:cxn modelId="{546C5979-90DC-4799-B08E-C19F4523FC3B}" type="presParOf" srcId="{7BE09677-D554-42F6-B0D0-475A66E17739}" destId="{803830D7-9DAE-4392-A27F-FF67E9B7CF1D}" srcOrd="1" destOrd="0" presId="urn:microsoft.com/office/officeart/2005/8/layout/process4"/>
    <dgm:cxn modelId="{772AA7D7-8C28-483F-8166-0D2CD780C60E}" type="presParOf" srcId="{7BE09677-D554-42F6-B0D0-475A66E17739}" destId="{B854CE0A-26EF-4C2D-8A41-D2DD104DC7E5}" srcOrd="2" destOrd="0" presId="urn:microsoft.com/office/officeart/2005/8/layout/process4"/>
    <dgm:cxn modelId="{5F773F60-E9FD-4E92-8327-A94DEBD31A73}" type="presParOf" srcId="{B854CE0A-26EF-4C2D-8A41-D2DD104DC7E5}" destId="{61F4A57F-7EF3-4D75-A4DC-8A6D8FBFA507}" srcOrd="0" destOrd="0" presId="urn:microsoft.com/office/officeart/2005/8/layout/process4"/>
    <dgm:cxn modelId="{44066E83-4552-42DE-B124-D007D8281AEC}" type="presParOf" srcId="{DE104C97-5FD5-4BA0-8241-AB7EB9C81EF0}" destId="{68151582-1C4B-4FDA-AC90-4EF82ACCE8CA}" srcOrd="1" destOrd="0" presId="urn:microsoft.com/office/officeart/2005/8/layout/process4"/>
    <dgm:cxn modelId="{A9021313-2F1B-44D4-AA0F-DA05C6194589}" type="presParOf" srcId="{DE104C97-5FD5-4BA0-8241-AB7EB9C81EF0}" destId="{A0643A2B-16F2-497A-B091-12DD798DA423}" srcOrd="2" destOrd="0" presId="urn:microsoft.com/office/officeart/2005/8/layout/process4"/>
    <dgm:cxn modelId="{7FB78946-9795-4CAD-ADBE-5FA39851B930}" type="presParOf" srcId="{A0643A2B-16F2-497A-B091-12DD798DA423}" destId="{43D51E7F-20F2-4EEE-8DB5-0EE2469D4DC8}" srcOrd="0" destOrd="0" presId="urn:microsoft.com/office/officeart/2005/8/layout/process4"/>
    <dgm:cxn modelId="{0F04F11B-1AED-4F37-8385-5B8F4622813A}" type="presParOf" srcId="{A0643A2B-16F2-497A-B091-12DD798DA423}" destId="{6EEA4D58-06F3-4613-BA68-2AC1AE27F01B}" srcOrd="1" destOrd="0" presId="urn:microsoft.com/office/officeart/2005/8/layout/process4"/>
    <dgm:cxn modelId="{4296DE6E-3E85-4157-8512-18AF69C534FB}" type="presParOf" srcId="{A0643A2B-16F2-497A-B091-12DD798DA423}" destId="{E7E76D56-FCD3-4878-9E82-990827CD386C}" srcOrd="2" destOrd="0" presId="urn:microsoft.com/office/officeart/2005/8/layout/process4"/>
    <dgm:cxn modelId="{161B854E-08DB-460C-8E79-F555373857D1}" type="presParOf" srcId="{E7E76D56-FCD3-4878-9E82-990827CD386C}" destId="{D504B184-CC8E-4EEA-B0B1-BD791EB1D818}" srcOrd="0" destOrd="0" presId="urn:microsoft.com/office/officeart/2005/8/layout/process4"/>
    <dgm:cxn modelId="{D63A4CDE-CDF1-4644-B122-86DF457A906E}" type="presParOf" srcId="{E7E76D56-FCD3-4878-9E82-990827CD386C}" destId="{1EAC2E5D-FB9D-49B3-9D10-6CA5AB1CDA1C}" srcOrd="1" destOrd="0" presId="urn:microsoft.com/office/officeart/2005/8/layout/process4"/>
    <dgm:cxn modelId="{E4801E13-FF3F-4383-88F2-769608F35F22}" type="presParOf" srcId="{DE104C97-5FD5-4BA0-8241-AB7EB9C81EF0}" destId="{4C6A57F6-E5F3-4D71-9DE1-42A5C8360C88}" srcOrd="3" destOrd="0" presId="urn:microsoft.com/office/officeart/2005/8/layout/process4"/>
    <dgm:cxn modelId="{3A4CA9F8-A49C-4EEE-B0D0-213C1AF479D3}" type="presParOf" srcId="{DE104C97-5FD5-4BA0-8241-AB7EB9C81EF0}" destId="{7A53EB2D-5E94-44D2-B487-344430522E0C}" srcOrd="4" destOrd="0" presId="urn:microsoft.com/office/officeart/2005/8/layout/process4"/>
    <dgm:cxn modelId="{916299E5-0D5C-4C25-AF03-1851B5A18F1A}" type="presParOf" srcId="{7A53EB2D-5E94-44D2-B487-344430522E0C}" destId="{7C2D967C-7319-43D0-B098-5462273080B7}" srcOrd="0" destOrd="0" presId="urn:microsoft.com/office/officeart/2005/8/layout/process4"/>
  </dgm:cxnLst>
  <dgm:bg>
    <a:solidFill>
      <a:schemeClr val="bg1"/>
    </a:solid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347594-8076-4E77-B6B3-585346D7057A}" type="doc">
      <dgm:prSet loTypeId="urn:microsoft.com/office/officeart/2005/8/layout/process4" loCatId="process" qsTypeId="urn:microsoft.com/office/officeart/2005/8/quickstyle/simple1" qsCatId="simple" csTypeId="urn:microsoft.com/office/officeart/2005/8/colors/accent2_2" csCatId="accent2" phldr="1"/>
      <dgm:spPr/>
      <dgm:t>
        <a:bodyPr/>
        <a:lstStyle/>
        <a:p>
          <a:endParaRPr lang="en-US"/>
        </a:p>
      </dgm:t>
    </dgm:pt>
    <dgm:pt modelId="{CED8F057-BF4D-47BD-BBF7-CAF6FA3F1598}">
      <dgm:prSet custT="1"/>
      <dgm:spPr>
        <a:solidFill>
          <a:schemeClr val="accent1"/>
        </a:solidFill>
      </dgm:spPr>
      <dgm:t>
        <a:bodyPr/>
        <a:lstStyle/>
        <a:p>
          <a:r>
            <a:rPr lang="en-US" sz="2000" i="1" dirty="0"/>
            <a:t>I can’t believe that is really a question . . . . The bottom line is everyone deserves to have kids. Yes, I have HIV. No, I didn’t want [HIV], but I still want a family, I still want a life … everyone deserves that right. (24-year-old female</a:t>
          </a:r>
          <a:r>
            <a:rPr lang="en-US" sz="1800" i="1" dirty="0"/>
            <a:t>)</a:t>
          </a:r>
          <a:r>
            <a:rPr lang="en-US" sz="1800" dirty="0"/>
            <a:t> </a:t>
          </a:r>
          <a:r>
            <a:rPr lang="en-US" sz="1800" baseline="30000" dirty="0"/>
            <a:t>3</a:t>
          </a:r>
        </a:p>
      </dgm:t>
    </dgm:pt>
    <dgm:pt modelId="{CF1A5842-E2AE-4801-97C4-5B51FBEF76D1}" type="parTrans" cxnId="{9E688DE0-A566-4B6D-BA1B-22363340E876}">
      <dgm:prSet/>
      <dgm:spPr/>
      <dgm:t>
        <a:bodyPr/>
        <a:lstStyle/>
        <a:p>
          <a:endParaRPr lang="en-US"/>
        </a:p>
      </dgm:t>
    </dgm:pt>
    <dgm:pt modelId="{AF7243CA-11F4-4649-9765-ED4EE5A75DBB}" type="sibTrans" cxnId="{9E688DE0-A566-4B6D-BA1B-22363340E876}">
      <dgm:prSet/>
      <dgm:spPr/>
      <dgm:t>
        <a:bodyPr/>
        <a:lstStyle/>
        <a:p>
          <a:endParaRPr lang="en-US"/>
        </a:p>
      </dgm:t>
    </dgm:pt>
    <dgm:pt modelId="{D467474E-5B06-402C-A028-18BD38A0D829}">
      <dgm:prSet custT="1"/>
      <dgm:spPr>
        <a:solidFill>
          <a:schemeClr val="accent1"/>
        </a:solidFill>
      </dgm:spPr>
      <dgm:t>
        <a:bodyPr/>
        <a:lstStyle/>
        <a:p>
          <a:r>
            <a:rPr lang="en-US" sz="2000" b="0" dirty="0"/>
            <a:t>A legacy of stigma persists despite medical advances that make childbearing among people living with HIV much safer </a:t>
          </a:r>
          <a:r>
            <a:rPr lang="en-US" sz="2000" b="0" baseline="30000" dirty="0"/>
            <a:t>1</a:t>
          </a:r>
        </a:p>
      </dgm:t>
    </dgm:pt>
    <dgm:pt modelId="{127EF23B-E411-48CA-BAF9-01B9CAA05236}" type="parTrans" cxnId="{9FEC20DA-9F52-4611-8D62-4E0ACD5151D6}">
      <dgm:prSet/>
      <dgm:spPr/>
      <dgm:t>
        <a:bodyPr/>
        <a:lstStyle/>
        <a:p>
          <a:endParaRPr lang="en-US"/>
        </a:p>
      </dgm:t>
    </dgm:pt>
    <dgm:pt modelId="{EE606EA9-3197-4286-BDAF-B638BB6542D1}" type="sibTrans" cxnId="{9FEC20DA-9F52-4611-8D62-4E0ACD5151D6}">
      <dgm:prSet/>
      <dgm:spPr/>
      <dgm:t>
        <a:bodyPr/>
        <a:lstStyle/>
        <a:p>
          <a:endParaRPr lang="en-US"/>
        </a:p>
      </dgm:t>
    </dgm:pt>
    <dgm:pt modelId="{F7E85A5A-25F5-4EF5-BBEC-EEBDE83A298E}">
      <dgm:prSet custT="1"/>
      <dgm:spPr>
        <a:solidFill>
          <a:srgbClr val="4F81BD"/>
        </a:solidFill>
        <a:ln w="25400" cap="flat" cmpd="sng" algn="ctr">
          <a:solidFill>
            <a:prstClr val="white">
              <a:hueOff val="0"/>
              <a:satOff val="0"/>
              <a:lumOff val="0"/>
              <a:alphaOff val="0"/>
            </a:prstClr>
          </a:solidFill>
          <a:prstDash val="solid"/>
        </a:ln>
        <a:effectLst/>
      </dgm:spPr>
      <dgm:t>
        <a:bodyPr spcFirstLastPara="0" vert="horz" wrap="square" lIns="128016" tIns="128016" rIns="128016" bIns="128016" numCol="1" spcCol="1270" anchor="ctr" anchorCtr="0"/>
        <a:lstStyle/>
        <a:p>
          <a:pPr marL="0" lvl="0" indent="0" algn="ctr" defTabSz="800100">
            <a:lnSpc>
              <a:spcPct val="90000"/>
            </a:lnSpc>
            <a:spcBef>
              <a:spcPct val="0"/>
            </a:spcBef>
            <a:spcAft>
              <a:spcPct val="35000"/>
            </a:spcAft>
            <a:buNone/>
          </a:pPr>
          <a:r>
            <a:rPr lang="en-US" sz="2000" b="0" kern="1200" dirty="0">
              <a:solidFill>
                <a:prstClr val="white"/>
              </a:solidFill>
              <a:latin typeface="Calibri"/>
              <a:ea typeface="+mn-ea"/>
              <a:cs typeface="+mn-cs"/>
            </a:rPr>
            <a:t>Provider-initiated conversations with people living with HIV about reproductive plans are often lacking </a:t>
          </a:r>
          <a:r>
            <a:rPr lang="en-US" sz="2000" b="0" kern="1200" baseline="30000" dirty="0">
              <a:solidFill>
                <a:prstClr val="white"/>
              </a:solidFill>
              <a:latin typeface="Calibri"/>
              <a:ea typeface="+mn-ea"/>
              <a:cs typeface="+mn-cs"/>
            </a:rPr>
            <a:t>2</a:t>
          </a:r>
        </a:p>
      </dgm:t>
    </dgm:pt>
    <dgm:pt modelId="{FD638A9A-2960-43EC-A84E-2A983645E875}" type="parTrans" cxnId="{C400DE64-97D5-4018-AAD7-90CB5B7ADA55}">
      <dgm:prSet/>
      <dgm:spPr/>
      <dgm:t>
        <a:bodyPr/>
        <a:lstStyle/>
        <a:p>
          <a:endParaRPr lang="en-US"/>
        </a:p>
      </dgm:t>
    </dgm:pt>
    <dgm:pt modelId="{CF01CAB8-F139-4B91-9A82-93576DD3D0F5}" type="sibTrans" cxnId="{C400DE64-97D5-4018-AAD7-90CB5B7ADA55}">
      <dgm:prSet/>
      <dgm:spPr/>
      <dgm:t>
        <a:bodyPr/>
        <a:lstStyle/>
        <a:p>
          <a:endParaRPr lang="en-US"/>
        </a:p>
      </dgm:t>
    </dgm:pt>
    <dgm:pt modelId="{DBF4A465-9C55-4D91-931D-30963DB4952C}">
      <dgm:prSet custT="1"/>
      <dgm:spPr/>
      <dgm:t>
        <a:bodyPr/>
        <a:lstStyle/>
        <a:p>
          <a:r>
            <a:rPr lang="en-US" sz="2000" b="0" dirty="0"/>
            <a:t>Reproductive intentions of people living with HIV have been largely neglected with consequences for public health and human rights </a:t>
          </a:r>
          <a:r>
            <a:rPr lang="en-US" sz="2000" b="0" baseline="30000" dirty="0"/>
            <a:t>1</a:t>
          </a:r>
          <a:endParaRPr lang="en-US" sz="2000" b="0" dirty="0"/>
        </a:p>
      </dgm:t>
    </dgm:pt>
    <dgm:pt modelId="{FF1260CB-80F3-48D2-89A5-D69BAEE2E96A}" type="parTrans" cxnId="{8C68DD05-C360-4B37-B55F-CF63C4445B5B}">
      <dgm:prSet/>
      <dgm:spPr/>
      <dgm:t>
        <a:bodyPr/>
        <a:lstStyle/>
        <a:p>
          <a:endParaRPr lang="en-US"/>
        </a:p>
      </dgm:t>
    </dgm:pt>
    <dgm:pt modelId="{8C6D6F13-8CEE-4710-9620-9268DE512666}" type="sibTrans" cxnId="{8C68DD05-C360-4B37-B55F-CF63C4445B5B}">
      <dgm:prSet/>
      <dgm:spPr/>
      <dgm:t>
        <a:bodyPr/>
        <a:lstStyle/>
        <a:p>
          <a:endParaRPr lang="en-US"/>
        </a:p>
      </dgm:t>
    </dgm:pt>
    <dgm:pt modelId="{DE104C97-5FD5-4BA0-8241-AB7EB9C81EF0}" type="pres">
      <dgm:prSet presAssocID="{E2347594-8076-4E77-B6B3-585346D7057A}" presName="Name0" presStyleCnt="0">
        <dgm:presLayoutVars>
          <dgm:dir/>
          <dgm:animLvl val="lvl"/>
          <dgm:resizeHandles val="exact"/>
        </dgm:presLayoutVars>
      </dgm:prSet>
      <dgm:spPr/>
    </dgm:pt>
    <dgm:pt modelId="{D6B88E8E-6EFA-4DAB-9846-A325368E8F1F}" type="pres">
      <dgm:prSet presAssocID="{CED8F057-BF4D-47BD-BBF7-CAF6FA3F1598}" presName="boxAndChildren" presStyleCnt="0"/>
      <dgm:spPr/>
    </dgm:pt>
    <dgm:pt modelId="{7F986083-E4C0-4257-8B9B-15A8477F922D}" type="pres">
      <dgm:prSet presAssocID="{CED8F057-BF4D-47BD-BBF7-CAF6FA3F1598}" presName="parentTextBox" presStyleLbl="node1" presStyleIdx="0" presStyleCnt="4" custScaleY="153788"/>
      <dgm:spPr/>
    </dgm:pt>
    <dgm:pt modelId="{E40F98A4-1DCF-45AF-AEAC-1269524234F3}" type="pres">
      <dgm:prSet presAssocID="{CF01CAB8-F139-4B91-9A82-93576DD3D0F5}" presName="sp" presStyleCnt="0"/>
      <dgm:spPr/>
    </dgm:pt>
    <dgm:pt modelId="{E9C1F4E2-D736-4780-AEDC-367FA4959EE4}" type="pres">
      <dgm:prSet presAssocID="{F7E85A5A-25F5-4EF5-BBEC-EEBDE83A298E}" presName="arrowAndChildren" presStyleCnt="0"/>
      <dgm:spPr/>
    </dgm:pt>
    <dgm:pt modelId="{170654A1-F7A6-47D1-A59E-C691AE0F0A3F}" type="pres">
      <dgm:prSet presAssocID="{F7E85A5A-25F5-4EF5-BBEC-EEBDE83A298E}" presName="parentTextArrow" presStyleLbl="node1" presStyleIdx="1" presStyleCnt="4"/>
      <dgm:spPr>
        <a:xfrm rot="10800000">
          <a:off x="0" y="2827293"/>
          <a:ext cx="7435850" cy="1426682"/>
        </a:xfrm>
        <a:prstGeom prst="upArrowCallout">
          <a:avLst/>
        </a:prstGeom>
      </dgm:spPr>
    </dgm:pt>
    <dgm:pt modelId="{5AD9CB9B-2A69-4186-AFEF-C3D25A37D1C9}" type="pres">
      <dgm:prSet presAssocID="{8C6D6F13-8CEE-4710-9620-9268DE512666}" presName="sp" presStyleCnt="0"/>
      <dgm:spPr/>
    </dgm:pt>
    <dgm:pt modelId="{6DB7890A-C171-4472-8E86-71F212105650}" type="pres">
      <dgm:prSet presAssocID="{DBF4A465-9C55-4D91-931D-30963DB4952C}" presName="arrowAndChildren" presStyleCnt="0"/>
      <dgm:spPr/>
    </dgm:pt>
    <dgm:pt modelId="{9F577AA5-EBD4-4750-97C7-DC6C8650ACC6}" type="pres">
      <dgm:prSet presAssocID="{DBF4A465-9C55-4D91-931D-30963DB4952C}" presName="parentTextArrow" presStyleLbl="node1" presStyleIdx="2" presStyleCnt="4"/>
      <dgm:spPr/>
    </dgm:pt>
    <dgm:pt modelId="{BF21571C-6F64-4B73-8AE8-8EC847741465}" type="pres">
      <dgm:prSet presAssocID="{EE606EA9-3197-4286-BDAF-B638BB6542D1}" presName="sp" presStyleCnt="0"/>
      <dgm:spPr/>
    </dgm:pt>
    <dgm:pt modelId="{942966EA-F291-46A5-811D-3FD80FE487DC}" type="pres">
      <dgm:prSet presAssocID="{D467474E-5B06-402C-A028-18BD38A0D829}" presName="arrowAndChildren" presStyleCnt="0"/>
      <dgm:spPr/>
    </dgm:pt>
    <dgm:pt modelId="{250913C0-BBFD-47EE-A11A-1D72F268767A}" type="pres">
      <dgm:prSet presAssocID="{D467474E-5B06-402C-A028-18BD38A0D829}" presName="parentTextArrow" presStyleLbl="node1" presStyleIdx="3" presStyleCnt="4"/>
      <dgm:spPr/>
    </dgm:pt>
  </dgm:ptLst>
  <dgm:cxnLst>
    <dgm:cxn modelId="{8C68DD05-C360-4B37-B55F-CF63C4445B5B}" srcId="{E2347594-8076-4E77-B6B3-585346D7057A}" destId="{DBF4A465-9C55-4D91-931D-30963DB4952C}" srcOrd="1" destOrd="0" parTransId="{FF1260CB-80F3-48D2-89A5-D69BAEE2E96A}" sibTransId="{8C6D6F13-8CEE-4710-9620-9268DE512666}"/>
    <dgm:cxn modelId="{C400DE64-97D5-4018-AAD7-90CB5B7ADA55}" srcId="{E2347594-8076-4E77-B6B3-585346D7057A}" destId="{F7E85A5A-25F5-4EF5-BBEC-EEBDE83A298E}" srcOrd="2" destOrd="0" parTransId="{FD638A9A-2960-43EC-A84E-2A983645E875}" sibTransId="{CF01CAB8-F139-4B91-9A82-93576DD3D0F5}"/>
    <dgm:cxn modelId="{7B5B2356-5B41-4344-852A-1281D5B7BB89}" type="presOf" srcId="{F7E85A5A-25F5-4EF5-BBEC-EEBDE83A298E}" destId="{170654A1-F7A6-47D1-A59E-C691AE0F0A3F}" srcOrd="0" destOrd="0" presId="urn:microsoft.com/office/officeart/2005/8/layout/process4"/>
    <dgm:cxn modelId="{840337C9-AA11-4966-B943-B5F2B94F8C7C}" type="presOf" srcId="{E2347594-8076-4E77-B6B3-585346D7057A}" destId="{DE104C97-5FD5-4BA0-8241-AB7EB9C81EF0}" srcOrd="0" destOrd="0" presId="urn:microsoft.com/office/officeart/2005/8/layout/process4"/>
    <dgm:cxn modelId="{BE8E41CE-1E77-46A8-A796-0ABFD90B6BF6}" type="presOf" srcId="{D467474E-5B06-402C-A028-18BD38A0D829}" destId="{250913C0-BBFD-47EE-A11A-1D72F268767A}" srcOrd="0" destOrd="0" presId="urn:microsoft.com/office/officeart/2005/8/layout/process4"/>
    <dgm:cxn modelId="{9FEC20DA-9F52-4611-8D62-4E0ACD5151D6}" srcId="{E2347594-8076-4E77-B6B3-585346D7057A}" destId="{D467474E-5B06-402C-A028-18BD38A0D829}" srcOrd="0" destOrd="0" parTransId="{127EF23B-E411-48CA-BAF9-01B9CAA05236}" sibTransId="{EE606EA9-3197-4286-BDAF-B638BB6542D1}"/>
    <dgm:cxn modelId="{9E688DE0-A566-4B6D-BA1B-22363340E876}" srcId="{E2347594-8076-4E77-B6B3-585346D7057A}" destId="{CED8F057-BF4D-47BD-BBF7-CAF6FA3F1598}" srcOrd="3" destOrd="0" parTransId="{CF1A5842-E2AE-4801-97C4-5B51FBEF76D1}" sibTransId="{AF7243CA-11F4-4649-9765-ED4EE5A75DBB}"/>
    <dgm:cxn modelId="{24DCDDE2-FDB8-4FFC-8C06-0A44783EB904}" type="presOf" srcId="{DBF4A465-9C55-4D91-931D-30963DB4952C}" destId="{9F577AA5-EBD4-4750-97C7-DC6C8650ACC6}" srcOrd="0" destOrd="0" presId="urn:microsoft.com/office/officeart/2005/8/layout/process4"/>
    <dgm:cxn modelId="{2359F9FC-9002-467C-8106-68A0ED8789B0}" type="presOf" srcId="{CED8F057-BF4D-47BD-BBF7-CAF6FA3F1598}" destId="{7F986083-E4C0-4257-8B9B-15A8477F922D}" srcOrd="0" destOrd="0" presId="urn:microsoft.com/office/officeart/2005/8/layout/process4"/>
    <dgm:cxn modelId="{64B0C8BB-016E-424C-B2B2-31DE8312487C}" type="presParOf" srcId="{DE104C97-5FD5-4BA0-8241-AB7EB9C81EF0}" destId="{D6B88E8E-6EFA-4DAB-9846-A325368E8F1F}" srcOrd="0" destOrd="0" presId="urn:microsoft.com/office/officeart/2005/8/layout/process4"/>
    <dgm:cxn modelId="{39513D10-B407-4488-8C8B-776752FC598D}" type="presParOf" srcId="{D6B88E8E-6EFA-4DAB-9846-A325368E8F1F}" destId="{7F986083-E4C0-4257-8B9B-15A8477F922D}" srcOrd="0" destOrd="0" presId="urn:microsoft.com/office/officeart/2005/8/layout/process4"/>
    <dgm:cxn modelId="{A4BD3BC7-7D51-4987-B9F3-2F968C132077}" type="presParOf" srcId="{DE104C97-5FD5-4BA0-8241-AB7EB9C81EF0}" destId="{E40F98A4-1DCF-45AF-AEAC-1269524234F3}" srcOrd="1" destOrd="0" presId="urn:microsoft.com/office/officeart/2005/8/layout/process4"/>
    <dgm:cxn modelId="{70365868-8317-462D-94A9-DE340B46CB8A}" type="presParOf" srcId="{DE104C97-5FD5-4BA0-8241-AB7EB9C81EF0}" destId="{E9C1F4E2-D736-4780-AEDC-367FA4959EE4}" srcOrd="2" destOrd="0" presId="urn:microsoft.com/office/officeart/2005/8/layout/process4"/>
    <dgm:cxn modelId="{F4CC073D-2CF9-4E72-B351-68CA51FB68A2}" type="presParOf" srcId="{E9C1F4E2-D736-4780-AEDC-367FA4959EE4}" destId="{170654A1-F7A6-47D1-A59E-C691AE0F0A3F}" srcOrd="0" destOrd="0" presId="urn:microsoft.com/office/officeart/2005/8/layout/process4"/>
    <dgm:cxn modelId="{B030DBF8-AAC9-4FC8-8156-0C1CC86FAF4B}" type="presParOf" srcId="{DE104C97-5FD5-4BA0-8241-AB7EB9C81EF0}" destId="{5AD9CB9B-2A69-4186-AFEF-C3D25A37D1C9}" srcOrd="3" destOrd="0" presId="urn:microsoft.com/office/officeart/2005/8/layout/process4"/>
    <dgm:cxn modelId="{060415F3-B54F-4A83-81E4-5C86A575F35F}" type="presParOf" srcId="{DE104C97-5FD5-4BA0-8241-AB7EB9C81EF0}" destId="{6DB7890A-C171-4472-8E86-71F212105650}" srcOrd="4" destOrd="0" presId="urn:microsoft.com/office/officeart/2005/8/layout/process4"/>
    <dgm:cxn modelId="{4B215267-2E10-4ACE-BE97-FC036F6F7CA7}" type="presParOf" srcId="{6DB7890A-C171-4472-8E86-71F212105650}" destId="{9F577AA5-EBD4-4750-97C7-DC6C8650ACC6}" srcOrd="0" destOrd="0" presId="urn:microsoft.com/office/officeart/2005/8/layout/process4"/>
    <dgm:cxn modelId="{C8755DCC-AB8F-4532-9FD7-AC5F64CE92DE}" type="presParOf" srcId="{DE104C97-5FD5-4BA0-8241-AB7EB9C81EF0}" destId="{BF21571C-6F64-4B73-8AE8-8EC847741465}" srcOrd="5" destOrd="0" presId="urn:microsoft.com/office/officeart/2005/8/layout/process4"/>
    <dgm:cxn modelId="{BB87017B-234E-4BF1-AF14-82B998848CE1}" type="presParOf" srcId="{DE104C97-5FD5-4BA0-8241-AB7EB9C81EF0}" destId="{942966EA-F291-46A5-811D-3FD80FE487DC}" srcOrd="6" destOrd="0" presId="urn:microsoft.com/office/officeart/2005/8/layout/process4"/>
    <dgm:cxn modelId="{C7FEBB96-EF8E-4EEE-8725-9A550F480B99}" type="presParOf" srcId="{942966EA-F291-46A5-811D-3FD80FE487DC}" destId="{250913C0-BBFD-47EE-A11A-1D72F268767A}" srcOrd="0" destOrd="0" presId="urn:microsoft.com/office/officeart/2005/8/layout/process4"/>
  </dgm:cxnLst>
  <dgm:bg>
    <a:noFill/>
  </dgm:bg>
  <dgm:whole>
    <a:ln>
      <a:solidFill>
        <a:schemeClr val="bg1"/>
      </a:solid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90ACEC-4D3C-42E5-A6E8-AF47F0CCA99A}" type="doc">
      <dgm:prSet loTypeId="urn:microsoft.com/office/officeart/2016/7/layout/VerticalDownArrowProcess" loCatId="process" qsTypeId="urn:microsoft.com/office/officeart/2005/8/quickstyle/simple2" qsCatId="simple" csTypeId="urn:microsoft.com/office/officeart/2005/8/colors/colorful4" csCatId="colorful" phldr="1"/>
      <dgm:spPr/>
      <dgm:t>
        <a:bodyPr/>
        <a:lstStyle/>
        <a:p>
          <a:endParaRPr lang="en-US"/>
        </a:p>
      </dgm:t>
    </dgm:pt>
    <dgm:pt modelId="{2CD88202-0060-4F8F-B3B2-1472C36AEB2B}">
      <dgm:prSet/>
      <dgm:spPr/>
      <dgm:t>
        <a:bodyPr/>
        <a:lstStyle/>
        <a:p>
          <a:r>
            <a:rPr lang="en-US" dirty="0"/>
            <a:t>Put yourself</a:t>
          </a:r>
        </a:p>
      </dgm:t>
    </dgm:pt>
    <dgm:pt modelId="{9DE90250-030F-47C3-9348-BFA92C8CE685}" type="parTrans" cxnId="{5679EEEC-CBED-4699-A364-F9F55F7C1F59}">
      <dgm:prSet/>
      <dgm:spPr/>
      <dgm:t>
        <a:bodyPr/>
        <a:lstStyle/>
        <a:p>
          <a:endParaRPr lang="en-US"/>
        </a:p>
      </dgm:t>
    </dgm:pt>
    <dgm:pt modelId="{7FD0738E-6EC3-4EB9-909F-8F7FE2EFE0B4}" type="sibTrans" cxnId="{5679EEEC-CBED-4699-A364-F9F55F7C1F59}">
      <dgm:prSet/>
      <dgm:spPr/>
      <dgm:t>
        <a:bodyPr/>
        <a:lstStyle/>
        <a:p>
          <a:endParaRPr lang="en-US"/>
        </a:p>
      </dgm:t>
    </dgm:pt>
    <dgm:pt modelId="{8EDF4308-20A8-4847-B326-21F626A52584}">
      <dgm:prSet custT="1"/>
      <dgm:spPr/>
      <dgm:t>
        <a:bodyPr/>
        <a:lstStyle/>
        <a:p>
          <a:r>
            <a:rPr lang="en-US" sz="2000" dirty="0"/>
            <a:t>Put yourself in the patient’s shoes, recognizing individual needs/issues &amp; barriers to care/positive health outcomes</a:t>
          </a:r>
        </a:p>
      </dgm:t>
    </dgm:pt>
    <dgm:pt modelId="{9884FA8D-EE45-4837-B79F-8AB6DAF08E30}" type="parTrans" cxnId="{133818BC-DECB-4B8A-870B-62F4002B2F3A}">
      <dgm:prSet/>
      <dgm:spPr/>
      <dgm:t>
        <a:bodyPr/>
        <a:lstStyle/>
        <a:p>
          <a:endParaRPr lang="en-US"/>
        </a:p>
      </dgm:t>
    </dgm:pt>
    <dgm:pt modelId="{0FEE0E9F-C0C6-444C-96BB-9AF27AE79C10}" type="sibTrans" cxnId="{133818BC-DECB-4B8A-870B-62F4002B2F3A}">
      <dgm:prSet/>
      <dgm:spPr/>
      <dgm:t>
        <a:bodyPr/>
        <a:lstStyle/>
        <a:p>
          <a:endParaRPr lang="en-US"/>
        </a:p>
      </dgm:t>
    </dgm:pt>
    <dgm:pt modelId="{9FCA2F65-B479-44AF-9367-63B2AA63F831}">
      <dgm:prSet/>
      <dgm:spPr/>
      <dgm:t>
        <a:bodyPr/>
        <a:lstStyle/>
        <a:p>
          <a:r>
            <a:rPr lang="en-US" dirty="0"/>
            <a:t>Set aside</a:t>
          </a:r>
        </a:p>
      </dgm:t>
    </dgm:pt>
    <dgm:pt modelId="{E22D1445-9AA7-4CC1-A3C9-3347ACE7916A}" type="parTrans" cxnId="{FA8FD3DF-7B3A-4F1F-9270-286B3F3CF4BD}">
      <dgm:prSet/>
      <dgm:spPr/>
      <dgm:t>
        <a:bodyPr/>
        <a:lstStyle/>
        <a:p>
          <a:endParaRPr lang="en-US"/>
        </a:p>
      </dgm:t>
    </dgm:pt>
    <dgm:pt modelId="{14769E56-1EF7-41A4-9FF3-57D75C6E6BF8}" type="sibTrans" cxnId="{FA8FD3DF-7B3A-4F1F-9270-286B3F3CF4BD}">
      <dgm:prSet/>
      <dgm:spPr/>
      <dgm:t>
        <a:bodyPr/>
        <a:lstStyle/>
        <a:p>
          <a:endParaRPr lang="en-US"/>
        </a:p>
      </dgm:t>
    </dgm:pt>
    <dgm:pt modelId="{0EC6AE98-661C-46F3-9D32-2473DD4B20D8}">
      <dgm:prSet custT="1"/>
      <dgm:spPr/>
      <dgm:t>
        <a:bodyPr/>
        <a:lstStyle/>
        <a:p>
          <a:r>
            <a:rPr lang="en-US" sz="2000" kern="1200" dirty="0">
              <a:latin typeface="+mn-lt"/>
              <a:ea typeface="+mn-ea"/>
              <a:cs typeface="+mn-cs"/>
            </a:rPr>
            <a:t>Set aside your personal beliefs</a:t>
          </a:r>
        </a:p>
      </dgm:t>
    </dgm:pt>
    <dgm:pt modelId="{5CCEB9A4-2A11-44C7-AF1C-7A7DB9B3290C}" type="parTrans" cxnId="{9EB4DC6C-BA2E-4F86-BF18-1D8A2168A266}">
      <dgm:prSet/>
      <dgm:spPr/>
      <dgm:t>
        <a:bodyPr/>
        <a:lstStyle/>
        <a:p>
          <a:endParaRPr lang="en-US"/>
        </a:p>
      </dgm:t>
    </dgm:pt>
    <dgm:pt modelId="{CF067E87-183B-4F8A-8E62-43E5FCCE91B8}" type="sibTrans" cxnId="{9EB4DC6C-BA2E-4F86-BF18-1D8A2168A266}">
      <dgm:prSet/>
      <dgm:spPr/>
      <dgm:t>
        <a:bodyPr/>
        <a:lstStyle/>
        <a:p>
          <a:endParaRPr lang="en-US"/>
        </a:p>
      </dgm:t>
    </dgm:pt>
    <dgm:pt modelId="{4B507B11-F066-43C4-B748-E69147228022}">
      <dgm:prSet/>
      <dgm:spPr/>
      <dgm:t>
        <a:bodyPr/>
        <a:lstStyle/>
        <a:p>
          <a:r>
            <a:rPr lang="en-US"/>
            <a:t>Accept</a:t>
          </a:r>
        </a:p>
      </dgm:t>
    </dgm:pt>
    <dgm:pt modelId="{7D91C173-20B8-444D-9703-E20D128AEB1C}" type="parTrans" cxnId="{211D041F-F967-4692-96AD-9F8F946DCF5C}">
      <dgm:prSet/>
      <dgm:spPr/>
      <dgm:t>
        <a:bodyPr/>
        <a:lstStyle/>
        <a:p>
          <a:endParaRPr lang="en-US"/>
        </a:p>
      </dgm:t>
    </dgm:pt>
    <dgm:pt modelId="{9697B53A-46C2-4B60-A1C2-28C4DA596489}" type="sibTrans" cxnId="{211D041F-F967-4692-96AD-9F8F946DCF5C}">
      <dgm:prSet/>
      <dgm:spPr/>
      <dgm:t>
        <a:bodyPr/>
        <a:lstStyle/>
        <a:p>
          <a:endParaRPr lang="en-US"/>
        </a:p>
      </dgm:t>
    </dgm:pt>
    <dgm:pt modelId="{5CD94AEC-BDA2-4D3F-A8CE-53F4AFE9BF10}">
      <dgm:prSet custT="1"/>
      <dgm:spPr/>
      <dgm:t>
        <a:bodyPr/>
        <a:lstStyle/>
        <a:p>
          <a:pPr marL="0" lvl="0" indent="0" algn="l" defTabSz="889000">
            <a:lnSpc>
              <a:spcPct val="90000"/>
            </a:lnSpc>
            <a:spcBef>
              <a:spcPct val="0"/>
            </a:spcBef>
            <a:spcAft>
              <a:spcPct val="35000"/>
            </a:spcAft>
            <a:buNone/>
          </a:pPr>
          <a:r>
            <a:rPr lang="en-US" sz="2000" kern="1200" dirty="0">
              <a:latin typeface="+mn-lt"/>
              <a:ea typeface="+mn-ea"/>
              <a:cs typeface="+mn-cs"/>
            </a:rPr>
            <a:t>Accept without judgment who people are, how they choose to live their lives &amp; the choices that they make</a:t>
          </a:r>
        </a:p>
      </dgm:t>
    </dgm:pt>
    <dgm:pt modelId="{06A4E433-2DA7-492C-A789-55E8194D58FD}" type="parTrans" cxnId="{0236E1A2-FC39-4B1A-864E-B8B9743C3BC0}">
      <dgm:prSet/>
      <dgm:spPr/>
      <dgm:t>
        <a:bodyPr/>
        <a:lstStyle/>
        <a:p>
          <a:endParaRPr lang="en-US"/>
        </a:p>
      </dgm:t>
    </dgm:pt>
    <dgm:pt modelId="{6DB9F008-1694-424C-B867-FB8ABC0D61E6}" type="sibTrans" cxnId="{0236E1A2-FC39-4B1A-864E-B8B9743C3BC0}">
      <dgm:prSet/>
      <dgm:spPr/>
      <dgm:t>
        <a:bodyPr/>
        <a:lstStyle/>
        <a:p>
          <a:endParaRPr lang="en-US"/>
        </a:p>
      </dgm:t>
    </dgm:pt>
    <dgm:pt modelId="{53CFA0F8-78DD-4E6B-9473-36ADD7FAE4E8}">
      <dgm:prSet/>
      <dgm:spPr/>
      <dgm:t>
        <a:bodyPr/>
        <a:lstStyle/>
        <a:p>
          <a:r>
            <a:rPr lang="en-US"/>
            <a:t>Understand</a:t>
          </a:r>
        </a:p>
      </dgm:t>
    </dgm:pt>
    <dgm:pt modelId="{95974E0C-CE92-4788-B559-769740EB1969}" type="parTrans" cxnId="{559FCFA8-03A6-4EB3-B22D-C23A028EA142}">
      <dgm:prSet/>
      <dgm:spPr/>
      <dgm:t>
        <a:bodyPr/>
        <a:lstStyle/>
        <a:p>
          <a:endParaRPr lang="en-US"/>
        </a:p>
      </dgm:t>
    </dgm:pt>
    <dgm:pt modelId="{5E7A9AEF-035A-4A66-9F11-84F21D077E6E}" type="sibTrans" cxnId="{559FCFA8-03A6-4EB3-B22D-C23A028EA142}">
      <dgm:prSet/>
      <dgm:spPr/>
      <dgm:t>
        <a:bodyPr/>
        <a:lstStyle/>
        <a:p>
          <a:endParaRPr lang="en-US"/>
        </a:p>
      </dgm:t>
    </dgm:pt>
    <dgm:pt modelId="{5A92EF52-FA3D-44CB-A1A6-97B82FED0E03}">
      <dgm:prSet custT="1"/>
      <dgm:spPr/>
      <dgm:t>
        <a:bodyPr/>
        <a:lstStyle/>
        <a:p>
          <a:pPr marL="0" lvl="0" indent="0" algn="l" defTabSz="889000">
            <a:lnSpc>
              <a:spcPct val="90000"/>
            </a:lnSpc>
            <a:spcBef>
              <a:spcPct val="0"/>
            </a:spcBef>
            <a:spcAft>
              <a:spcPct val="35000"/>
            </a:spcAft>
            <a:buNone/>
          </a:pPr>
          <a:r>
            <a:rPr lang="en-US" sz="2000" kern="1200" dirty="0">
              <a:latin typeface="+mn-lt"/>
              <a:ea typeface="+mn-ea"/>
              <a:cs typeface="+mn-cs"/>
            </a:rPr>
            <a:t>Understand your community &amp; its diversity of people</a:t>
          </a:r>
        </a:p>
      </dgm:t>
    </dgm:pt>
    <dgm:pt modelId="{7E1DA614-B9A0-4348-BA54-6C55619F7AA4}" type="sibTrans" cxnId="{FB7E4821-1075-44C2-9533-DDD451439D75}">
      <dgm:prSet/>
      <dgm:spPr/>
      <dgm:t>
        <a:bodyPr/>
        <a:lstStyle/>
        <a:p>
          <a:endParaRPr lang="en-US"/>
        </a:p>
      </dgm:t>
    </dgm:pt>
    <dgm:pt modelId="{0A5C82E5-8AD3-4E4C-8E40-59EDAB6668A2}" type="parTrans" cxnId="{FB7E4821-1075-44C2-9533-DDD451439D75}">
      <dgm:prSet/>
      <dgm:spPr/>
      <dgm:t>
        <a:bodyPr/>
        <a:lstStyle/>
        <a:p>
          <a:endParaRPr lang="en-US"/>
        </a:p>
      </dgm:t>
    </dgm:pt>
    <dgm:pt modelId="{02C3E545-D337-4728-AA05-523D96842E44}" type="pres">
      <dgm:prSet presAssocID="{B590ACEC-4D3C-42E5-A6E8-AF47F0CCA99A}" presName="Name0" presStyleCnt="0">
        <dgm:presLayoutVars>
          <dgm:dir/>
          <dgm:animLvl val="lvl"/>
          <dgm:resizeHandles val="exact"/>
        </dgm:presLayoutVars>
      </dgm:prSet>
      <dgm:spPr/>
    </dgm:pt>
    <dgm:pt modelId="{A1F80805-F61D-46BC-8A15-18510F66F465}" type="pres">
      <dgm:prSet presAssocID="{53CFA0F8-78DD-4E6B-9473-36ADD7FAE4E8}" presName="boxAndChildren" presStyleCnt="0"/>
      <dgm:spPr/>
    </dgm:pt>
    <dgm:pt modelId="{E955F6F4-856E-41E3-85E1-BC8D6C05958D}" type="pres">
      <dgm:prSet presAssocID="{53CFA0F8-78DD-4E6B-9473-36ADD7FAE4E8}" presName="parentTextBox" presStyleLbl="alignNode1" presStyleIdx="0" presStyleCnt="4"/>
      <dgm:spPr/>
    </dgm:pt>
    <dgm:pt modelId="{D7A6A434-B156-418B-A641-1FC7D961A4F7}" type="pres">
      <dgm:prSet presAssocID="{53CFA0F8-78DD-4E6B-9473-36ADD7FAE4E8}" presName="descendantBox" presStyleLbl="bgAccFollowNode1" presStyleIdx="0" presStyleCnt="4"/>
      <dgm:spPr/>
    </dgm:pt>
    <dgm:pt modelId="{BB3F27FB-93DF-4E21-8C87-6813543E276B}" type="pres">
      <dgm:prSet presAssocID="{9697B53A-46C2-4B60-A1C2-28C4DA596489}" presName="sp" presStyleCnt="0"/>
      <dgm:spPr/>
    </dgm:pt>
    <dgm:pt modelId="{2C51610C-6A13-492F-AAFC-AD78651D9AFF}" type="pres">
      <dgm:prSet presAssocID="{4B507B11-F066-43C4-B748-E69147228022}" presName="arrowAndChildren" presStyleCnt="0"/>
      <dgm:spPr/>
    </dgm:pt>
    <dgm:pt modelId="{BD5E5104-643F-4964-A485-E3856BDF2FA8}" type="pres">
      <dgm:prSet presAssocID="{4B507B11-F066-43C4-B748-E69147228022}" presName="parentTextArrow" presStyleLbl="node1" presStyleIdx="0" presStyleCnt="0"/>
      <dgm:spPr/>
    </dgm:pt>
    <dgm:pt modelId="{84442C74-62B3-4561-AFFA-1B1CF9381059}" type="pres">
      <dgm:prSet presAssocID="{4B507B11-F066-43C4-B748-E69147228022}" presName="arrow" presStyleLbl="alignNode1" presStyleIdx="1" presStyleCnt="4"/>
      <dgm:spPr/>
    </dgm:pt>
    <dgm:pt modelId="{8EDC62D2-FCBC-46BE-A4D6-496FD56BF918}" type="pres">
      <dgm:prSet presAssocID="{4B507B11-F066-43C4-B748-E69147228022}" presName="descendantArrow" presStyleLbl="bgAccFollowNode1" presStyleIdx="1" presStyleCnt="4"/>
      <dgm:spPr/>
    </dgm:pt>
    <dgm:pt modelId="{F894F969-F0F5-4DA2-92D9-7AE888EA3995}" type="pres">
      <dgm:prSet presAssocID="{14769E56-1EF7-41A4-9FF3-57D75C6E6BF8}" presName="sp" presStyleCnt="0"/>
      <dgm:spPr/>
    </dgm:pt>
    <dgm:pt modelId="{91E97D0E-D600-4134-B4A7-9899A8EFAB5D}" type="pres">
      <dgm:prSet presAssocID="{9FCA2F65-B479-44AF-9367-63B2AA63F831}" presName="arrowAndChildren" presStyleCnt="0"/>
      <dgm:spPr/>
    </dgm:pt>
    <dgm:pt modelId="{DF709AC1-A00A-41DC-892C-C6AF768AE2B0}" type="pres">
      <dgm:prSet presAssocID="{9FCA2F65-B479-44AF-9367-63B2AA63F831}" presName="parentTextArrow" presStyleLbl="node1" presStyleIdx="0" presStyleCnt="0"/>
      <dgm:spPr/>
    </dgm:pt>
    <dgm:pt modelId="{1D62EF04-3BAE-4B59-8F01-C0C5A6A00E0C}" type="pres">
      <dgm:prSet presAssocID="{9FCA2F65-B479-44AF-9367-63B2AA63F831}" presName="arrow" presStyleLbl="alignNode1" presStyleIdx="2" presStyleCnt="4"/>
      <dgm:spPr/>
    </dgm:pt>
    <dgm:pt modelId="{EBABD6DA-B04A-483B-B6EB-0EE80229999A}" type="pres">
      <dgm:prSet presAssocID="{9FCA2F65-B479-44AF-9367-63B2AA63F831}" presName="descendantArrow" presStyleLbl="bgAccFollowNode1" presStyleIdx="2" presStyleCnt="4"/>
      <dgm:spPr/>
    </dgm:pt>
    <dgm:pt modelId="{F8B6564F-74AA-4882-9874-B1A3A8E8A784}" type="pres">
      <dgm:prSet presAssocID="{7FD0738E-6EC3-4EB9-909F-8F7FE2EFE0B4}" presName="sp" presStyleCnt="0"/>
      <dgm:spPr/>
    </dgm:pt>
    <dgm:pt modelId="{7AA3DDC7-07F9-4D87-A4FE-D7696352DF52}" type="pres">
      <dgm:prSet presAssocID="{2CD88202-0060-4F8F-B3B2-1472C36AEB2B}" presName="arrowAndChildren" presStyleCnt="0"/>
      <dgm:spPr/>
    </dgm:pt>
    <dgm:pt modelId="{7D2EF978-2272-4886-A347-A5C4C72E8B2D}" type="pres">
      <dgm:prSet presAssocID="{2CD88202-0060-4F8F-B3B2-1472C36AEB2B}" presName="parentTextArrow" presStyleLbl="node1" presStyleIdx="0" presStyleCnt="0"/>
      <dgm:spPr/>
    </dgm:pt>
    <dgm:pt modelId="{0FC7AA43-5919-4A95-9300-C0772AF4D576}" type="pres">
      <dgm:prSet presAssocID="{2CD88202-0060-4F8F-B3B2-1472C36AEB2B}" presName="arrow" presStyleLbl="alignNode1" presStyleIdx="3" presStyleCnt="4"/>
      <dgm:spPr/>
    </dgm:pt>
    <dgm:pt modelId="{61F20779-E89E-43AE-B7D2-2FF1404198FE}" type="pres">
      <dgm:prSet presAssocID="{2CD88202-0060-4F8F-B3B2-1472C36AEB2B}" presName="descendantArrow" presStyleLbl="bgAccFollowNode1" presStyleIdx="3" presStyleCnt="4"/>
      <dgm:spPr/>
    </dgm:pt>
  </dgm:ptLst>
  <dgm:cxnLst>
    <dgm:cxn modelId="{E03A3806-E3B6-40FE-9054-FF7523789489}" type="presOf" srcId="{B590ACEC-4D3C-42E5-A6E8-AF47F0CCA99A}" destId="{02C3E545-D337-4728-AA05-523D96842E44}" srcOrd="0" destOrd="0" presId="urn:microsoft.com/office/officeart/2016/7/layout/VerticalDownArrowProcess"/>
    <dgm:cxn modelId="{926B1715-BF99-434A-A534-32D9C325161F}" type="presOf" srcId="{5CD94AEC-BDA2-4D3F-A8CE-53F4AFE9BF10}" destId="{8EDC62D2-FCBC-46BE-A4D6-496FD56BF918}" srcOrd="0" destOrd="0" presId="urn:microsoft.com/office/officeart/2016/7/layout/VerticalDownArrowProcess"/>
    <dgm:cxn modelId="{76123618-C151-463A-A8C1-BEA47B967294}" type="presOf" srcId="{9FCA2F65-B479-44AF-9367-63B2AA63F831}" destId="{1D62EF04-3BAE-4B59-8F01-C0C5A6A00E0C}" srcOrd="1" destOrd="0" presId="urn:microsoft.com/office/officeart/2016/7/layout/VerticalDownArrowProcess"/>
    <dgm:cxn modelId="{211D041F-F967-4692-96AD-9F8F946DCF5C}" srcId="{B590ACEC-4D3C-42E5-A6E8-AF47F0CCA99A}" destId="{4B507B11-F066-43C4-B748-E69147228022}" srcOrd="2" destOrd="0" parTransId="{7D91C173-20B8-444D-9703-E20D128AEB1C}" sibTransId="{9697B53A-46C2-4B60-A1C2-28C4DA596489}"/>
    <dgm:cxn modelId="{FB7E4821-1075-44C2-9533-DDD451439D75}" srcId="{53CFA0F8-78DD-4E6B-9473-36ADD7FAE4E8}" destId="{5A92EF52-FA3D-44CB-A1A6-97B82FED0E03}" srcOrd="0" destOrd="0" parTransId="{0A5C82E5-8AD3-4E4C-8E40-59EDAB6668A2}" sibTransId="{7E1DA614-B9A0-4348-BA54-6C55619F7AA4}"/>
    <dgm:cxn modelId="{47F4C326-5EC9-4F6D-9A7B-07629805E924}" type="presOf" srcId="{9FCA2F65-B479-44AF-9367-63B2AA63F831}" destId="{DF709AC1-A00A-41DC-892C-C6AF768AE2B0}" srcOrd="0" destOrd="0" presId="urn:microsoft.com/office/officeart/2016/7/layout/VerticalDownArrowProcess"/>
    <dgm:cxn modelId="{8CECDF26-C76E-4256-BC5A-4BCEF717C78A}" type="presOf" srcId="{0EC6AE98-661C-46F3-9D32-2473DD4B20D8}" destId="{EBABD6DA-B04A-483B-B6EB-0EE80229999A}" srcOrd="0" destOrd="0" presId="urn:microsoft.com/office/officeart/2016/7/layout/VerticalDownArrowProcess"/>
    <dgm:cxn modelId="{C6675C47-4031-4903-A4AF-D42FFEF13D3A}" type="presOf" srcId="{4B507B11-F066-43C4-B748-E69147228022}" destId="{BD5E5104-643F-4964-A485-E3856BDF2FA8}" srcOrd="0" destOrd="0" presId="urn:microsoft.com/office/officeart/2016/7/layout/VerticalDownArrowProcess"/>
    <dgm:cxn modelId="{8996E167-7813-465F-A6E1-B99A26AB2181}" type="presOf" srcId="{53CFA0F8-78DD-4E6B-9473-36ADD7FAE4E8}" destId="{E955F6F4-856E-41E3-85E1-BC8D6C05958D}" srcOrd="0" destOrd="0" presId="urn:microsoft.com/office/officeart/2016/7/layout/VerticalDownArrowProcess"/>
    <dgm:cxn modelId="{73566B69-2CFC-49A4-BA91-8C37C9AD9407}" type="presOf" srcId="{2CD88202-0060-4F8F-B3B2-1472C36AEB2B}" destId="{0FC7AA43-5919-4A95-9300-C0772AF4D576}" srcOrd="1" destOrd="0" presId="urn:microsoft.com/office/officeart/2016/7/layout/VerticalDownArrowProcess"/>
    <dgm:cxn modelId="{9EB4DC6C-BA2E-4F86-BF18-1D8A2168A266}" srcId="{9FCA2F65-B479-44AF-9367-63B2AA63F831}" destId="{0EC6AE98-661C-46F3-9D32-2473DD4B20D8}" srcOrd="0" destOrd="0" parTransId="{5CCEB9A4-2A11-44C7-AF1C-7A7DB9B3290C}" sibTransId="{CF067E87-183B-4F8A-8E62-43E5FCCE91B8}"/>
    <dgm:cxn modelId="{92560594-1887-499B-8649-EBD4BFC8B6A5}" type="presOf" srcId="{2CD88202-0060-4F8F-B3B2-1472C36AEB2B}" destId="{7D2EF978-2272-4886-A347-A5C4C72E8B2D}" srcOrd="0" destOrd="0" presId="urn:microsoft.com/office/officeart/2016/7/layout/VerticalDownArrowProcess"/>
    <dgm:cxn modelId="{0236E1A2-FC39-4B1A-864E-B8B9743C3BC0}" srcId="{4B507B11-F066-43C4-B748-E69147228022}" destId="{5CD94AEC-BDA2-4D3F-A8CE-53F4AFE9BF10}" srcOrd="0" destOrd="0" parTransId="{06A4E433-2DA7-492C-A789-55E8194D58FD}" sibTransId="{6DB9F008-1694-424C-B867-FB8ABC0D61E6}"/>
    <dgm:cxn modelId="{559FCFA8-03A6-4EB3-B22D-C23A028EA142}" srcId="{B590ACEC-4D3C-42E5-A6E8-AF47F0CCA99A}" destId="{53CFA0F8-78DD-4E6B-9473-36ADD7FAE4E8}" srcOrd="3" destOrd="0" parTransId="{95974E0C-CE92-4788-B559-769740EB1969}" sibTransId="{5E7A9AEF-035A-4A66-9F11-84F21D077E6E}"/>
    <dgm:cxn modelId="{133818BC-DECB-4B8A-870B-62F4002B2F3A}" srcId="{2CD88202-0060-4F8F-B3B2-1472C36AEB2B}" destId="{8EDF4308-20A8-4847-B326-21F626A52584}" srcOrd="0" destOrd="0" parTransId="{9884FA8D-EE45-4837-B79F-8AB6DAF08E30}" sibTransId="{0FEE0E9F-C0C6-444C-96BB-9AF27AE79C10}"/>
    <dgm:cxn modelId="{FDA76DBE-43F7-40D1-8DBE-8032FD328E61}" type="presOf" srcId="{8EDF4308-20A8-4847-B326-21F626A52584}" destId="{61F20779-E89E-43AE-B7D2-2FF1404198FE}" srcOrd="0" destOrd="0" presId="urn:microsoft.com/office/officeart/2016/7/layout/VerticalDownArrowProcess"/>
    <dgm:cxn modelId="{DAA784D4-E008-4CE5-B376-073BD842FE53}" type="presOf" srcId="{5A92EF52-FA3D-44CB-A1A6-97B82FED0E03}" destId="{D7A6A434-B156-418B-A641-1FC7D961A4F7}" srcOrd="0" destOrd="0" presId="urn:microsoft.com/office/officeart/2016/7/layout/VerticalDownArrowProcess"/>
    <dgm:cxn modelId="{31FE1BD9-8ADE-4476-A1F4-FF209A9BE13E}" type="presOf" srcId="{4B507B11-F066-43C4-B748-E69147228022}" destId="{84442C74-62B3-4561-AFFA-1B1CF9381059}" srcOrd="1" destOrd="0" presId="urn:microsoft.com/office/officeart/2016/7/layout/VerticalDownArrowProcess"/>
    <dgm:cxn modelId="{FA8FD3DF-7B3A-4F1F-9270-286B3F3CF4BD}" srcId="{B590ACEC-4D3C-42E5-A6E8-AF47F0CCA99A}" destId="{9FCA2F65-B479-44AF-9367-63B2AA63F831}" srcOrd="1" destOrd="0" parTransId="{E22D1445-9AA7-4CC1-A3C9-3347ACE7916A}" sibTransId="{14769E56-1EF7-41A4-9FF3-57D75C6E6BF8}"/>
    <dgm:cxn modelId="{5679EEEC-CBED-4699-A364-F9F55F7C1F59}" srcId="{B590ACEC-4D3C-42E5-A6E8-AF47F0CCA99A}" destId="{2CD88202-0060-4F8F-B3B2-1472C36AEB2B}" srcOrd="0" destOrd="0" parTransId="{9DE90250-030F-47C3-9348-BFA92C8CE685}" sibTransId="{7FD0738E-6EC3-4EB9-909F-8F7FE2EFE0B4}"/>
    <dgm:cxn modelId="{1681BF77-A8FA-4870-BF50-A4B88522C364}" type="presParOf" srcId="{02C3E545-D337-4728-AA05-523D96842E44}" destId="{A1F80805-F61D-46BC-8A15-18510F66F465}" srcOrd="0" destOrd="0" presId="urn:microsoft.com/office/officeart/2016/7/layout/VerticalDownArrowProcess"/>
    <dgm:cxn modelId="{8BDAB65E-1D80-433B-B631-22F0771288AE}" type="presParOf" srcId="{A1F80805-F61D-46BC-8A15-18510F66F465}" destId="{E955F6F4-856E-41E3-85E1-BC8D6C05958D}" srcOrd="0" destOrd="0" presId="urn:microsoft.com/office/officeart/2016/7/layout/VerticalDownArrowProcess"/>
    <dgm:cxn modelId="{38EC0F53-7CD9-4551-94DB-7B9E44FB264B}" type="presParOf" srcId="{A1F80805-F61D-46BC-8A15-18510F66F465}" destId="{D7A6A434-B156-418B-A641-1FC7D961A4F7}" srcOrd="1" destOrd="0" presId="urn:microsoft.com/office/officeart/2016/7/layout/VerticalDownArrowProcess"/>
    <dgm:cxn modelId="{3E72EA03-DE7E-45A9-808D-15C1ABA251A9}" type="presParOf" srcId="{02C3E545-D337-4728-AA05-523D96842E44}" destId="{BB3F27FB-93DF-4E21-8C87-6813543E276B}" srcOrd="1" destOrd="0" presId="urn:microsoft.com/office/officeart/2016/7/layout/VerticalDownArrowProcess"/>
    <dgm:cxn modelId="{63A97B94-2F9C-4792-8E86-FF69D2F8EC73}" type="presParOf" srcId="{02C3E545-D337-4728-AA05-523D96842E44}" destId="{2C51610C-6A13-492F-AAFC-AD78651D9AFF}" srcOrd="2" destOrd="0" presId="urn:microsoft.com/office/officeart/2016/7/layout/VerticalDownArrowProcess"/>
    <dgm:cxn modelId="{1977D341-72B9-4C98-A2F6-45AE161FCE97}" type="presParOf" srcId="{2C51610C-6A13-492F-AAFC-AD78651D9AFF}" destId="{BD5E5104-643F-4964-A485-E3856BDF2FA8}" srcOrd="0" destOrd="0" presId="urn:microsoft.com/office/officeart/2016/7/layout/VerticalDownArrowProcess"/>
    <dgm:cxn modelId="{E708B28C-517C-4344-A2A2-331153D76B56}" type="presParOf" srcId="{2C51610C-6A13-492F-AAFC-AD78651D9AFF}" destId="{84442C74-62B3-4561-AFFA-1B1CF9381059}" srcOrd="1" destOrd="0" presId="urn:microsoft.com/office/officeart/2016/7/layout/VerticalDownArrowProcess"/>
    <dgm:cxn modelId="{A3F3BD6C-FD6A-40DA-9CFE-529A2917BF07}" type="presParOf" srcId="{2C51610C-6A13-492F-AAFC-AD78651D9AFF}" destId="{8EDC62D2-FCBC-46BE-A4D6-496FD56BF918}" srcOrd="2" destOrd="0" presId="urn:microsoft.com/office/officeart/2016/7/layout/VerticalDownArrowProcess"/>
    <dgm:cxn modelId="{2BCD637C-5D56-401F-9D09-033B625D11A9}" type="presParOf" srcId="{02C3E545-D337-4728-AA05-523D96842E44}" destId="{F894F969-F0F5-4DA2-92D9-7AE888EA3995}" srcOrd="3" destOrd="0" presId="urn:microsoft.com/office/officeart/2016/7/layout/VerticalDownArrowProcess"/>
    <dgm:cxn modelId="{C32856F9-FD3D-4F49-AF76-463412850968}" type="presParOf" srcId="{02C3E545-D337-4728-AA05-523D96842E44}" destId="{91E97D0E-D600-4134-B4A7-9899A8EFAB5D}" srcOrd="4" destOrd="0" presId="urn:microsoft.com/office/officeart/2016/7/layout/VerticalDownArrowProcess"/>
    <dgm:cxn modelId="{190DA67C-57BC-4A38-8C86-6F959DADC6D4}" type="presParOf" srcId="{91E97D0E-D600-4134-B4A7-9899A8EFAB5D}" destId="{DF709AC1-A00A-41DC-892C-C6AF768AE2B0}" srcOrd="0" destOrd="0" presId="urn:microsoft.com/office/officeart/2016/7/layout/VerticalDownArrowProcess"/>
    <dgm:cxn modelId="{FEAC3C5D-7111-4E51-B016-6C338621E9B2}" type="presParOf" srcId="{91E97D0E-D600-4134-B4A7-9899A8EFAB5D}" destId="{1D62EF04-3BAE-4B59-8F01-C0C5A6A00E0C}" srcOrd="1" destOrd="0" presId="urn:microsoft.com/office/officeart/2016/7/layout/VerticalDownArrowProcess"/>
    <dgm:cxn modelId="{3E33D333-F8B7-4E77-9D3C-FA0560B8C72B}" type="presParOf" srcId="{91E97D0E-D600-4134-B4A7-9899A8EFAB5D}" destId="{EBABD6DA-B04A-483B-B6EB-0EE80229999A}" srcOrd="2" destOrd="0" presId="urn:microsoft.com/office/officeart/2016/7/layout/VerticalDownArrowProcess"/>
    <dgm:cxn modelId="{CB0B8DC3-07F4-41A7-9B97-F720F29492A9}" type="presParOf" srcId="{02C3E545-D337-4728-AA05-523D96842E44}" destId="{F8B6564F-74AA-4882-9874-B1A3A8E8A784}" srcOrd="5" destOrd="0" presId="urn:microsoft.com/office/officeart/2016/7/layout/VerticalDownArrowProcess"/>
    <dgm:cxn modelId="{6665C518-FDE1-4BC4-A40B-9658FC2030A5}" type="presParOf" srcId="{02C3E545-D337-4728-AA05-523D96842E44}" destId="{7AA3DDC7-07F9-4D87-A4FE-D7696352DF52}" srcOrd="6" destOrd="0" presId="urn:microsoft.com/office/officeart/2016/7/layout/VerticalDownArrowProcess"/>
    <dgm:cxn modelId="{197D5C01-6BE2-4BA8-B1E0-DBF349C790D1}" type="presParOf" srcId="{7AA3DDC7-07F9-4D87-A4FE-D7696352DF52}" destId="{7D2EF978-2272-4886-A347-A5C4C72E8B2D}" srcOrd="0" destOrd="0" presId="urn:microsoft.com/office/officeart/2016/7/layout/VerticalDownArrowProcess"/>
    <dgm:cxn modelId="{4DD7A4C5-6B76-436A-93E4-7EAB647BE06D}" type="presParOf" srcId="{7AA3DDC7-07F9-4D87-A4FE-D7696352DF52}" destId="{0FC7AA43-5919-4A95-9300-C0772AF4D576}" srcOrd="1" destOrd="0" presId="urn:microsoft.com/office/officeart/2016/7/layout/VerticalDownArrowProcess"/>
    <dgm:cxn modelId="{5D487990-E221-4799-9D08-6242DCAE4804}" type="presParOf" srcId="{7AA3DDC7-07F9-4D87-A4FE-D7696352DF52}" destId="{61F20779-E89E-43AE-B7D2-2FF1404198FE}" srcOrd="2" destOrd="0" presId="urn:microsoft.com/office/officeart/2016/7/layout/VerticalDownArrow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5A22D0-3961-41DA-BFB8-8D8CEB3ACBD8}"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7BB84D07-DD38-4F74-B866-25770C432ADF}">
      <dgm:prSet custT="1"/>
      <dgm:spPr/>
      <dgm:t>
        <a:bodyPr/>
        <a:lstStyle/>
        <a:p>
          <a:r>
            <a:rPr lang="en-US" sz="4000" dirty="0"/>
            <a:t>Recognize</a:t>
          </a:r>
        </a:p>
      </dgm:t>
    </dgm:pt>
    <dgm:pt modelId="{88A02484-03DF-4C4F-BB6E-93F270AF5991}" type="parTrans" cxnId="{0D353CE5-D10E-426D-A259-5F76605B8915}">
      <dgm:prSet/>
      <dgm:spPr/>
      <dgm:t>
        <a:bodyPr/>
        <a:lstStyle/>
        <a:p>
          <a:endParaRPr lang="en-US"/>
        </a:p>
      </dgm:t>
    </dgm:pt>
    <dgm:pt modelId="{46773434-8984-473B-A8C1-10A2C030D5E0}" type="sibTrans" cxnId="{0D353CE5-D10E-426D-A259-5F76605B8915}">
      <dgm:prSet/>
      <dgm:spPr/>
      <dgm:t>
        <a:bodyPr/>
        <a:lstStyle/>
        <a:p>
          <a:endParaRPr lang="en-US"/>
        </a:p>
      </dgm:t>
    </dgm:pt>
    <dgm:pt modelId="{138224A4-E8FF-4283-9A69-92E1F6B97563}">
      <dgm:prSet custT="1"/>
      <dgm:spPr/>
      <dgm:t>
        <a:bodyPr/>
        <a:lstStyle/>
        <a:p>
          <a:r>
            <a:rPr lang="en-US" sz="1700" dirty="0"/>
            <a:t>Recognize that stigma &amp; discrimination exists in your health facility</a:t>
          </a:r>
        </a:p>
      </dgm:t>
    </dgm:pt>
    <dgm:pt modelId="{8B8DC662-0194-4FDA-A418-D3DC61A898CE}" type="parTrans" cxnId="{1B4D7FC5-D827-4181-BA77-2B515672C83A}">
      <dgm:prSet/>
      <dgm:spPr/>
      <dgm:t>
        <a:bodyPr/>
        <a:lstStyle/>
        <a:p>
          <a:endParaRPr lang="en-US"/>
        </a:p>
      </dgm:t>
    </dgm:pt>
    <dgm:pt modelId="{FC9D07E0-6E85-46D2-9580-E3F84A6007F5}" type="sibTrans" cxnId="{1B4D7FC5-D827-4181-BA77-2B515672C83A}">
      <dgm:prSet/>
      <dgm:spPr/>
      <dgm:t>
        <a:bodyPr/>
        <a:lstStyle/>
        <a:p>
          <a:endParaRPr lang="en-US"/>
        </a:p>
      </dgm:t>
    </dgm:pt>
    <dgm:pt modelId="{EE674DB4-7626-481B-974C-FC289B1E80E9}">
      <dgm:prSet custT="1"/>
      <dgm:spPr/>
      <dgm:t>
        <a:bodyPr/>
        <a:lstStyle/>
        <a:p>
          <a:r>
            <a:rPr lang="en-US" sz="4800" dirty="0"/>
            <a:t>Address</a:t>
          </a:r>
        </a:p>
      </dgm:t>
    </dgm:pt>
    <dgm:pt modelId="{8D79D52F-D8E4-4404-B24C-CD7A91AC743B}" type="parTrans" cxnId="{E3FEFEC3-974F-4A42-8BBE-2A1E4FE53E01}">
      <dgm:prSet/>
      <dgm:spPr/>
      <dgm:t>
        <a:bodyPr/>
        <a:lstStyle/>
        <a:p>
          <a:endParaRPr lang="en-US"/>
        </a:p>
      </dgm:t>
    </dgm:pt>
    <dgm:pt modelId="{AF876754-6FFD-4BC3-A590-48DAAE40C96D}" type="sibTrans" cxnId="{E3FEFEC3-974F-4A42-8BBE-2A1E4FE53E01}">
      <dgm:prSet/>
      <dgm:spPr/>
      <dgm:t>
        <a:bodyPr/>
        <a:lstStyle/>
        <a:p>
          <a:endParaRPr lang="en-US"/>
        </a:p>
      </dgm:t>
    </dgm:pt>
    <dgm:pt modelId="{1A236C9C-5E8A-4BB3-9528-3B46DDD234B5}">
      <dgm:prSet custT="1"/>
      <dgm:spPr/>
      <dgm:t>
        <a:bodyPr/>
        <a:lstStyle/>
        <a:p>
          <a:r>
            <a:rPr lang="en-US" sz="1700" dirty="0"/>
            <a:t>Address misconceptions about HIV transmission</a:t>
          </a:r>
        </a:p>
      </dgm:t>
    </dgm:pt>
    <dgm:pt modelId="{C41761F7-1F9F-4A9A-ADA1-44FD7645177C}" type="parTrans" cxnId="{43840C86-D8AB-4497-8CCD-1CEA12052E34}">
      <dgm:prSet/>
      <dgm:spPr/>
      <dgm:t>
        <a:bodyPr/>
        <a:lstStyle/>
        <a:p>
          <a:endParaRPr lang="en-US"/>
        </a:p>
      </dgm:t>
    </dgm:pt>
    <dgm:pt modelId="{525BC1A8-C098-4604-B5EE-967C0C39178D}" type="sibTrans" cxnId="{43840C86-D8AB-4497-8CCD-1CEA12052E34}">
      <dgm:prSet/>
      <dgm:spPr/>
      <dgm:t>
        <a:bodyPr/>
        <a:lstStyle/>
        <a:p>
          <a:endParaRPr lang="en-US"/>
        </a:p>
      </dgm:t>
    </dgm:pt>
    <dgm:pt modelId="{20712541-D9A6-41E3-97B6-A59719CCB25D}">
      <dgm:prSet custT="1"/>
      <dgm:spPr/>
      <dgm:t>
        <a:bodyPr/>
        <a:lstStyle/>
        <a:p>
          <a:r>
            <a:rPr lang="en-US" sz="5400" dirty="0"/>
            <a:t>Reduce</a:t>
          </a:r>
        </a:p>
      </dgm:t>
    </dgm:pt>
    <dgm:pt modelId="{9FC7F62A-0047-4B1F-A84B-F2BA71DD7CFF}" type="parTrans" cxnId="{D4AA8781-A563-4FF0-97A4-7DE24BD37C1C}">
      <dgm:prSet/>
      <dgm:spPr/>
      <dgm:t>
        <a:bodyPr/>
        <a:lstStyle/>
        <a:p>
          <a:endParaRPr lang="en-US"/>
        </a:p>
      </dgm:t>
    </dgm:pt>
    <dgm:pt modelId="{D0BF0C7E-9DF3-4EE0-A323-2DD150C2B309}" type="sibTrans" cxnId="{D4AA8781-A563-4FF0-97A4-7DE24BD37C1C}">
      <dgm:prSet/>
      <dgm:spPr/>
      <dgm:t>
        <a:bodyPr/>
        <a:lstStyle/>
        <a:p>
          <a:endParaRPr lang="en-US"/>
        </a:p>
      </dgm:t>
    </dgm:pt>
    <dgm:pt modelId="{AF67CD47-AFA5-4DA3-9691-91BBB44D9CEB}">
      <dgm:prSet custT="1"/>
      <dgm:spPr/>
      <dgm:t>
        <a:bodyPr/>
        <a:lstStyle/>
        <a:p>
          <a:r>
            <a:rPr lang="en-US" sz="1700" kern="1200" dirty="0">
              <a:latin typeface="+mn-lt"/>
              <a:ea typeface="+mn-ea"/>
              <a:cs typeface="+mn-cs"/>
            </a:rPr>
            <a:t>Reduce the distance between patients &amp; staff</a:t>
          </a:r>
        </a:p>
      </dgm:t>
    </dgm:pt>
    <dgm:pt modelId="{4761C171-6451-44D9-BE58-7AE9CF797747}" type="parTrans" cxnId="{47814B03-531F-41DD-A7F3-E77F8997A428}">
      <dgm:prSet/>
      <dgm:spPr/>
      <dgm:t>
        <a:bodyPr/>
        <a:lstStyle/>
        <a:p>
          <a:endParaRPr lang="en-US"/>
        </a:p>
      </dgm:t>
    </dgm:pt>
    <dgm:pt modelId="{BA7F6726-6989-421B-A0AF-AD2C7C7EA6A8}" type="sibTrans" cxnId="{47814B03-531F-41DD-A7F3-E77F8997A428}">
      <dgm:prSet/>
      <dgm:spPr/>
      <dgm:t>
        <a:bodyPr/>
        <a:lstStyle/>
        <a:p>
          <a:endParaRPr lang="en-US"/>
        </a:p>
      </dgm:t>
    </dgm:pt>
    <dgm:pt modelId="{C87CCBBA-4444-4B75-9308-5A26C6B97C22}">
      <dgm:prSet custT="1"/>
      <dgm:spPr/>
      <dgm:t>
        <a:bodyPr/>
        <a:lstStyle/>
        <a:p>
          <a:r>
            <a:rPr lang="en-US" sz="1700" dirty="0"/>
            <a:t>Recognize that staff need to be empowered to speak out &amp; report stigmatizing practices when they occur without fear of reprisal</a:t>
          </a:r>
        </a:p>
      </dgm:t>
    </dgm:pt>
    <dgm:pt modelId="{596BE9A8-5A10-4C09-97DE-09872A2451C7}" type="parTrans" cxnId="{934848BB-057D-4ADA-8347-FF45C5AE93CD}">
      <dgm:prSet/>
      <dgm:spPr/>
      <dgm:t>
        <a:bodyPr/>
        <a:lstStyle/>
        <a:p>
          <a:endParaRPr lang="en-US"/>
        </a:p>
      </dgm:t>
    </dgm:pt>
    <dgm:pt modelId="{F13CC2F3-1B88-4360-8A99-C16A3B0DF279}" type="sibTrans" cxnId="{934848BB-057D-4ADA-8347-FF45C5AE93CD}">
      <dgm:prSet/>
      <dgm:spPr/>
      <dgm:t>
        <a:bodyPr/>
        <a:lstStyle/>
        <a:p>
          <a:endParaRPr lang="en-US"/>
        </a:p>
      </dgm:t>
    </dgm:pt>
    <dgm:pt modelId="{93D695B8-2E07-4E57-9947-85F74C195AF2}">
      <dgm:prSet custT="1"/>
      <dgm:spPr/>
      <dgm:t>
        <a:bodyPr/>
        <a:lstStyle/>
        <a:p>
          <a:r>
            <a:rPr lang="en-US" sz="1700" kern="1200" dirty="0">
              <a:latin typeface="+mn-lt"/>
              <a:ea typeface="+mn-ea"/>
              <a:cs typeface="+mn-cs"/>
            </a:rPr>
            <a:t>Staff need to have empathy for their patients</a:t>
          </a:r>
        </a:p>
      </dgm:t>
    </dgm:pt>
    <dgm:pt modelId="{59F85A96-CBE5-4CB6-8524-D7477D5FCB0A}" type="parTrans" cxnId="{A1A6F392-4444-456A-85EE-6F9167DF88DB}">
      <dgm:prSet/>
      <dgm:spPr/>
      <dgm:t>
        <a:bodyPr/>
        <a:lstStyle/>
        <a:p>
          <a:endParaRPr lang="en-US"/>
        </a:p>
      </dgm:t>
    </dgm:pt>
    <dgm:pt modelId="{7694C10C-558B-44AF-834B-586587AE8C24}" type="sibTrans" cxnId="{A1A6F392-4444-456A-85EE-6F9167DF88DB}">
      <dgm:prSet/>
      <dgm:spPr/>
      <dgm:t>
        <a:bodyPr/>
        <a:lstStyle/>
        <a:p>
          <a:endParaRPr lang="en-US"/>
        </a:p>
      </dgm:t>
    </dgm:pt>
    <dgm:pt modelId="{DD4932F8-E747-4651-B8DB-A79F453C884C}">
      <dgm:prSet custT="1"/>
      <dgm:spPr/>
      <dgm:t>
        <a:bodyPr/>
        <a:lstStyle/>
        <a:p>
          <a:r>
            <a:rPr lang="en-US" sz="1700" dirty="0"/>
            <a:t>Staff fear of acquiring HIV through casual contact is a major reason for stigmatizing &amp; discriminating practices in health facilities </a:t>
          </a:r>
        </a:p>
      </dgm:t>
    </dgm:pt>
    <dgm:pt modelId="{63D7E1B5-A673-44DF-B54E-23DF8969ABFE}" type="sibTrans" cxnId="{BCB142B7-E4D5-4BA0-833D-262064331338}">
      <dgm:prSet/>
      <dgm:spPr/>
      <dgm:t>
        <a:bodyPr/>
        <a:lstStyle/>
        <a:p>
          <a:endParaRPr lang="en-US"/>
        </a:p>
      </dgm:t>
    </dgm:pt>
    <dgm:pt modelId="{6FB31AA9-DD7F-4E23-92C7-FE3768B87C1B}" type="parTrans" cxnId="{BCB142B7-E4D5-4BA0-833D-262064331338}">
      <dgm:prSet/>
      <dgm:spPr/>
      <dgm:t>
        <a:bodyPr/>
        <a:lstStyle/>
        <a:p>
          <a:endParaRPr lang="en-US"/>
        </a:p>
      </dgm:t>
    </dgm:pt>
    <dgm:pt modelId="{C5ADD9F8-2F6F-42B6-9448-AA1EE1795059}" type="pres">
      <dgm:prSet presAssocID="{5D5A22D0-3961-41DA-BFB8-8D8CEB3ACBD8}" presName="Name0" presStyleCnt="0">
        <dgm:presLayoutVars>
          <dgm:dir/>
          <dgm:animLvl val="lvl"/>
          <dgm:resizeHandles val="exact"/>
        </dgm:presLayoutVars>
      </dgm:prSet>
      <dgm:spPr/>
    </dgm:pt>
    <dgm:pt modelId="{273F1AB2-340C-420A-BD33-1D3900F50F72}" type="pres">
      <dgm:prSet presAssocID="{7BB84D07-DD38-4F74-B866-25770C432ADF}" presName="linNode" presStyleCnt="0"/>
      <dgm:spPr/>
    </dgm:pt>
    <dgm:pt modelId="{712CDBF3-1A56-470E-A877-2C117E695DD7}" type="pres">
      <dgm:prSet presAssocID="{7BB84D07-DD38-4F74-B866-25770C432ADF}" presName="parentText" presStyleLbl="node1" presStyleIdx="0" presStyleCnt="3">
        <dgm:presLayoutVars>
          <dgm:chMax val="1"/>
          <dgm:bulletEnabled val="1"/>
        </dgm:presLayoutVars>
      </dgm:prSet>
      <dgm:spPr/>
    </dgm:pt>
    <dgm:pt modelId="{222ECC48-8F6A-4547-9A3C-3C4CC311E5DE}" type="pres">
      <dgm:prSet presAssocID="{7BB84D07-DD38-4F74-B866-25770C432ADF}" presName="descendantText" presStyleLbl="alignAccFollowNode1" presStyleIdx="0" presStyleCnt="3">
        <dgm:presLayoutVars>
          <dgm:bulletEnabled val="1"/>
        </dgm:presLayoutVars>
      </dgm:prSet>
      <dgm:spPr/>
    </dgm:pt>
    <dgm:pt modelId="{3FE2216F-FA74-4B65-89AB-8CEBF4EEB5A5}" type="pres">
      <dgm:prSet presAssocID="{46773434-8984-473B-A8C1-10A2C030D5E0}" presName="sp" presStyleCnt="0"/>
      <dgm:spPr/>
    </dgm:pt>
    <dgm:pt modelId="{D0689263-8555-4F67-82D1-63B21C4D2356}" type="pres">
      <dgm:prSet presAssocID="{EE674DB4-7626-481B-974C-FC289B1E80E9}" presName="linNode" presStyleCnt="0"/>
      <dgm:spPr/>
    </dgm:pt>
    <dgm:pt modelId="{564ADB5D-C8E1-453B-99C7-4BAFEDA52463}" type="pres">
      <dgm:prSet presAssocID="{EE674DB4-7626-481B-974C-FC289B1E80E9}" presName="parentText" presStyleLbl="node1" presStyleIdx="1" presStyleCnt="3">
        <dgm:presLayoutVars>
          <dgm:chMax val="1"/>
          <dgm:bulletEnabled val="1"/>
        </dgm:presLayoutVars>
      </dgm:prSet>
      <dgm:spPr/>
    </dgm:pt>
    <dgm:pt modelId="{406C0CE9-9F71-471A-A40A-EA7AE9D51F8A}" type="pres">
      <dgm:prSet presAssocID="{EE674DB4-7626-481B-974C-FC289B1E80E9}" presName="descendantText" presStyleLbl="alignAccFollowNode1" presStyleIdx="1" presStyleCnt="3">
        <dgm:presLayoutVars>
          <dgm:bulletEnabled val="1"/>
        </dgm:presLayoutVars>
      </dgm:prSet>
      <dgm:spPr/>
    </dgm:pt>
    <dgm:pt modelId="{1EA5AC26-474C-4975-BFF7-AA4E8FE3AEF2}" type="pres">
      <dgm:prSet presAssocID="{AF876754-6FFD-4BC3-A590-48DAAE40C96D}" presName="sp" presStyleCnt="0"/>
      <dgm:spPr/>
    </dgm:pt>
    <dgm:pt modelId="{C34EFE5E-A90D-465A-9438-9D0EF09752DA}" type="pres">
      <dgm:prSet presAssocID="{20712541-D9A6-41E3-97B6-A59719CCB25D}" presName="linNode" presStyleCnt="0"/>
      <dgm:spPr/>
    </dgm:pt>
    <dgm:pt modelId="{34D533B3-CC47-4DD6-8F44-B9B5E424D6E6}" type="pres">
      <dgm:prSet presAssocID="{20712541-D9A6-41E3-97B6-A59719CCB25D}" presName="parentText" presStyleLbl="node1" presStyleIdx="2" presStyleCnt="3">
        <dgm:presLayoutVars>
          <dgm:chMax val="1"/>
          <dgm:bulletEnabled val="1"/>
        </dgm:presLayoutVars>
      </dgm:prSet>
      <dgm:spPr/>
    </dgm:pt>
    <dgm:pt modelId="{3C2FDBE9-C225-4855-851D-F05844602105}" type="pres">
      <dgm:prSet presAssocID="{20712541-D9A6-41E3-97B6-A59719CCB25D}" presName="descendantText" presStyleLbl="alignAccFollowNode1" presStyleIdx="2" presStyleCnt="3">
        <dgm:presLayoutVars>
          <dgm:bulletEnabled val="1"/>
        </dgm:presLayoutVars>
      </dgm:prSet>
      <dgm:spPr/>
    </dgm:pt>
  </dgm:ptLst>
  <dgm:cxnLst>
    <dgm:cxn modelId="{47814B03-531F-41DD-A7F3-E77F8997A428}" srcId="{20712541-D9A6-41E3-97B6-A59719CCB25D}" destId="{AF67CD47-AFA5-4DA3-9691-91BBB44D9CEB}" srcOrd="0" destOrd="0" parTransId="{4761C171-6451-44D9-BE58-7AE9CF797747}" sibTransId="{BA7F6726-6989-421B-A0AF-AD2C7C7EA6A8}"/>
    <dgm:cxn modelId="{0AD41005-82B7-485C-9FCD-F17984B7D69B}" type="presOf" srcId="{DD4932F8-E747-4651-B8DB-A79F453C884C}" destId="{406C0CE9-9F71-471A-A40A-EA7AE9D51F8A}" srcOrd="0" destOrd="1" presId="urn:microsoft.com/office/officeart/2005/8/layout/vList5"/>
    <dgm:cxn modelId="{06AE2A18-BB75-4E71-88F6-0A639FDBD216}" type="presOf" srcId="{EE674DB4-7626-481B-974C-FC289B1E80E9}" destId="{564ADB5D-C8E1-453B-99C7-4BAFEDA52463}" srcOrd="0" destOrd="0" presId="urn:microsoft.com/office/officeart/2005/8/layout/vList5"/>
    <dgm:cxn modelId="{ECDD851E-A666-415D-B579-7AF5213FD98B}" type="presOf" srcId="{C87CCBBA-4444-4B75-9308-5A26C6B97C22}" destId="{222ECC48-8F6A-4547-9A3C-3C4CC311E5DE}" srcOrd="0" destOrd="1" presId="urn:microsoft.com/office/officeart/2005/8/layout/vList5"/>
    <dgm:cxn modelId="{9BE0633B-00BF-40A4-B68E-2A713816E64C}" type="presOf" srcId="{93D695B8-2E07-4E57-9947-85F74C195AF2}" destId="{3C2FDBE9-C225-4855-851D-F05844602105}" srcOrd="0" destOrd="1" presId="urn:microsoft.com/office/officeart/2005/8/layout/vList5"/>
    <dgm:cxn modelId="{DD493868-AC74-480D-9260-59095CF945ED}" type="presOf" srcId="{138224A4-E8FF-4283-9A69-92E1F6B97563}" destId="{222ECC48-8F6A-4547-9A3C-3C4CC311E5DE}" srcOrd="0" destOrd="0" presId="urn:microsoft.com/office/officeart/2005/8/layout/vList5"/>
    <dgm:cxn modelId="{CC2C3655-E415-433F-93D0-6A09A16D3554}" type="presOf" srcId="{20712541-D9A6-41E3-97B6-A59719CCB25D}" destId="{34D533B3-CC47-4DD6-8F44-B9B5E424D6E6}" srcOrd="0" destOrd="0" presId="urn:microsoft.com/office/officeart/2005/8/layout/vList5"/>
    <dgm:cxn modelId="{D4AA8781-A563-4FF0-97A4-7DE24BD37C1C}" srcId="{5D5A22D0-3961-41DA-BFB8-8D8CEB3ACBD8}" destId="{20712541-D9A6-41E3-97B6-A59719CCB25D}" srcOrd="2" destOrd="0" parTransId="{9FC7F62A-0047-4B1F-A84B-F2BA71DD7CFF}" sibTransId="{D0BF0C7E-9DF3-4EE0-A323-2DD150C2B309}"/>
    <dgm:cxn modelId="{43840C86-D8AB-4497-8CCD-1CEA12052E34}" srcId="{EE674DB4-7626-481B-974C-FC289B1E80E9}" destId="{1A236C9C-5E8A-4BB3-9528-3B46DDD234B5}" srcOrd="0" destOrd="0" parTransId="{C41761F7-1F9F-4A9A-ADA1-44FD7645177C}" sibTransId="{525BC1A8-C098-4604-B5EE-967C0C39178D}"/>
    <dgm:cxn modelId="{A1A6F392-4444-456A-85EE-6F9167DF88DB}" srcId="{20712541-D9A6-41E3-97B6-A59719CCB25D}" destId="{93D695B8-2E07-4E57-9947-85F74C195AF2}" srcOrd="1" destOrd="0" parTransId="{59F85A96-CBE5-4CB6-8524-D7477D5FCB0A}" sibTransId="{7694C10C-558B-44AF-834B-586587AE8C24}"/>
    <dgm:cxn modelId="{BD1D8698-944D-454B-AF72-5259470F8B89}" type="presOf" srcId="{AF67CD47-AFA5-4DA3-9691-91BBB44D9CEB}" destId="{3C2FDBE9-C225-4855-851D-F05844602105}" srcOrd="0" destOrd="0" presId="urn:microsoft.com/office/officeart/2005/8/layout/vList5"/>
    <dgm:cxn modelId="{BCB142B7-E4D5-4BA0-833D-262064331338}" srcId="{EE674DB4-7626-481B-974C-FC289B1E80E9}" destId="{DD4932F8-E747-4651-B8DB-A79F453C884C}" srcOrd="1" destOrd="0" parTransId="{6FB31AA9-DD7F-4E23-92C7-FE3768B87C1B}" sibTransId="{63D7E1B5-A673-44DF-B54E-23DF8969ABFE}"/>
    <dgm:cxn modelId="{934848BB-057D-4ADA-8347-FF45C5AE93CD}" srcId="{7BB84D07-DD38-4F74-B866-25770C432ADF}" destId="{C87CCBBA-4444-4B75-9308-5A26C6B97C22}" srcOrd="1" destOrd="0" parTransId="{596BE9A8-5A10-4C09-97DE-09872A2451C7}" sibTransId="{F13CC2F3-1B88-4360-8A99-C16A3B0DF279}"/>
    <dgm:cxn modelId="{04347ABC-0554-48BB-8EB1-55757ED1DA6B}" type="presOf" srcId="{7BB84D07-DD38-4F74-B866-25770C432ADF}" destId="{712CDBF3-1A56-470E-A877-2C117E695DD7}" srcOrd="0" destOrd="0" presId="urn:microsoft.com/office/officeart/2005/8/layout/vList5"/>
    <dgm:cxn modelId="{B5EEFBBE-3B06-43F0-AB41-B25F3A2C9B57}" type="presOf" srcId="{5D5A22D0-3961-41DA-BFB8-8D8CEB3ACBD8}" destId="{C5ADD9F8-2F6F-42B6-9448-AA1EE1795059}" srcOrd="0" destOrd="0" presId="urn:microsoft.com/office/officeart/2005/8/layout/vList5"/>
    <dgm:cxn modelId="{E3FEFEC3-974F-4A42-8BBE-2A1E4FE53E01}" srcId="{5D5A22D0-3961-41DA-BFB8-8D8CEB3ACBD8}" destId="{EE674DB4-7626-481B-974C-FC289B1E80E9}" srcOrd="1" destOrd="0" parTransId="{8D79D52F-D8E4-4404-B24C-CD7A91AC743B}" sibTransId="{AF876754-6FFD-4BC3-A590-48DAAE40C96D}"/>
    <dgm:cxn modelId="{1B4D7FC5-D827-4181-BA77-2B515672C83A}" srcId="{7BB84D07-DD38-4F74-B866-25770C432ADF}" destId="{138224A4-E8FF-4283-9A69-92E1F6B97563}" srcOrd="0" destOrd="0" parTransId="{8B8DC662-0194-4FDA-A418-D3DC61A898CE}" sibTransId="{FC9D07E0-6E85-46D2-9580-E3F84A6007F5}"/>
    <dgm:cxn modelId="{0D353CE5-D10E-426D-A259-5F76605B8915}" srcId="{5D5A22D0-3961-41DA-BFB8-8D8CEB3ACBD8}" destId="{7BB84D07-DD38-4F74-B866-25770C432ADF}" srcOrd="0" destOrd="0" parTransId="{88A02484-03DF-4C4F-BB6E-93F270AF5991}" sibTransId="{46773434-8984-473B-A8C1-10A2C030D5E0}"/>
    <dgm:cxn modelId="{D4942EF7-82C0-4783-8120-11CAADB8E0B8}" type="presOf" srcId="{1A236C9C-5E8A-4BB3-9528-3B46DDD234B5}" destId="{406C0CE9-9F71-471A-A40A-EA7AE9D51F8A}" srcOrd="0" destOrd="0" presId="urn:microsoft.com/office/officeart/2005/8/layout/vList5"/>
    <dgm:cxn modelId="{800F3926-D58B-4DF0-AA18-74257DFC1450}" type="presParOf" srcId="{C5ADD9F8-2F6F-42B6-9448-AA1EE1795059}" destId="{273F1AB2-340C-420A-BD33-1D3900F50F72}" srcOrd="0" destOrd="0" presId="urn:microsoft.com/office/officeart/2005/8/layout/vList5"/>
    <dgm:cxn modelId="{49175587-4EBE-4E37-AB1D-9CCB8C6186BC}" type="presParOf" srcId="{273F1AB2-340C-420A-BD33-1D3900F50F72}" destId="{712CDBF3-1A56-470E-A877-2C117E695DD7}" srcOrd="0" destOrd="0" presId="urn:microsoft.com/office/officeart/2005/8/layout/vList5"/>
    <dgm:cxn modelId="{6F71CA6B-4F1E-450E-9DAE-7220D4508FF7}" type="presParOf" srcId="{273F1AB2-340C-420A-BD33-1D3900F50F72}" destId="{222ECC48-8F6A-4547-9A3C-3C4CC311E5DE}" srcOrd="1" destOrd="0" presId="urn:microsoft.com/office/officeart/2005/8/layout/vList5"/>
    <dgm:cxn modelId="{A1DB88C8-90C3-44D0-93C8-7D77B2706858}" type="presParOf" srcId="{C5ADD9F8-2F6F-42B6-9448-AA1EE1795059}" destId="{3FE2216F-FA74-4B65-89AB-8CEBF4EEB5A5}" srcOrd="1" destOrd="0" presId="urn:microsoft.com/office/officeart/2005/8/layout/vList5"/>
    <dgm:cxn modelId="{EE7DE1D0-4CB2-4863-AE58-7E29D7BD73D1}" type="presParOf" srcId="{C5ADD9F8-2F6F-42B6-9448-AA1EE1795059}" destId="{D0689263-8555-4F67-82D1-63B21C4D2356}" srcOrd="2" destOrd="0" presId="urn:microsoft.com/office/officeart/2005/8/layout/vList5"/>
    <dgm:cxn modelId="{080BA847-EE68-4986-8BD1-B7FBF50AC6AB}" type="presParOf" srcId="{D0689263-8555-4F67-82D1-63B21C4D2356}" destId="{564ADB5D-C8E1-453B-99C7-4BAFEDA52463}" srcOrd="0" destOrd="0" presId="urn:microsoft.com/office/officeart/2005/8/layout/vList5"/>
    <dgm:cxn modelId="{5007EEDD-7FFD-4DBE-ACF9-90BD47710C47}" type="presParOf" srcId="{D0689263-8555-4F67-82D1-63B21C4D2356}" destId="{406C0CE9-9F71-471A-A40A-EA7AE9D51F8A}" srcOrd="1" destOrd="0" presId="urn:microsoft.com/office/officeart/2005/8/layout/vList5"/>
    <dgm:cxn modelId="{E64DEF6F-F8B3-42DA-8A5E-81B1C05F0BBF}" type="presParOf" srcId="{C5ADD9F8-2F6F-42B6-9448-AA1EE1795059}" destId="{1EA5AC26-474C-4975-BFF7-AA4E8FE3AEF2}" srcOrd="3" destOrd="0" presId="urn:microsoft.com/office/officeart/2005/8/layout/vList5"/>
    <dgm:cxn modelId="{0F4B6581-2DB8-4E4A-88F2-4073D9EB9383}" type="presParOf" srcId="{C5ADD9F8-2F6F-42B6-9448-AA1EE1795059}" destId="{C34EFE5E-A90D-465A-9438-9D0EF09752DA}" srcOrd="4" destOrd="0" presId="urn:microsoft.com/office/officeart/2005/8/layout/vList5"/>
    <dgm:cxn modelId="{DC5C4D29-671C-430B-BB48-FEADA4908CFF}" type="presParOf" srcId="{C34EFE5E-A90D-465A-9438-9D0EF09752DA}" destId="{34D533B3-CC47-4DD6-8F44-B9B5E424D6E6}" srcOrd="0" destOrd="0" presId="urn:microsoft.com/office/officeart/2005/8/layout/vList5"/>
    <dgm:cxn modelId="{681A07FB-9E25-48D9-B050-154A099B67B8}" type="presParOf" srcId="{C34EFE5E-A90D-465A-9438-9D0EF09752DA}" destId="{3C2FDBE9-C225-4855-851D-F05844602105}"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5D31EA2-EDDA-42C3-9C51-CE6E5053D995}" type="doc">
      <dgm:prSet loTypeId="urn:microsoft.com/office/officeart/2016/7/layout/RepeatingBendingProcessNew" loCatId="process" qsTypeId="urn:microsoft.com/office/officeart/2005/8/quickstyle/simple1" qsCatId="simple" csTypeId="urn:microsoft.com/office/officeart/2005/8/colors/colorful4" csCatId="colorful" phldr="1"/>
      <dgm:spPr/>
      <dgm:t>
        <a:bodyPr/>
        <a:lstStyle/>
        <a:p>
          <a:endParaRPr lang="en-US"/>
        </a:p>
      </dgm:t>
    </dgm:pt>
    <dgm:pt modelId="{8D0FCBA4-B773-4310-AF78-C3B04906E56B}">
      <dgm:prSet custT="1"/>
      <dgm:spPr/>
      <dgm:t>
        <a:bodyPr/>
        <a:lstStyle/>
        <a:p>
          <a:r>
            <a:rPr lang="en-US" sz="2000" dirty="0"/>
            <a:t>Treat HIV the same as you would any other medical condition</a:t>
          </a:r>
        </a:p>
      </dgm:t>
    </dgm:pt>
    <dgm:pt modelId="{AA060917-A093-491C-9C86-BE183BF1729D}" type="parTrans" cxnId="{5ECE2916-6F73-47B3-A3E4-5758CD078574}">
      <dgm:prSet/>
      <dgm:spPr/>
      <dgm:t>
        <a:bodyPr/>
        <a:lstStyle/>
        <a:p>
          <a:endParaRPr lang="en-US"/>
        </a:p>
      </dgm:t>
    </dgm:pt>
    <dgm:pt modelId="{BFBEBD36-DC53-4E32-9ACA-BE25524C5DE4}" type="sibTrans" cxnId="{5ECE2916-6F73-47B3-A3E4-5758CD078574}">
      <dgm:prSet/>
      <dgm:spPr/>
      <dgm:t>
        <a:bodyPr/>
        <a:lstStyle/>
        <a:p>
          <a:endParaRPr lang="en-US"/>
        </a:p>
      </dgm:t>
    </dgm:pt>
    <dgm:pt modelId="{A24D0E6C-0FC8-4C02-A2A9-7091FDD502C9}">
      <dgm:prSet custT="1"/>
      <dgm:spPr/>
      <dgm:t>
        <a:bodyPr/>
        <a:lstStyle/>
        <a:p>
          <a:r>
            <a:rPr lang="en-US" sz="2000" dirty="0"/>
            <a:t>Establish eye contact</a:t>
          </a:r>
        </a:p>
      </dgm:t>
    </dgm:pt>
    <dgm:pt modelId="{C55551D6-67AC-4FB6-9141-09A46C271545}" type="parTrans" cxnId="{05E1E37D-BD3D-446B-B900-5851B583658B}">
      <dgm:prSet/>
      <dgm:spPr/>
      <dgm:t>
        <a:bodyPr/>
        <a:lstStyle/>
        <a:p>
          <a:endParaRPr lang="en-US"/>
        </a:p>
      </dgm:t>
    </dgm:pt>
    <dgm:pt modelId="{3FA92A1B-AEC3-47A0-9DA0-993309E696DE}" type="sibTrans" cxnId="{05E1E37D-BD3D-446B-B900-5851B583658B}">
      <dgm:prSet/>
      <dgm:spPr/>
      <dgm:t>
        <a:bodyPr/>
        <a:lstStyle/>
        <a:p>
          <a:endParaRPr lang="en-US"/>
        </a:p>
      </dgm:t>
    </dgm:pt>
    <dgm:pt modelId="{DBDC5769-7535-492D-885F-24050E28897E}">
      <dgm:prSet custT="1"/>
      <dgm:spPr/>
      <dgm:t>
        <a:bodyPr/>
        <a:lstStyle/>
        <a:p>
          <a:r>
            <a:rPr lang="en-US" sz="2000" dirty="0"/>
            <a:t>Avoid judgmental body language</a:t>
          </a:r>
        </a:p>
      </dgm:t>
    </dgm:pt>
    <dgm:pt modelId="{2B6FE49D-41B3-4808-A3E3-3A5786CFDB5C}" type="parTrans" cxnId="{03289816-86B7-4674-ADDF-69A75AF52A74}">
      <dgm:prSet/>
      <dgm:spPr/>
      <dgm:t>
        <a:bodyPr/>
        <a:lstStyle/>
        <a:p>
          <a:endParaRPr lang="en-US"/>
        </a:p>
      </dgm:t>
    </dgm:pt>
    <dgm:pt modelId="{F3F1601B-4AB9-49D4-8C59-0790AB8E828C}" type="sibTrans" cxnId="{03289816-86B7-4674-ADDF-69A75AF52A74}">
      <dgm:prSet/>
      <dgm:spPr/>
      <dgm:t>
        <a:bodyPr/>
        <a:lstStyle/>
        <a:p>
          <a:endParaRPr lang="en-US"/>
        </a:p>
      </dgm:t>
    </dgm:pt>
    <dgm:pt modelId="{54815970-E1CF-4855-8668-87A61930F76A}">
      <dgm:prSet custT="1"/>
      <dgm:spPr/>
      <dgm:t>
        <a:bodyPr/>
        <a:lstStyle/>
        <a:p>
          <a:r>
            <a:rPr lang="en-US" sz="2000" dirty="0"/>
            <a:t>Give your undivided &amp; uninterrupted attention</a:t>
          </a:r>
        </a:p>
      </dgm:t>
    </dgm:pt>
    <dgm:pt modelId="{0187A0D1-D460-4DD8-A091-0EDF4E96843C}" type="parTrans" cxnId="{619D419F-D7EE-4577-A1E5-96C5F9204E69}">
      <dgm:prSet/>
      <dgm:spPr/>
      <dgm:t>
        <a:bodyPr/>
        <a:lstStyle/>
        <a:p>
          <a:endParaRPr lang="en-US"/>
        </a:p>
      </dgm:t>
    </dgm:pt>
    <dgm:pt modelId="{C5DE744D-F79D-4A43-B3B8-EBF396AAE8ED}" type="sibTrans" cxnId="{619D419F-D7EE-4577-A1E5-96C5F9204E69}">
      <dgm:prSet/>
      <dgm:spPr/>
      <dgm:t>
        <a:bodyPr/>
        <a:lstStyle/>
        <a:p>
          <a:endParaRPr lang="en-US"/>
        </a:p>
      </dgm:t>
    </dgm:pt>
    <dgm:pt modelId="{D947887A-22AC-411C-9C5D-A97C8895064F}">
      <dgm:prSet custT="1"/>
      <dgm:spPr/>
      <dgm:t>
        <a:bodyPr/>
        <a:lstStyle/>
        <a:p>
          <a:r>
            <a:rPr lang="en-US" sz="2000" dirty="0"/>
            <a:t>Setting the tone will help people feel comfortable voicing challenges they have related to their care</a:t>
          </a:r>
        </a:p>
      </dgm:t>
    </dgm:pt>
    <dgm:pt modelId="{E0F1DF2E-39E7-435B-B547-AC859EDCBA3A}" type="parTrans" cxnId="{BBA56399-D972-4C89-B614-7268B139E531}">
      <dgm:prSet/>
      <dgm:spPr/>
      <dgm:t>
        <a:bodyPr/>
        <a:lstStyle/>
        <a:p>
          <a:endParaRPr lang="en-US"/>
        </a:p>
      </dgm:t>
    </dgm:pt>
    <dgm:pt modelId="{872AFFD4-376E-4119-9E50-2E1F10F451A0}" type="sibTrans" cxnId="{BBA56399-D972-4C89-B614-7268B139E531}">
      <dgm:prSet/>
      <dgm:spPr/>
      <dgm:t>
        <a:bodyPr/>
        <a:lstStyle/>
        <a:p>
          <a:endParaRPr lang="en-US"/>
        </a:p>
      </dgm:t>
    </dgm:pt>
    <dgm:pt modelId="{9EE85071-07F4-4E3A-81C6-6B8EA1AA8951}" type="pres">
      <dgm:prSet presAssocID="{35D31EA2-EDDA-42C3-9C51-CE6E5053D995}" presName="Name0" presStyleCnt="0">
        <dgm:presLayoutVars>
          <dgm:dir/>
          <dgm:resizeHandles val="exact"/>
        </dgm:presLayoutVars>
      </dgm:prSet>
      <dgm:spPr/>
    </dgm:pt>
    <dgm:pt modelId="{B2934DF6-F851-473E-B192-2C887EB313F6}" type="pres">
      <dgm:prSet presAssocID="{8D0FCBA4-B773-4310-AF78-C3B04906E56B}" presName="node" presStyleLbl="node1" presStyleIdx="0" presStyleCnt="5">
        <dgm:presLayoutVars>
          <dgm:bulletEnabled val="1"/>
        </dgm:presLayoutVars>
      </dgm:prSet>
      <dgm:spPr/>
    </dgm:pt>
    <dgm:pt modelId="{2B178AAF-2F71-4A4F-97D6-FDF16C9EA03D}" type="pres">
      <dgm:prSet presAssocID="{BFBEBD36-DC53-4E32-9ACA-BE25524C5DE4}" presName="sibTrans" presStyleLbl="sibTrans1D1" presStyleIdx="0" presStyleCnt="4"/>
      <dgm:spPr/>
    </dgm:pt>
    <dgm:pt modelId="{903E2404-7122-4B45-A8AC-5BFB1A684177}" type="pres">
      <dgm:prSet presAssocID="{BFBEBD36-DC53-4E32-9ACA-BE25524C5DE4}" presName="connectorText" presStyleLbl="sibTrans1D1" presStyleIdx="0" presStyleCnt="4"/>
      <dgm:spPr/>
    </dgm:pt>
    <dgm:pt modelId="{1A718649-6973-4231-B16A-B105C3643031}" type="pres">
      <dgm:prSet presAssocID="{A24D0E6C-0FC8-4C02-A2A9-7091FDD502C9}" presName="node" presStyleLbl="node1" presStyleIdx="1" presStyleCnt="5">
        <dgm:presLayoutVars>
          <dgm:bulletEnabled val="1"/>
        </dgm:presLayoutVars>
      </dgm:prSet>
      <dgm:spPr/>
    </dgm:pt>
    <dgm:pt modelId="{02B88E36-1A6F-4D66-B771-9E6CC942D05E}" type="pres">
      <dgm:prSet presAssocID="{3FA92A1B-AEC3-47A0-9DA0-993309E696DE}" presName="sibTrans" presStyleLbl="sibTrans1D1" presStyleIdx="1" presStyleCnt="4"/>
      <dgm:spPr/>
    </dgm:pt>
    <dgm:pt modelId="{DAAF1CFC-44AD-4AD0-8799-411839E72079}" type="pres">
      <dgm:prSet presAssocID="{3FA92A1B-AEC3-47A0-9DA0-993309E696DE}" presName="connectorText" presStyleLbl="sibTrans1D1" presStyleIdx="1" presStyleCnt="4"/>
      <dgm:spPr/>
    </dgm:pt>
    <dgm:pt modelId="{83927BA9-BEAB-463A-BF1E-430C3AF77865}" type="pres">
      <dgm:prSet presAssocID="{DBDC5769-7535-492D-885F-24050E28897E}" presName="node" presStyleLbl="node1" presStyleIdx="2" presStyleCnt="5">
        <dgm:presLayoutVars>
          <dgm:bulletEnabled val="1"/>
        </dgm:presLayoutVars>
      </dgm:prSet>
      <dgm:spPr/>
    </dgm:pt>
    <dgm:pt modelId="{8E9C2631-A72F-453E-AF92-F00373081563}" type="pres">
      <dgm:prSet presAssocID="{F3F1601B-4AB9-49D4-8C59-0790AB8E828C}" presName="sibTrans" presStyleLbl="sibTrans1D1" presStyleIdx="2" presStyleCnt="4"/>
      <dgm:spPr/>
    </dgm:pt>
    <dgm:pt modelId="{8DFD21F9-9388-4F8D-B611-588DD4C1580C}" type="pres">
      <dgm:prSet presAssocID="{F3F1601B-4AB9-49D4-8C59-0790AB8E828C}" presName="connectorText" presStyleLbl="sibTrans1D1" presStyleIdx="2" presStyleCnt="4"/>
      <dgm:spPr/>
    </dgm:pt>
    <dgm:pt modelId="{7F457691-0C63-4EE4-9257-ADEBEABC6779}" type="pres">
      <dgm:prSet presAssocID="{54815970-E1CF-4855-8668-87A61930F76A}" presName="node" presStyleLbl="node1" presStyleIdx="3" presStyleCnt="5">
        <dgm:presLayoutVars>
          <dgm:bulletEnabled val="1"/>
        </dgm:presLayoutVars>
      </dgm:prSet>
      <dgm:spPr/>
    </dgm:pt>
    <dgm:pt modelId="{753B43CA-7D60-4B16-885F-C2540451855C}" type="pres">
      <dgm:prSet presAssocID="{C5DE744D-F79D-4A43-B3B8-EBF396AAE8ED}" presName="sibTrans" presStyleLbl="sibTrans1D1" presStyleIdx="3" presStyleCnt="4"/>
      <dgm:spPr/>
    </dgm:pt>
    <dgm:pt modelId="{E1DEBE5A-6458-4614-9049-0DFD94D32884}" type="pres">
      <dgm:prSet presAssocID="{C5DE744D-F79D-4A43-B3B8-EBF396AAE8ED}" presName="connectorText" presStyleLbl="sibTrans1D1" presStyleIdx="3" presStyleCnt="4"/>
      <dgm:spPr/>
    </dgm:pt>
    <dgm:pt modelId="{ECDE5271-B886-4760-94CE-0C7ACE6DC5B9}" type="pres">
      <dgm:prSet presAssocID="{D947887A-22AC-411C-9C5D-A97C8895064F}" presName="node" presStyleLbl="node1" presStyleIdx="4" presStyleCnt="5">
        <dgm:presLayoutVars>
          <dgm:bulletEnabled val="1"/>
        </dgm:presLayoutVars>
      </dgm:prSet>
      <dgm:spPr/>
    </dgm:pt>
  </dgm:ptLst>
  <dgm:cxnLst>
    <dgm:cxn modelId="{C79C0610-D507-4163-9569-B3970D733C85}" type="presOf" srcId="{3FA92A1B-AEC3-47A0-9DA0-993309E696DE}" destId="{02B88E36-1A6F-4D66-B771-9E6CC942D05E}" srcOrd="0" destOrd="0" presId="urn:microsoft.com/office/officeart/2016/7/layout/RepeatingBendingProcessNew"/>
    <dgm:cxn modelId="{5ECE2916-6F73-47B3-A3E4-5758CD078574}" srcId="{35D31EA2-EDDA-42C3-9C51-CE6E5053D995}" destId="{8D0FCBA4-B773-4310-AF78-C3B04906E56B}" srcOrd="0" destOrd="0" parTransId="{AA060917-A093-491C-9C86-BE183BF1729D}" sibTransId="{BFBEBD36-DC53-4E32-9ACA-BE25524C5DE4}"/>
    <dgm:cxn modelId="{03289816-86B7-4674-ADDF-69A75AF52A74}" srcId="{35D31EA2-EDDA-42C3-9C51-CE6E5053D995}" destId="{DBDC5769-7535-492D-885F-24050E28897E}" srcOrd="2" destOrd="0" parTransId="{2B6FE49D-41B3-4808-A3E3-3A5786CFDB5C}" sibTransId="{F3F1601B-4AB9-49D4-8C59-0790AB8E828C}"/>
    <dgm:cxn modelId="{EA97101C-4D71-4D47-A56E-9CAAF79F2132}" type="presOf" srcId="{35D31EA2-EDDA-42C3-9C51-CE6E5053D995}" destId="{9EE85071-07F4-4E3A-81C6-6B8EA1AA8951}" srcOrd="0" destOrd="0" presId="urn:microsoft.com/office/officeart/2016/7/layout/RepeatingBendingProcessNew"/>
    <dgm:cxn modelId="{F7290324-06D7-4F18-983D-9E071BBE6E2D}" type="presOf" srcId="{8D0FCBA4-B773-4310-AF78-C3B04906E56B}" destId="{B2934DF6-F851-473E-B192-2C887EB313F6}" srcOrd="0" destOrd="0" presId="urn:microsoft.com/office/officeart/2016/7/layout/RepeatingBendingProcessNew"/>
    <dgm:cxn modelId="{D17BCA28-CE1A-44EE-893D-64AABB48599F}" type="presOf" srcId="{DBDC5769-7535-492D-885F-24050E28897E}" destId="{83927BA9-BEAB-463A-BF1E-430C3AF77865}" srcOrd="0" destOrd="0" presId="urn:microsoft.com/office/officeart/2016/7/layout/RepeatingBendingProcessNew"/>
    <dgm:cxn modelId="{8FF51332-FE1F-47E2-8362-AEE66D105CDE}" type="presOf" srcId="{D947887A-22AC-411C-9C5D-A97C8895064F}" destId="{ECDE5271-B886-4760-94CE-0C7ACE6DC5B9}" srcOrd="0" destOrd="0" presId="urn:microsoft.com/office/officeart/2016/7/layout/RepeatingBendingProcessNew"/>
    <dgm:cxn modelId="{C572983F-D1AC-4C86-BE04-33021D500A67}" type="presOf" srcId="{C5DE744D-F79D-4A43-B3B8-EBF396AAE8ED}" destId="{E1DEBE5A-6458-4614-9049-0DFD94D32884}" srcOrd="1" destOrd="0" presId="urn:microsoft.com/office/officeart/2016/7/layout/RepeatingBendingProcessNew"/>
    <dgm:cxn modelId="{51A45B5E-E549-485D-A3DE-374D00B425D1}" type="presOf" srcId="{BFBEBD36-DC53-4E32-9ACA-BE25524C5DE4}" destId="{2B178AAF-2F71-4A4F-97D6-FDF16C9EA03D}" srcOrd="0" destOrd="0" presId="urn:microsoft.com/office/officeart/2016/7/layout/RepeatingBendingProcessNew"/>
    <dgm:cxn modelId="{14404144-EE2A-462A-8EE8-126B8A053F6A}" type="presOf" srcId="{54815970-E1CF-4855-8668-87A61930F76A}" destId="{7F457691-0C63-4EE4-9257-ADEBEABC6779}" srcOrd="0" destOrd="0" presId="urn:microsoft.com/office/officeart/2016/7/layout/RepeatingBendingProcessNew"/>
    <dgm:cxn modelId="{EF217D45-2685-4E46-B4DE-C9B01EC98DB6}" type="presOf" srcId="{C5DE744D-F79D-4A43-B3B8-EBF396AAE8ED}" destId="{753B43CA-7D60-4B16-885F-C2540451855C}" srcOrd="0" destOrd="0" presId="urn:microsoft.com/office/officeart/2016/7/layout/RepeatingBendingProcessNew"/>
    <dgm:cxn modelId="{05E1E37D-BD3D-446B-B900-5851B583658B}" srcId="{35D31EA2-EDDA-42C3-9C51-CE6E5053D995}" destId="{A24D0E6C-0FC8-4C02-A2A9-7091FDD502C9}" srcOrd="1" destOrd="0" parTransId="{C55551D6-67AC-4FB6-9141-09A46C271545}" sibTransId="{3FA92A1B-AEC3-47A0-9DA0-993309E696DE}"/>
    <dgm:cxn modelId="{97675B7F-14BD-459A-A74F-A44C8480459A}" type="presOf" srcId="{3FA92A1B-AEC3-47A0-9DA0-993309E696DE}" destId="{DAAF1CFC-44AD-4AD0-8799-411839E72079}" srcOrd="1" destOrd="0" presId="urn:microsoft.com/office/officeart/2016/7/layout/RepeatingBendingProcessNew"/>
    <dgm:cxn modelId="{462DC681-6AE1-4459-8132-B85E10ABDA48}" type="presOf" srcId="{F3F1601B-4AB9-49D4-8C59-0790AB8E828C}" destId="{8E9C2631-A72F-453E-AF92-F00373081563}" srcOrd="0" destOrd="0" presId="urn:microsoft.com/office/officeart/2016/7/layout/RepeatingBendingProcessNew"/>
    <dgm:cxn modelId="{BBA56399-D972-4C89-B614-7268B139E531}" srcId="{35D31EA2-EDDA-42C3-9C51-CE6E5053D995}" destId="{D947887A-22AC-411C-9C5D-A97C8895064F}" srcOrd="4" destOrd="0" parTransId="{E0F1DF2E-39E7-435B-B547-AC859EDCBA3A}" sibTransId="{872AFFD4-376E-4119-9E50-2E1F10F451A0}"/>
    <dgm:cxn modelId="{619D419F-D7EE-4577-A1E5-96C5F9204E69}" srcId="{35D31EA2-EDDA-42C3-9C51-CE6E5053D995}" destId="{54815970-E1CF-4855-8668-87A61930F76A}" srcOrd="3" destOrd="0" parTransId="{0187A0D1-D460-4DD8-A091-0EDF4E96843C}" sibTransId="{C5DE744D-F79D-4A43-B3B8-EBF396AAE8ED}"/>
    <dgm:cxn modelId="{EDE704A0-9AB3-4C56-8D07-A7E7F8EE31FF}" type="presOf" srcId="{BFBEBD36-DC53-4E32-9ACA-BE25524C5DE4}" destId="{903E2404-7122-4B45-A8AC-5BFB1A684177}" srcOrd="1" destOrd="0" presId="urn:microsoft.com/office/officeart/2016/7/layout/RepeatingBendingProcessNew"/>
    <dgm:cxn modelId="{8B546CA5-EBA4-4EC8-92CF-0F1B4EFBD32E}" type="presOf" srcId="{F3F1601B-4AB9-49D4-8C59-0790AB8E828C}" destId="{8DFD21F9-9388-4F8D-B611-588DD4C1580C}" srcOrd="1" destOrd="0" presId="urn:microsoft.com/office/officeart/2016/7/layout/RepeatingBendingProcessNew"/>
    <dgm:cxn modelId="{24CD9DCD-52A8-4865-AA96-6C734A047DF5}" type="presOf" srcId="{A24D0E6C-0FC8-4C02-A2A9-7091FDD502C9}" destId="{1A718649-6973-4231-B16A-B105C3643031}" srcOrd="0" destOrd="0" presId="urn:microsoft.com/office/officeart/2016/7/layout/RepeatingBendingProcessNew"/>
    <dgm:cxn modelId="{BE3A4A50-A062-4DFA-8EBF-D9E9396937E2}" type="presParOf" srcId="{9EE85071-07F4-4E3A-81C6-6B8EA1AA8951}" destId="{B2934DF6-F851-473E-B192-2C887EB313F6}" srcOrd="0" destOrd="0" presId="urn:microsoft.com/office/officeart/2016/7/layout/RepeatingBendingProcessNew"/>
    <dgm:cxn modelId="{7DDB6A6E-54C2-42D1-8032-25074E547180}" type="presParOf" srcId="{9EE85071-07F4-4E3A-81C6-6B8EA1AA8951}" destId="{2B178AAF-2F71-4A4F-97D6-FDF16C9EA03D}" srcOrd="1" destOrd="0" presId="urn:microsoft.com/office/officeart/2016/7/layout/RepeatingBendingProcessNew"/>
    <dgm:cxn modelId="{6003E652-F482-4559-A7AF-4897B9CC039F}" type="presParOf" srcId="{2B178AAF-2F71-4A4F-97D6-FDF16C9EA03D}" destId="{903E2404-7122-4B45-A8AC-5BFB1A684177}" srcOrd="0" destOrd="0" presId="urn:microsoft.com/office/officeart/2016/7/layout/RepeatingBendingProcessNew"/>
    <dgm:cxn modelId="{C9E16C9F-0A1E-46E5-B5E2-3B35C14C2304}" type="presParOf" srcId="{9EE85071-07F4-4E3A-81C6-6B8EA1AA8951}" destId="{1A718649-6973-4231-B16A-B105C3643031}" srcOrd="2" destOrd="0" presId="urn:microsoft.com/office/officeart/2016/7/layout/RepeatingBendingProcessNew"/>
    <dgm:cxn modelId="{0F56EDFA-515B-4CBC-8B55-01251C863E5F}" type="presParOf" srcId="{9EE85071-07F4-4E3A-81C6-6B8EA1AA8951}" destId="{02B88E36-1A6F-4D66-B771-9E6CC942D05E}" srcOrd="3" destOrd="0" presId="urn:microsoft.com/office/officeart/2016/7/layout/RepeatingBendingProcessNew"/>
    <dgm:cxn modelId="{A1EE7384-1E19-499B-A075-6F1EE0879800}" type="presParOf" srcId="{02B88E36-1A6F-4D66-B771-9E6CC942D05E}" destId="{DAAF1CFC-44AD-4AD0-8799-411839E72079}" srcOrd="0" destOrd="0" presId="urn:microsoft.com/office/officeart/2016/7/layout/RepeatingBendingProcessNew"/>
    <dgm:cxn modelId="{C6552EE8-CE1D-4196-B9A5-77A20BF6A89B}" type="presParOf" srcId="{9EE85071-07F4-4E3A-81C6-6B8EA1AA8951}" destId="{83927BA9-BEAB-463A-BF1E-430C3AF77865}" srcOrd="4" destOrd="0" presId="urn:microsoft.com/office/officeart/2016/7/layout/RepeatingBendingProcessNew"/>
    <dgm:cxn modelId="{BAABDC0E-803F-41B5-8931-67CD4B032BA4}" type="presParOf" srcId="{9EE85071-07F4-4E3A-81C6-6B8EA1AA8951}" destId="{8E9C2631-A72F-453E-AF92-F00373081563}" srcOrd="5" destOrd="0" presId="urn:microsoft.com/office/officeart/2016/7/layout/RepeatingBendingProcessNew"/>
    <dgm:cxn modelId="{044F8E96-548B-4974-9F9D-C4C0D4EDC674}" type="presParOf" srcId="{8E9C2631-A72F-453E-AF92-F00373081563}" destId="{8DFD21F9-9388-4F8D-B611-588DD4C1580C}" srcOrd="0" destOrd="0" presId="urn:microsoft.com/office/officeart/2016/7/layout/RepeatingBendingProcessNew"/>
    <dgm:cxn modelId="{2588E764-2DBC-48BA-ACF8-3FE255B2C30F}" type="presParOf" srcId="{9EE85071-07F4-4E3A-81C6-6B8EA1AA8951}" destId="{7F457691-0C63-4EE4-9257-ADEBEABC6779}" srcOrd="6" destOrd="0" presId="urn:microsoft.com/office/officeart/2016/7/layout/RepeatingBendingProcessNew"/>
    <dgm:cxn modelId="{49315321-182E-451E-B535-D0CB8E3E74DF}" type="presParOf" srcId="{9EE85071-07F4-4E3A-81C6-6B8EA1AA8951}" destId="{753B43CA-7D60-4B16-885F-C2540451855C}" srcOrd="7" destOrd="0" presId="urn:microsoft.com/office/officeart/2016/7/layout/RepeatingBendingProcessNew"/>
    <dgm:cxn modelId="{AD259FE2-C090-433B-96BE-9072AABA0E63}" type="presParOf" srcId="{753B43CA-7D60-4B16-885F-C2540451855C}" destId="{E1DEBE5A-6458-4614-9049-0DFD94D32884}" srcOrd="0" destOrd="0" presId="urn:microsoft.com/office/officeart/2016/7/layout/RepeatingBendingProcessNew"/>
    <dgm:cxn modelId="{DAD62531-4826-410C-AE49-347DC06ADF85}" type="presParOf" srcId="{9EE85071-07F4-4E3A-81C6-6B8EA1AA8951}" destId="{ECDE5271-B886-4760-94CE-0C7ACE6DC5B9}" srcOrd="8"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7C98EA-740E-4039-9BBA-CAE8D546CB2C}" type="doc">
      <dgm:prSet loTypeId="urn:microsoft.com/office/officeart/2016/7/layout/BasicLinearProcessNumbered" loCatId="process" qsTypeId="urn:microsoft.com/office/officeart/2005/8/quickstyle/simple2" qsCatId="simple" csTypeId="urn:microsoft.com/office/officeart/2005/8/colors/accent1_2" csCatId="accent1" phldr="1"/>
      <dgm:spPr/>
      <dgm:t>
        <a:bodyPr/>
        <a:lstStyle/>
        <a:p>
          <a:endParaRPr lang="en-US"/>
        </a:p>
      </dgm:t>
    </dgm:pt>
    <dgm:pt modelId="{15009D7F-2FAD-4258-835E-64A9A7F8F403}">
      <dgm:prSet/>
      <dgm:spPr/>
      <dgm:t>
        <a:bodyPr/>
        <a:lstStyle/>
        <a:p>
          <a:r>
            <a:rPr lang="en-US" dirty="0"/>
            <a:t>Provide a welcoming &amp; nurturing environment </a:t>
          </a:r>
        </a:p>
      </dgm:t>
    </dgm:pt>
    <dgm:pt modelId="{217E0F81-0283-4A5F-84FC-677CC50148EF}" type="parTrans" cxnId="{A1B74DED-F1CB-493E-B191-7D4D41E8BA2A}">
      <dgm:prSet/>
      <dgm:spPr/>
      <dgm:t>
        <a:bodyPr/>
        <a:lstStyle/>
        <a:p>
          <a:endParaRPr lang="en-US"/>
        </a:p>
      </dgm:t>
    </dgm:pt>
    <dgm:pt modelId="{ACE6949F-BEF0-40DE-8019-BD226A631D1B}" type="sibTrans" cxnId="{A1B74DED-F1CB-493E-B191-7D4D41E8BA2A}">
      <dgm:prSet phldrT="1" phldr="0"/>
      <dgm:spPr/>
      <dgm:t>
        <a:bodyPr/>
        <a:lstStyle/>
        <a:p>
          <a:r>
            <a:rPr lang="en-US"/>
            <a:t>1</a:t>
          </a:r>
        </a:p>
      </dgm:t>
    </dgm:pt>
    <dgm:pt modelId="{AAB99F6B-6725-43E4-834C-E4529AC28DA1}">
      <dgm:prSet/>
      <dgm:spPr/>
      <dgm:t>
        <a:bodyPr/>
        <a:lstStyle/>
        <a:p>
          <a:r>
            <a:rPr lang="en-US" dirty="0"/>
            <a:t>Encourage your patients to talk openly about their experiences &amp; needs</a:t>
          </a:r>
        </a:p>
      </dgm:t>
    </dgm:pt>
    <dgm:pt modelId="{DF54EE89-A3B1-4FAC-9366-A86D99362BB0}" type="parTrans" cxnId="{24D3C1B2-9DB5-4A63-8289-95AA2265DA3F}">
      <dgm:prSet/>
      <dgm:spPr/>
      <dgm:t>
        <a:bodyPr/>
        <a:lstStyle/>
        <a:p>
          <a:endParaRPr lang="en-US"/>
        </a:p>
      </dgm:t>
    </dgm:pt>
    <dgm:pt modelId="{C23B0D93-EF69-4BE9-B76B-CAB4C13BD847}" type="sibTrans" cxnId="{24D3C1B2-9DB5-4A63-8289-95AA2265DA3F}">
      <dgm:prSet/>
      <dgm:spPr/>
      <dgm:t>
        <a:bodyPr/>
        <a:lstStyle/>
        <a:p>
          <a:endParaRPr lang="en-US"/>
        </a:p>
      </dgm:t>
    </dgm:pt>
    <dgm:pt modelId="{5A8498CE-706D-48EF-B186-9EB8C0981019}">
      <dgm:prSet/>
      <dgm:spPr/>
      <dgm:t>
        <a:bodyPr/>
        <a:lstStyle/>
        <a:p>
          <a:r>
            <a:rPr lang="en-US" dirty="0"/>
            <a:t>Ask questions about perspectives on HIV &amp; approaches to care</a:t>
          </a:r>
        </a:p>
      </dgm:t>
    </dgm:pt>
    <dgm:pt modelId="{6289C352-2303-485C-83BF-FD48050773D1}" type="parTrans" cxnId="{EA853EA1-7E11-47C1-86D6-CCCEA8199033}">
      <dgm:prSet/>
      <dgm:spPr/>
      <dgm:t>
        <a:bodyPr/>
        <a:lstStyle/>
        <a:p>
          <a:endParaRPr lang="en-US"/>
        </a:p>
      </dgm:t>
    </dgm:pt>
    <dgm:pt modelId="{524B4991-A9AD-4414-80B6-245E9A073DDC}" type="sibTrans" cxnId="{EA853EA1-7E11-47C1-86D6-CCCEA8199033}">
      <dgm:prSet phldrT="2" phldr="0"/>
      <dgm:spPr/>
      <dgm:t>
        <a:bodyPr/>
        <a:lstStyle/>
        <a:p>
          <a:r>
            <a:rPr lang="en-US"/>
            <a:t>2</a:t>
          </a:r>
        </a:p>
      </dgm:t>
    </dgm:pt>
    <dgm:pt modelId="{A266DFC8-AFE3-4BFA-8026-36851989518A}">
      <dgm:prSet/>
      <dgm:spPr/>
      <dgm:t>
        <a:bodyPr/>
        <a:lstStyle/>
        <a:p>
          <a:r>
            <a:rPr lang="en-US"/>
            <a:t>“What goals do you have for our appointment today?”</a:t>
          </a:r>
        </a:p>
      </dgm:t>
    </dgm:pt>
    <dgm:pt modelId="{04B6A0D6-4F90-4808-9BD0-964EBC0D87DB}" type="parTrans" cxnId="{CDEE8163-7266-457D-96BA-1CE9B41709C3}">
      <dgm:prSet/>
      <dgm:spPr/>
      <dgm:t>
        <a:bodyPr/>
        <a:lstStyle/>
        <a:p>
          <a:endParaRPr lang="en-US"/>
        </a:p>
      </dgm:t>
    </dgm:pt>
    <dgm:pt modelId="{8AD041EC-51EB-4948-94B9-D35C6C96D78F}" type="sibTrans" cxnId="{CDEE8163-7266-457D-96BA-1CE9B41709C3}">
      <dgm:prSet/>
      <dgm:spPr/>
      <dgm:t>
        <a:bodyPr/>
        <a:lstStyle/>
        <a:p>
          <a:endParaRPr lang="en-US"/>
        </a:p>
      </dgm:t>
    </dgm:pt>
    <dgm:pt modelId="{75B5E714-2EAD-40DE-89A3-A9E82A073ACA}">
      <dgm:prSet/>
      <dgm:spPr/>
      <dgm:t>
        <a:bodyPr/>
        <a:lstStyle/>
        <a:p>
          <a:r>
            <a:rPr lang="en-US" dirty="0"/>
            <a:t>Remind people that all discussions with you &amp; other staff are &amp; will remain confidential </a:t>
          </a:r>
          <a:br>
            <a:rPr lang="en-US" dirty="0"/>
          </a:br>
          <a:endParaRPr lang="en-US" dirty="0"/>
        </a:p>
      </dgm:t>
    </dgm:pt>
    <dgm:pt modelId="{893D561F-4E88-40F3-B838-1626AD6E228C}" type="parTrans" cxnId="{2B96B8EF-39E4-4D93-AFCC-35BE84D0CDEB}">
      <dgm:prSet/>
      <dgm:spPr/>
      <dgm:t>
        <a:bodyPr/>
        <a:lstStyle/>
        <a:p>
          <a:endParaRPr lang="en-US"/>
        </a:p>
      </dgm:t>
    </dgm:pt>
    <dgm:pt modelId="{11ABB751-D02D-45F7-B92B-896896AEB215}" type="sibTrans" cxnId="{2B96B8EF-39E4-4D93-AFCC-35BE84D0CDEB}">
      <dgm:prSet phldrT="3" phldr="0"/>
      <dgm:spPr/>
      <dgm:t>
        <a:bodyPr/>
        <a:lstStyle/>
        <a:p>
          <a:r>
            <a:rPr lang="en-US"/>
            <a:t>3</a:t>
          </a:r>
        </a:p>
      </dgm:t>
    </dgm:pt>
    <dgm:pt modelId="{4BCC26A8-F32A-4FE4-B94C-FA68C48EF011}" type="pres">
      <dgm:prSet presAssocID="{EA7C98EA-740E-4039-9BBA-CAE8D546CB2C}" presName="Name0" presStyleCnt="0">
        <dgm:presLayoutVars>
          <dgm:animLvl val="lvl"/>
          <dgm:resizeHandles val="exact"/>
        </dgm:presLayoutVars>
      </dgm:prSet>
      <dgm:spPr/>
    </dgm:pt>
    <dgm:pt modelId="{257D0243-8D2B-48A4-9940-DAB22F25B5AC}" type="pres">
      <dgm:prSet presAssocID="{15009D7F-2FAD-4258-835E-64A9A7F8F403}" presName="compositeNode" presStyleCnt="0">
        <dgm:presLayoutVars>
          <dgm:bulletEnabled val="1"/>
        </dgm:presLayoutVars>
      </dgm:prSet>
      <dgm:spPr/>
    </dgm:pt>
    <dgm:pt modelId="{638B6197-A191-421C-B050-E2D1DE53E63B}" type="pres">
      <dgm:prSet presAssocID="{15009D7F-2FAD-4258-835E-64A9A7F8F403}" presName="bgRect" presStyleLbl="bgAccFollowNode1" presStyleIdx="0" presStyleCnt="3"/>
      <dgm:spPr/>
    </dgm:pt>
    <dgm:pt modelId="{32CC62AF-83A5-49B1-8910-8649C0AF2729}" type="pres">
      <dgm:prSet presAssocID="{ACE6949F-BEF0-40DE-8019-BD226A631D1B}" presName="sibTransNodeCircle" presStyleLbl="alignNode1" presStyleIdx="0" presStyleCnt="6">
        <dgm:presLayoutVars>
          <dgm:chMax val="0"/>
          <dgm:bulletEnabled/>
        </dgm:presLayoutVars>
      </dgm:prSet>
      <dgm:spPr/>
    </dgm:pt>
    <dgm:pt modelId="{DBA173B3-613B-4C20-BF22-09EDA06A70DC}" type="pres">
      <dgm:prSet presAssocID="{15009D7F-2FAD-4258-835E-64A9A7F8F403}" presName="bottomLine" presStyleLbl="alignNode1" presStyleIdx="1" presStyleCnt="6">
        <dgm:presLayoutVars/>
      </dgm:prSet>
      <dgm:spPr/>
    </dgm:pt>
    <dgm:pt modelId="{23503F97-234C-4200-96FB-A2B3A9F70170}" type="pres">
      <dgm:prSet presAssocID="{15009D7F-2FAD-4258-835E-64A9A7F8F403}" presName="nodeText" presStyleLbl="bgAccFollowNode1" presStyleIdx="0" presStyleCnt="3">
        <dgm:presLayoutVars>
          <dgm:bulletEnabled val="1"/>
        </dgm:presLayoutVars>
      </dgm:prSet>
      <dgm:spPr/>
    </dgm:pt>
    <dgm:pt modelId="{5B7B939B-3DA1-4918-92B6-C993415D14F9}" type="pres">
      <dgm:prSet presAssocID="{ACE6949F-BEF0-40DE-8019-BD226A631D1B}" presName="sibTrans" presStyleCnt="0"/>
      <dgm:spPr/>
    </dgm:pt>
    <dgm:pt modelId="{010201EF-E460-4E65-9EA2-FBBDECCB54B3}" type="pres">
      <dgm:prSet presAssocID="{5A8498CE-706D-48EF-B186-9EB8C0981019}" presName="compositeNode" presStyleCnt="0">
        <dgm:presLayoutVars>
          <dgm:bulletEnabled val="1"/>
        </dgm:presLayoutVars>
      </dgm:prSet>
      <dgm:spPr/>
    </dgm:pt>
    <dgm:pt modelId="{27A4CA3D-70E4-4577-91E5-A7A5B07A6DDC}" type="pres">
      <dgm:prSet presAssocID="{5A8498CE-706D-48EF-B186-9EB8C0981019}" presName="bgRect" presStyleLbl="bgAccFollowNode1" presStyleIdx="1" presStyleCnt="3"/>
      <dgm:spPr/>
    </dgm:pt>
    <dgm:pt modelId="{A7892B91-7F2E-4E65-9D56-CEA70E0D77D2}" type="pres">
      <dgm:prSet presAssocID="{524B4991-A9AD-4414-80B6-245E9A073DDC}" presName="sibTransNodeCircle" presStyleLbl="alignNode1" presStyleIdx="2" presStyleCnt="6">
        <dgm:presLayoutVars>
          <dgm:chMax val="0"/>
          <dgm:bulletEnabled/>
        </dgm:presLayoutVars>
      </dgm:prSet>
      <dgm:spPr/>
    </dgm:pt>
    <dgm:pt modelId="{DF17EE69-F4B6-40F4-A20A-F3A62E20E80F}" type="pres">
      <dgm:prSet presAssocID="{5A8498CE-706D-48EF-B186-9EB8C0981019}" presName="bottomLine" presStyleLbl="alignNode1" presStyleIdx="3" presStyleCnt="6">
        <dgm:presLayoutVars/>
      </dgm:prSet>
      <dgm:spPr/>
    </dgm:pt>
    <dgm:pt modelId="{86CEBFF9-A946-4AE4-8E69-B94F43BD647A}" type="pres">
      <dgm:prSet presAssocID="{5A8498CE-706D-48EF-B186-9EB8C0981019}" presName="nodeText" presStyleLbl="bgAccFollowNode1" presStyleIdx="1" presStyleCnt="3">
        <dgm:presLayoutVars>
          <dgm:bulletEnabled val="1"/>
        </dgm:presLayoutVars>
      </dgm:prSet>
      <dgm:spPr/>
    </dgm:pt>
    <dgm:pt modelId="{F3FBA4B3-1751-41D3-9A07-2DBE5BEE607D}" type="pres">
      <dgm:prSet presAssocID="{524B4991-A9AD-4414-80B6-245E9A073DDC}" presName="sibTrans" presStyleCnt="0"/>
      <dgm:spPr/>
    </dgm:pt>
    <dgm:pt modelId="{1FC2620A-7F9D-41AB-B1FB-C127B11D8B63}" type="pres">
      <dgm:prSet presAssocID="{75B5E714-2EAD-40DE-89A3-A9E82A073ACA}" presName="compositeNode" presStyleCnt="0">
        <dgm:presLayoutVars>
          <dgm:bulletEnabled val="1"/>
        </dgm:presLayoutVars>
      </dgm:prSet>
      <dgm:spPr/>
    </dgm:pt>
    <dgm:pt modelId="{0281AFA8-C629-448D-8530-D085B0282B7D}" type="pres">
      <dgm:prSet presAssocID="{75B5E714-2EAD-40DE-89A3-A9E82A073ACA}" presName="bgRect" presStyleLbl="bgAccFollowNode1" presStyleIdx="2" presStyleCnt="3"/>
      <dgm:spPr/>
    </dgm:pt>
    <dgm:pt modelId="{6296955A-DC9F-4A40-9388-B0F438D0D5C0}" type="pres">
      <dgm:prSet presAssocID="{11ABB751-D02D-45F7-B92B-896896AEB215}" presName="sibTransNodeCircle" presStyleLbl="alignNode1" presStyleIdx="4" presStyleCnt="6">
        <dgm:presLayoutVars>
          <dgm:chMax val="0"/>
          <dgm:bulletEnabled/>
        </dgm:presLayoutVars>
      </dgm:prSet>
      <dgm:spPr/>
    </dgm:pt>
    <dgm:pt modelId="{5BB888AC-0A74-4784-AE66-8DAE403B840E}" type="pres">
      <dgm:prSet presAssocID="{75B5E714-2EAD-40DE-89A3-A9E82A073ACA}" presName="bottomLine" presStyleLbl="alignNode1" presStyleIdx="5" presStyleCnt="6">
        <dgm:presLayoutVars/>
      </dgm:prSet>
      <dgm:spPr/>
    </dgm:pt>
    <dgm:pt modelId="{73694FE4-3853-4821-9A7C-E6822F534E03}" type="pres">
      <dgm:prSet presAssocID="{75B5E714-2EAD-40DE-89A3-A9E82A073ACA}" presName="nodeText" presStyleLbl="bgAccFollowNode1" presStyleIdx="2" presStyleCnt="3">
        <dgm:presLayoutVars>
          <dgm:bulletEnabled val="1"/>
        </dgm:presLayoutVars>
      </dgm:prSet>
      <dgm:spPr/>
    </dgm:pt>
  </dgm:ptLst>
  <dgm:cxnLst>
    <dgm:cxn modelId="{AF38071D-9C86-4F84-B6FF-7A7DEB765199}" type="presOf" srcId="{15009D7F-2FAD-4258-835E-64A9A7F8F403}" destId="{23503F97-234C-4200-96FB-A2B3A9F70170}" srcOrd="1" destOrd="0" presId="urn:microsoft.com/office/officeart/2016/7/layout/BasicLinearProcessNumbered"/>
    <dgm:cxn modelId="{E46E281F-507E-41EB-A791-D00627E34A4D}" type="presOf" srcId="{11ABB751-D02D-45F7-B92B-896896AEB215}" destId="{6296955A-DC9F-4A40-9388-B0F438D0D5C0}" srcOrd="0" destOrd="0" presId="urn:microsoft.com/office/officeart/2016/7/layout/BasicLinearProcessNumbered"/>
    <dgm:cxn modelId="{218FC72B-A31C-48E5-8239-3668EE6FA301}" type="presOf" srcId="{5A8498CE-706D-48EF-B186-9EB8C0981019}" destId="{86CEBFF9-A946-4AE4-8E69-B94F43BD647A}" srcOrd="1" destOrd="0" presId="urn:microsoft.com/office/officeart/2016/7/layout/BasicLinearProcessNumbered"/>
    <dgm:cxn modelId="{CDEE8163-7266-457D-96BA-1CE9B41709C3}" srcId="{5A8498CE-706D-48EF-B186-9EB8C0981019}" destId="{A266DFC8-AFE3-4BFA-8026-36851989518A}" srcOrd="0" destOrd="0" parTransId="{04B6A0D6-4F90-4808-9BD0-964EBC0D87DB}" sibTransId="{8AD041EC-51EB-4948-94B9-D35C6C96D78F}"/>
    <dgm:cxn modelId="{D58C7345-5F0E-4189-9BBE-D8D8F31F58BB}" type="presOf" srcId="{75B5E714-2EAD-40DE-89A3-A9E82A073ACA}" destId="{73694FE4-3853-4821-9A7C-E6822F534E03}" srcOrd="1" destOrd="0" presId="urn:microsoft.com/office/officeart/2016/7/layout/BasicLinearProcessNumbered"/>
    <dgm:cxn modelId="{67213676-C17A-437C-8E7B-2E7DB7B2CBA0}" type="presOf" srcId="{AAB99F6B-6725-43E4-834C-E4529AC28DA1}" destId="{23503F97-234C-4200-96FB-A2B3A9F70170}" srcOrd="0" destOrd="1" presId="urn:microsoft.com/office/officeart/2016/7/layout/BasicLinearProcessNumbered"/>
    <dgm:cxn modelId="{A742A57F-2BAB-4C37-8DEF-3E9D17ACAD5E}" type="presOf" srcId="{EA7C98EA-740E-4039-9BBA-CAE8D546CB2C}" destId="{4BCC26A8-F32A-4FE4-B94C-FA68C48EF011}" srcOrd="0" destOrd="0" presId="urn:microsoft.com/office/officeart/2016/7/layout/BasicLinearProcessNumbered"/>
    <dgm:cxn modelId="{0159C482-5944-463E-AEAC-0E0310CF1553}" type="presOf" srcId="{15009D7F-2FAD-4258-835E-64A9A7F8F403}" destId="{638B6197-A191-421C-B050-E2D1DE53E63B}" srcOrd="0" destOrd="0" presId="urn:microsoft.com/office/officeart/2016/7/layout/BasicLinearProcessNumbered"/>
    <dgm:cxn modelId="{EA853EA1-7E11-47C1-86D6-CCCEA8199033}" srcId="{EA7C98EA-740E-4039-9BBA-CAE8D546CB2C}" destId="{5A8498CE-706D-48EF-B186-9EB8C0981019}" srcOrd="1" destOrd="0" parTransId="{6289C352-2303-485C-83BF-FD48050773D1}" sibTransId="{524B4991-A9AD-4414-80B6-245E9A073DDC}"/>
    <dgm:cxn modelId="{7BF1B9A1-4A3D-465F-A731-20AEB0AC4399}" type="presOf" srcId="{5A8498CE-706D-48EF-B186-9EB8C0981019}" destId="{27A4CA3D-70E4-4577-91E5-A7A5B07A6DDC}" srcOrd="0" destOrd="0" presId="urn:microsoft.com/office/officeart/2016/7/layout/BasicLinearProcessNumbered"/>
    <dgm:cxn modelId="{0E6809A9-963A-4297-92BC-AEE48F2B4F58}" type="presOf" srcId="{A266DFC8-AFE3-4BFA-8026-36851989518A}" destId="{86CEBFF9-A946-4AE4-8E69-B94F43BD647A}" srcOrd="0" destOrd="1" presId="urn:microsoft.com/office/officeart/2016/7/layout/BasicLinearProcessNumbered"/>
    <dgm:cxn modelId="{24D3C1B2-9DB5-4A63-8289-95AA2265DA3F}" srcId="{15009D7F-2FAD-4258-835E-64A9A7F8F403}" destId="{AAB99F6B-6725-43E4-834C-E4529AC28DA1}" srcOrd="0" destOrd="0" parTransId="{DF54EE89-A3B1-4FAC-9366-A86D99362BB0}" sibTransId="{C23B0D93-EF69-4BE9-B76B-CAB4C13BD847}"/>
    <dgm:cxn modelId="{A1B74DED-F1CB-493E-B191-7D4D41E8BA2A}" srcId="{EA7C98EA-740E-4039-9BBA-CAE8D546CB2C}" destId="{15009D7F-2FAD-4258-835E-64A9A7F8F403}" srcOrd="0" destOrd="0" parTransId="{217E0F81-0283-4A5F-84FC-677CC50148EF}" sibTransId="{ACE6949F-BEF0-40DE-8019-BD226A631D1B}"/>
    <dgm:cxn modelId="{2B96B8EF-39E4-4D93-AFCC-35BE84D0CDEB}" srcId="{EA7C98EA-740E-4039-9BBA-CAE8D546CB2C}" destId="{75B5E714-2EAD-40DE-89A3-A9E82A073ACA}" srcOrd="2" destOrd="0" parTransId="{893D561F-4E88-40F3-B838-1626AD6E228C}" sibTransId="{11ABB751-D02D-45F7-B92B-896896AEB215}"/>
    <dgm:cxn modelId="{75657AF9-A3DA-47E7-833C-2F77F276419C}" type="presOf" srcId="{75B5E714-2EAD-40DE-89A3-A9E82A073ACA}" destId="{0281AFA8-C629-448D-8530-D085B0282B7D}" srcOrd="0" destOrd="0" presId="urn:microsoft.com/office/officeart/2016/7/layout/BasicLinearProcessNumbered"/>
    <dgm:cxn modelId="{2236FDFA-15BB-4DF0-ACBA-8943470CA007}" type="presOf" srcId="{524B4991-A9AD-4414-80B6-245E9A073DDC}" destId="{A7892B91-7F2E-4E65-9D56-CEA70E0D77D2}" srcOrd="0" destOrd="0" presId="urn:microsoft.com/office/officeart/2016/7/layout/BasicLinearProcessNumbered"/>
    <dgm:cxn modelId="{1D423FFB-AF16-4F93-8BB8-5DF3B7E67535}" type="presOf" srcId="{ACE6949F-BEF0-40DE-8019-BD226A631D1B}" destId="{32CC62AF-83A5-49B1-8910-8649C0AF2729}" srcOrd="0" destOrd="0" presId="urn:microsoft.com/office/officeart/2016/7/layout/BasicLinearProcessNumbered"/>
    <dgm:cxn modelId="{0267D3DB-5A0A-43C2-A811-4BF8DC8A370D}" type="presParOf" srcId="{4BCC26A8-F32A-4FE4-B94C-FA68C48EF011}" destId="{257D0243-8D2B-48A4-9940-DAB22F25B5AC}" srcOrd="0" destOrd="0" presId="urn:microsoft.com/office/officeart/2016/7/layout/BasicLinearProcessNumbered"/>
    <dgm:cxn modelId="{CD78935A-3BC9-41E7-9C5C-D409A251EFBF}" type="presParOf" srcId="{257D0243-8D2B-48A4-9940-DAB22F25B5AC}" destId="{638B6197-A191-421C-B050-E2D1DE53E63B}" srcOrd="0" destOrd="0" presId="urn:microsoft.com/office/officeart/2016/7/layout/BasicLinearProcessNumbered"/>
    <dgm:cxn modelId="{CD9A5854-8FE8-439F-8115-2A9A4C395E33}" type="presParOf" srcId="{257D0243-8D2B-48A4-9940-DAB22F25B5AC}" destId="{32CC62AF-83A5-49B1-8910-8649C0AF2729}" srcOrd="1" destOrd="0" presId="urn:microsoft.com/office/officeart/2016/7/layout/BasicLinearProcessNumbered"/>
    <dgm:cxn modelId="{9026E848-20D2-4DA7-8AB8-5478FF4D622F}" type="presParOf" srcId="{257D0243-8D2B-48A4-9940-DAB22F25B5AC}" destId="{DBA173B3-613B-4C20-BF22-09EDA06A70DC}" srcOrd="2" destOrd="0" presId="urn:microsoft.com/office/officeart/2016/7/layout/BasicLinearProcessNumbered"/>
    <dgm:cxn modelId="{243C9EB2-F47C-49D2-BE46-63425900BAF7}" type="presParOf" srcId="{257D0243-8D2B-48A4-9940-DAB22F25B5AC}" destId="{23503F97-234C-4200-96FB-A2B3A9F70170}" srcOrd="3" destOrd="0" presId="urn:microsoft.com/office/officeart/2016/7/layout/BasicLinearProcessNumbered"/>
    <dgm:cxn modelId="{A395603C-7D55-42F1-A544-FA48966C1BF8}" type="presParOf" srcId="{4BCC26A8-F32A-4FE4-B94C-FA68C48EF011}" destId="{5B7B939B-3DA1-4918-92B6-C993415D14F9}" srcOrd="1" destOrd="0" presId="urn:microsoft.com/office/officeart/2016/7/layout/BasicLinearProcessNumbered"/>
    <dgm:cxn modelId="{3565EF2A-1DE1-46A8-8E47-247F1DE62654}" type="presParOf" srcId="{4BCC26A8-F32A-4FE4-B94C-FA68C48EF011}" destId="{010201EF-E460-4E65-9EA2-FBBDECCB54B3}" srcOrd="2" destOrd="0" presId="urn:microsoft.com/office/officeart/2016/7/layout/BasicLinearProcessNumbered"/>
    <dgm:cxn modelId="{8A14C045-1A01-465B-B057-3D22975302B0}" type="presParOf" srcId="{010201EF-E460-4E65-9EA2-FBBDECCB54B3}" destId="{27A4CA3D-70E4-4577-91E5-A7A5B07A6DDC}" srcOrd="0" destOrd="0" presId="urn:microsoft.com/office/officeart/2016/7/layout/BasicLinearProcessNumbered"/>
    <dgm:cxn modelId="{D0A7DFA2-D058-43DD-BF06-FF9F400234B6}" type="presParOf" srcId="{010201EF-E460-4E65-9EA2-FBBDECCB54B3}" destId="{A7892B91-7F2E-4E65-9D56-CEA70E0D77D2}" srcOrd="1" destOrd="0" presId="urn:microsoft.com/office/officeart/2016/7/layout/BasicLinearProcessNumbered"/>
    <dgm:cxn modelId="{3632E6DF-4147-42EB-935C-AFDB02EA1CF1}" type="presParOf" srcId="{010201EF-E460-4E65-9EA2-FBBDECCB54B3}" destId="{DF17EE69-F4B6-40F4-A20A-F3A62E20E80F}" srcOrd="2" destOrd="0" presId="urn:microsoft.com/office/officeart/2016/7/layout/BasicLinearProcessNumbered"/>
    <dgm:cxn modelId="{3DFF291A-4035-4258-837E-803D124DEA1F}" type="presParOf" srcId="{010201EF-E460-4E65-9EA2-FBBDECCB54B3}" destId="{86CEBFF9-A946-4AE4-8E69-B94F43BD647A}" srcOrd="3" destOrd="0" presId="urn:microsoft.com/office/officeart/2016/7/layout/BasicLinearProcessNumbered"/>
    <dgm:cxn modelId="{52B04803-F2DA-4661-8548-B290179D4E7B}" type="presParOf" srcId="{4BCC26A8-F32A-4FE4-B94C-FA68C48EF011}" destId="{F3FBA4B3-1751-41D3-9A07-2DBE5BEE607D}" srcOrd="3" destOrd="0" presId="urn:microsoft.com/office/officeart/2016/7/layout/BasicLinearProcessNumbered"/>
    <dgm:cxn modelId="{DFC59F23-1E22-4837-B5F3-1D5E7AA7151C}" type="presParOf" srcId="{4BCC26A8-F32A-4FE4-B94C-FA68C48EF011}" destId="{1FC2620A-7F9D-41AB-B1FB-C127B11D8B63}" srcOrd="4" destOrd="0" presId="urn:microsoft.com/office/officeart/2016/7/layout/BasicLinearProcessNumbered"/>
    <dgm:cxn modelId="{6C3852D3-0BD6-45E2-A170-B5DDA9EEADE3}" type="presParOf" srcId="{1FC2620A-7F9D-41AB-B1FB-C127B11D8B63}" destId="{0281AFA8-C629-448D-8530-D085B0282B7D}" srcOrd="0" destOrd="0" presId="urn:microsoft.com/office/officeart/2016/7/layout/BasicLinearProcessNumbered"/>
    <dgm:cxn modelId="{ADDDFB80-BD77-4346-8B0F-1539882D7F4E}" type="presParOf" srcId="{1FC2620A-7F9D-41AB-B1FB-C127B11D8B63}" destId="{6296955A-DC9F-4A40-9388-B0F438D0D5C0}" srcOrd="1" destOrd="0" presId="urn:microsoft.com/office/officeart/2016/7/layout/BasicLinearProcessNumbered"/>
    <dgm:cxn modelId="{91B891D6-6145-40EA-8C58-855EB79528E8}" type="presParOf" srcId="{1FC2620A-7F9D-41AB-B1FB-C127B11D8B63}" destId="{5BB888AC-0A74-4784-AE66-8DAE403B840E}" srcOrd="2" destOrd="0" presId="urn:microsoft.com/office/officeart/2016/7/layout/BasicLinearProcessNumbered"/>
    <dgm:cxn modelId="{F8663E47-B204-4A85-A140-3517983F8F4A}" type="presParOf" srcId="{1FC2620A-7F9D-41AB-B1FB-C127B11D8B63}" destId="{73694FE4-3853-4821-9A7C-E6822F534E03}"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EC69D21-05E8-42AD-86A5-489E60F5FAEB}" type="doc">
      <dgm:prSet loTypeId="urn:microsoft.com/office/officeart/2016/7/layout/BasicLinearProcessNumbered" loCatId="process" qsTypeId="urn:microsoft.com/office/officeart/2005/8/quickstyle/simple3" qsCatId="simple" csTypeId="urn:microsoft.com/office/officeart/2005/8/colors/colorful4" csCatId="colorful" phldr="1"/>
      <dgm:spPr/>
      <dgm:t>
        <a:bodyPr/>
        <a:lstStyle/>
        <a:p>
          <a:endParaRPr lang="en-US"/>
        </a:p>
      </dgm:t>
    </dgm:pt>
    <dgm:pt modelId="{8D102C01-3A0F-4BBC-8870-42B9DBBD5DD8}">
      <dgm:prSet/>
      <dgm:spPr/>
      <dgm:t>
        <a:bodyPr/>
        <a:lstStyle/>
        <a:p>
          <a:r>
            <a:rPr lang="en-US" dirty="0"/>
            <a:t>Keep a pulse on the community where you practice</a:t>
          </a:r>
        </a:p>
      </dgm:t>
    </dgm:pt>
    <dgm:pt modelId="{2B85A861-6B84-4F98-B6E6-66F992B430DD}" type="parTrans" cxnId="{3DCE7811-E0DE-4D6D-826B-656C40A33709}">
      <dgm:prSet/>
      <dgm:spPr/>
      <dgm:t>
        <a:bodyPr/>
        <a:lstStyle/>
        <a:p>
          <a:endParaRPr lang="en-US"/>
        </a:p>
      </dgm:t>
    </dgm:pt>
    <dgm:pt modelId="{78872F61-1CCF-405B-83A8-36782F176590}" type="sibTrans" cxnId="{3DCE7811-E0DE-4D6D-826B-656C40A33709}">
      <dgm:prSet phldrT="1" phldr="0"/>
      <dgm:spPr/>
      <dgm:t>
        <a:bodyPr/>
        <a:lstStyle/>
        <a:p>
          <a:r>
            <a:rPr lang="en-US"/>
            <a:t>1</a:t>
          </a:r>
          <a:endParaRPr lang="en-US" dirty="0"/>
        </a:p>
      </dgm:t>
    </dgm:pt>
    <dgm:pt modelId="{05FF6F9D-21F4-449D-8F14-3D1647EB6815}">
      <dgm:prSet/>
      <dgm:spPr/>
      <dgm:t>
        <a:bodyPr/>
        <a:lstStyle/>
        <a:p>
          <a:r>
            <a:rPr lang="en-US" dirty="0"/>
            <a:t>Understand the terms people are using when discussing HIV in order to better relate to them</a:t>
          </a:r>
        </a:p>
      </dgm:t>
    </dgm:pt>
    <dgm:pt modelId="{3A345743-E7AE-4D5C-B266-C47A7CADE22B}" type="parTrans" cxnId="{951883A3-1DEF-4B59-81E8-43832A7926B8}">
      <dgm:prSet/>
      <dgm:spPr/>
      <dgm:t>
        <a:bodyPr/>
        <a:lstStyle/>
        <a:p>
          <a:endParaRPr lang="en-US"/>
        </a:p>
      </dgm:t>
    </dgm:pt>
    <dgm:pt modelId="{372C7BE9-F726-444F-8FDB-603F2EEC6449}" type="sibTrans" cxnId="{951883A3-1DEF-4B59-81E8-43832A7926B8}">
      <dgm:prSet phldrT="2" phldr="0"/>
      <dgm:spPr/>
      <dgm:t>
        <a:bodyPr/>
        <a:lstStyle/>
        <a:p>
          <a:r>
            <a:rPr lang="en-US"/>
            <a:t>2</a:t>
          </a:r>
          <a:endParaRPr lang="en-US" dirty="0"/>
        </a:p>
      </dgm:t>
    </dgm:pt>
    <dgm:pt modelId="{81358CE5-14D5-4FD8-A4FB-0663C7189A1E}">
      <dgm:prSet/>
      <dgm:spPr/>
      <dgm:t>
        <a:bodyPr/>
        <a:lstStyle/>
        <a:p>
          <a:r>
            <a:rPr lang="en-US" dirty="0"/>
            <a:t>Be aware of local events &amp; activities that could be supportive platforms for combating HIV stigma </a:t>
          </a:r>
        </a:p>
      </dgm:t>
    </dgm:pt>
    <dgm:pt modelId="{13A8F7E5-50F7-4617-B22D-A981E3DF4006}" type="parTrans" cxnId="{356CFE63-D940-4171-818C-ABB3D0F64D0B}">
      <dgm:prSet/>
      <dgm:spPr/>
      <dgm:t>
        <a:bodyPr/>
        <a:lstStyle/>
        <a:p>
          <a:endParaRPr lang="en-US"/>
        </a:p>
      </dgm:t>
    </dgm:pt>
    <dgm:pt modelId="{5868E5F0-8B2A-404F-B3B4-651227290ECD}" type="sibTrans" cxnId="{356CFE63-D940-4171-818C-ABB3D0F64D0B}">
      <dgm:prSet phldrT="3" phldr="0"/>
      <dgm:spPr/>
      <dgm:t>
        <a:bodyPr/>
        <a:lstStyle/>
        <a:p>
          <a:r>
            <a:rPr lang="en-US"/>
            <a:t>3</a:t>
          </a:r>
          <a:endParaRPr lang="en-US" dirty="0"/>
        </a:p>
      </dgm:t>
    </dgm:pt>
    <dgm:pt modelId="{BB51E3C9-39EF-43B2-803B-7DF683C410D1}" type="pres">
      <dgm:prSet presAssocID="{DEC69D21-05E8-42AD-86A5-489E60F5FAEB}" presName="Name0" presStyleCnt="0">
        <dgm:presLayoutVars>
          <dgm:animLvl val="lvl"/>
          <dgm:resizeHandles val="exact"/>
        </dgm:presLayoutVars>
      </dgm:prSet>
      <dgm:spPr/>
    </dgm:pt>
    <dgm:pt modelId="{ECC1482A-0B69-4187-B8FD-C99C22CFECB5}" type="pres">
      <dgm:prSet presAssocID="{8D102C01-3A0F-4BBC-8870-42B9DBBD5DD8}" presName="compositeNode" presStyleCnt="0">
        <dgm:presLayoutVars>
          <dgm:bulletEnabled val="1"/>
        </dgm:presLayoutVars>
      </dgm:prSet>
      <dgm:spPr/>
    </dgm:pt>
    <dgm:pt modelId="{613DC9D8-0697-43FE-B086-5B61BBBC4592}" type="pres">
      <dgm:prSet presAssocID="{8D102C01-3A0F-4BBC-8870-42B9DBBD5DD8}" presName="bgRect" presStyleLbl="bgAccFollowNode1" presStyleIdx="0" presStyleCnt="3"/>
      <dgm:spPr/>
    </dgm:pt>
    <dgm:pt modelId="{44A0455F-6C0F-4BC0-BD50-46ED49EDACED}" type="pres">
      <dgm:prSet presAssocID="{78872F61-1CCF-405B-83A8-36782F176590}" presName="sibTransNodeCircle" presStyleLbl="alignNode1" presStyleIdx="0" presStyleCnt="6">
        <dgm:presLayoutVars>
          <dgm:chMax val="0"/>
          <dgm:bulletEnabled/>
        </dgm:presLayoutVars>
      </dgm:prSet>
      <dgm:spPr/>
    </dgm:pt>
    <dgm:pt modelId="{F1EA0187-B5E0-4E2A-8758-582209A6AF48}" type="pres">
      <dgm:prSet presAssocID="{8D102C01-3A0F-4BBC-8870-42B9DBBD5DD8}" presName="bottomLine" presStyleLbl="alignNode1" presStyleIdx="1" presStyleCnt="6">
        <dgm:presLayoutVars/>
      </dgm:prSet>
      <dgm:spPr/>
    </dgm:pt>
    <dgm:pt modelId="{B2A20212-F6C9-4538-B481-9F664B279E05}" type="pres">
      <dgm:prSet presAssocID="{8D102C01-3A0F-4BBC-8870-42B9DBBD5DD8}" presName="nodeText" presStyleLbl="bgAccFollowNode1" presStyleIdx="0" presStyleCnt="3">
        <dgm:presLayoutVars>
          <dgm:bulletEnabled val="1"/>
        </dgm:presLayoutVars>
      </dgm:prSet>
      <dgm:spPr/>
    </dgm:pt>
    <dgm:pt modelId="{1B5B9D32-EBF2-46FC-81C0-08718769010A}" type="pres">
      <dgm:prSet presAssocID="{78872F61-1CCF-405B-83A8-36782F176590}" presName="sibTrans" presStyleCnt="0"/>
      <dgm:spPr/>
    </dgm:pt>
    <dgm:pt modelId="{5480B16C-2C96-4AD3-A9E7-2AE42BFD8C25}" type="pres">
      <dgm:prSet presAssocID="{05FF6F9D-21F4-449D-8F14-3D1647EB6815}" presName="compositeNode" presStyleCnt="0">
        <dgm:presLayoutVars>
          <dgm:bulletEnabled val="1"/>
        </dgm:presLayoutVars>
      </dgm:prSet>
      <dgm:spPr/>
    </dgm:pt>
    <dgm:pt modelId="{5D6B98C1-820D-4920-940E-BD3909C82B33}" type="pres">
      <dgm:prSet presAssocID="{05FF6F9D-21F4-449D-8F14-3D1647EB6815}" presName="bgRect" presStyleLbl="bgAccFollowNode1" presStyleIdx="1" presStyleCnt="3"/>
      <dgm:spPr/>
    </dgm:pt>
    <dgm:pt modelId="{224DBBD1-AD28-4FB8-88C7-F8D530736A8C}" type="pres">
      <dgm:prSet presAssocID="{372C7BE9-F726-444F-8FDB-603F2EEC6449}" presName="sibTransNodeCircle" presStyleLbl="alignNode1" presStyleIdx="2" presStyleCnt="6">
        <dgm:presLayoutVars>
          <dgm:chMax val="0"/>
          <dgm:bulletEnabled/>
        </dgm:presLayoutVars>
      </dgm:prSet>
      <dgm:spPr/>
    </dgm:pt>
    <dgm:pt modelId="{3960EF1A-C61A-4255-805E-83507E2A77FB}" type="pres">
      <dgm:prSet presAssocID="{05FF6F9D-21F4-449D-8F14-3D1647EB6815}" presName="bottomLine" presStyleLbl="alignNode1" presStyleIdx="3" presStyleCnt="6">
        <dgm:presLayoutVars/>
      </dgm:prSet>
      <dgm:spPr/>
    </dgm:pt>
    <dgm:pt modelId="{C7D950E1-291B-4DBD-9495-7F76FE950EA8}" type="pres">
      <dgm:prSet presAssocID="{05FF6F9D-21F4-449D-8F14-3D1647EB6815}" presName="nodeText" presStyleLbl="bgAccFollowNode1" presStyleIdx="1" presStyleCnt="3">
        <dgm:presLayoutVars>
          <dgm:bulletEnabled val="1"/>
        </dgm:presLayoutVars>
      </dgm:prSet>
      <dgm:spPr/>
    </dgm:pt>
    <dgm:pt modelId="{130A902B-77BE-4067-8B5C-CAD8513284A0}" type="pres">
      <dgm:prSet presAssocID="{372C7BE9-F726-444F-8FDB-603F2EEC6449}" presName="sibTrans" presStyleCnt="0"/>
      <dgm:spPr/>
    </dgm:pt>
    <dgm:pt modelId="{32955017-9DEF-49E2-AC5C-07269031F260}" type="pres">
      <dgm:prSet presAssocID="{81358CE5-14D5-4FD8-A4FB-0663C7189A1E}" presName="compositeNode" presStyleCnt="0">
        <dgm:presLayoutVars>
          <dgm:bulletEnabled val="1"/>
        </dgm:presLayoutVars>
      </dgm:prSet>
      <dgm:spPr/>
    </dgm:pt>
    <dgm:pt modelId="{1B3ED2D8-50A2-4587-8E26-59B885159EB1}" type="pres">
      <dgm:prSet presAssocID="{81358CE5-14D5-4FD8-A4FB-0663C7189A1E}" presName="bgRect" presStyleLbl="bgAccFollowNode1" presStyleIdx="2" presStyleCnt="3" custLinFactNeighborX="8554" custLinFactNeighborY="-7378"/>
      <dgm:spPr/>
    </dgm:pt>
    <dgm:pt modelId="{6A4C5693-AAD6-4EC9-80AC-27390DBC932A}" type="pres">
      <dgm:prSet presAssocID="{5868E5F0-8B2A-404F-B3B4-651227290ECD}" presName="sibTransNodeCircle" presStyleLbl="alignNode1" presStyleIdx="4" presStyleCnt="6">
        <dgm:presLayoutVars>
          <dgm:chMax val="0"/>
          <dgm:bulletEnabled/>
        </dgm:presLayoutVars>
      </dgm:prSet>
      <dgm:spPr/>
    </dgm:pt>
    <dgm:pt modelId="{FF091D61-836D-4E42-A24C-643420BE3854}" type="pres">
      <dgm:prSet presAssocID="{81358CE5-14D5-4FD8-A4FB-0663C7189A1E}" presName="bottomLine" presStyleLbl="alignNode1" presStyleIdx="5" presStyleCnt="6">
        <dgm:presLayoutVars/>
      </dgm:prSet>
      <dgm:spPr/>
    </dgm:pt>
    <dgm:pt modelId="{114B7134-B416-4FC6-89E9-E08DC66D8979}" type="pres">
      <dgm:prSet presAssocID="{81358CE5-14D5-4FD8-A4FB-0663C7189A1E}" presName="nodeText" presStyleLbl="bgAccFollowNode1" presStyleIdx="2" presStyleCnt="3">
        <dgm:presLayoutVars>
          <dgm:bulletEnabled val="1"/>
        </dgm:presLayoutVars>
      </dgm:prSet>
      <dgm:spPr/>
    </dgm:pt>
  </dgm:ptLst>
  <dgm:cxnLst>
    <dgm:cxn modelId="{3DCE7811-E0DE-4D6D-826B-656C40A33709}" srcId="{DEC69D21-05E8-42AD-86A5-489E60F5FAEB}" destId="{8D102C01-3A0F-4BBC-8870-42B9DBBD5DD8}" srcOrd="0" destOrd="0" parTransId="{2B85A861-6B84-4F98-B6E6-66F992B430DD}" sibTransId="{78872F61-1CCF-405B-83A8-36782F176590}"/>
    <dgm:cxn modelId="{B40E7E14-FF14-47DC-BC67-F667D5FB2254}" type="presOf" srcId="{81358CE5-14D5-4FD8-A4FB-0663C7189A1E}" destId="{114B7134-B416-4FC6-89E9-E08DC66D8979}" srcOrd="1" destOrd="0" presId="urn:microsoft.com/office/officeart/2016/7/layout/BasicLinearProcessNumbered"/>
    <dgm:cxn modelId="{5824ED21-615E-4F7B-827D-B0B2144B6366}" type="presOf" srcId="{DEC69D21-05E8-42AD-86A5-489E60F5FAEB}" destId="{BB51E3C9-39EF-43B2-803B-7DF683C410D1}" srcOrd="0" destOrd="0" presId="urn:microsoft.com/office/officeart/2016/7/layout/BasicLinearProcessNumbered"/>
    <dgm:cxn modelId="{356CFE63-D940-4171-818C-ABB3D0F64D0B}" srcId="{DEC69D21-05E8-42AD-86A5-489E60F5FAEB}" destId="{81358CE5-14D5-4FD8-A4FB-0663C7189A1E}" srcOrd="2" destOrd="0" parTransId="{13A8F7E5-50F7-4617-B22D-A981E3DF4006}" sibTransId="{5868E5F0-8B2A-404F-B3B4-651227290ECD}"/>
    <dgm:cxn modelId="{30B68757-2273-4D38-9035-2A49EB88EC97}" type="presOf" srcId="{05FF6F9D-21F4-449D-8F14-3D1647EB6815}" destId="{C7D950E1-291B-4DBD-9495-7F76FE950EA8}" srcOrd="1" destOrd="0" presId="urn:microsoft.com/office/officeart/2016/7/layout/BasicLinearProcessNumbered"/>
    <dgm:cxn modelId="{5F2A4EA1-DE79-45ED-B83C-5F446D9B5F3D}" type="presOf" srcId="{8D102C01-3A0F-4BBC-8870-42B9DBBD5DD8}" destId="{B2A20212-F6C9-4538-B481-9F664B279E05}" srcOrd="1" destOrd="0" presId="urn:microsoft.com/office/officeart/2016/7/layout/BasicLinearProcessNumbered"/>
    <dgm:cxn modelId="{951883A3-1DEF-4B59-81E8-43832A7926B8}" srcId="{DEC69D21-05E8-42AD-86A5-489E60F5FAEB}" destId="{05FF6F9D-21F4-449D-8F14-3D1647EB6815}" srcOrd="1" destOrd="0" parTransId="{3A345743-E7AE-4D5C-B266-C47A7CADE22B}" sibTransId="{372C7BE9-F726-444F-8FDB-603F2EEC6449}"/>
    <dgm:cxn modelId="{6ACE72A5-5172-49BD-BF4C-83651C6A0C86}" type="presOf" srcId="{05FF6F9D-21F4-449D-8F14-3D1647EB6815}" destId="{5D6B98C1-820D-4920-940E-BD3909C82B33}" srcOrd="0" destOrd="0" presId="urn:microsoft.com/office/officeart/2016/7/layout/BasicLinearProcessNumbered"/>
    <dgm:cxn modelId="{BE5B8BC6-47C6-409E-9414-7CCF070ECF8B}" type="presOf" srcId="{5868E5F0-8B2A-404F-B3B4-651227290ECD}" destId="{6A4C5693-AAD6-4EC9-80AC-27390DBC932A}" srcOrd="0" destOrd="0" presId="urn:microsoft.com/office/officeart/2016/7/layout/BasicLinearProcessNumbered"/>
    <dgm:cxn modelId="{C29423CE-A8A3-4280-9B71-A44678D4893F}" type="presOf" srcId="{81358CE5-14D5-4FD8-A4FB-0663C7189A1E}" destId="{1B3ED2D8-50A2-4587-8E26-59B885159EB1}" srcOrd="0" destOrd="0" presId="urn:microsoft.com/office/officeart/2016/7/layout/BasicLinearProcessNumbered"/>
    <dgm:cxn modelId="{968290D0-1CB6-4608-A623-402B1B175883}" type="presOf" srcId="{78872F61-1CCF-405B-83A8-36782F176590}" destId="{44A0455F-6C0F-4BC0-BD50-46ED49EDACED}" srcOrd="0" destOrd="0" presId="urn:microsoft.com/office/officeart/2016/7/layout/BasicLinearProcessNumbered"/>
    <dgm:cxn modelId="{9C0167E8-0FB6-4E01-A2ED-6D1763FCC132}" type="presOf" srcId="{8D102C01-3A0F-4BBC-8870-42B9DBBD5DD8}" destId="{613DC9D8-0697-43FE-B086-5B61BBBC4592}" srcOrd="0" destOrd="0" presId="urn:microsoft.com/office/officeart/2016/7/layout/BasicLinearProcessNumbered"/>
    <dgm:cxn modelId="{5EC754F7-7E0C-485D-AD26-7D13AEF3F0E4}" type="presOf" srcId="{372C7BE9-F726-444F-8FDB-603F2EEC6449}" destId="{224DBBD1-AD28-4FB8-88C7-F8D530736A8C}" srcOrd="0" destOrd="0" presId="urn:microsoft.com/office/officeart/2016/7/layout/BasicLinearProcessNumbered"/>
    <dgm:cxn modelId="{4390CBB4-6B22-4518-93B6-586E5EAC507E}" type="presParOf" srcId="{BB51E3C9-39EF-43B2-803B-7DF683C410D1}" destId="{ECC1482A-0B69-4187-B8FD-C99C22CFECB5}" srcOrd="0" destOrd="0" presId="urn:microsoft.com/office/officeart/2016/7/layout/BasicLinearProcessNumbered"/>
    <dgm:cxn modelId="{4FB348C6-5990-4B9E-8533-AA9833AA12AB}" type="presParOf" srcId="{ECC1482A-0B69-4187-B8FD-C99C22CFECB5}" destId="{613DC9D8-0697-43FE-B086-5B61BBBC4592}" srcOrd="0" destOrd="0" presId="urn:microsoft.com/office/officeart/2016/7/layout/BasicLinearProcessNumbered"/>
    <dgm:cxn modelId="{359F87C4-EDE2-4A2A-8F14-0E75B1236E4C}" type="presParOf" srcId="{ECC1482A-0B69-4187-B8FD-C99C22CFECB5}" destId="{44A0455F-6C0F-4BC0-BD50-46ED49EDACED}" srcOrd="1" destOrd="0" presId="urn:microsoft.com/office/officeart/2016/7/layout/BasicLinearProcessNumbered"/>
    <dgm:cxn modelId="{A77ED6BD-7F15-4CF8-B76A-725C5D6CAA2A}" type="presParOf" srcId="{ECC1482A-0B69-4187-B8FD-C99C22CFECB5}" destId="{F1EA0187-B5E0-4E2A-8758-582209A6AF48}" srcOrd="2" destOrd="0" presId="urn:microsoft.com/office/officeart/2016/7/layout/BasicLinearProcessNumbered"/>
    <dgm:cxn modelId="{A76760F6-9668-4069-BEF8-D9EA897108E1}" type="presParOf" srcId="{ECC1482A-0B69-4187-B8FD-C99C22CFECB5}" destId="{B2A20212-F6C9-4538-B481-9F664B279E05}" srcOrd="3" destOrd="0" presId="urn:microsoft.com/office/officeart/2016/7/layout/BasicLinearProcessNumbered"/>
    <dgm:cxn modelId="{834C6AC1-ECEC-443B-A1B8-7617E5C61594}" type="presParOf" srcId="{BB51E3C9-39EF-43B2-803B-7DF683C410D1}" destId="{1B5B9D32-EBF2-46FC-81C0-08718769010A}" srcOrd="1" destOrd="0" presId="urn:microsoft.com/office/officeart/2016/7/layout/BasicLinearProcessNumbered"/>
    <dgm:cxn modelId="{0DBAD2C9-81C1-44BF-9F2D-96E216CB9B0B}" type="presParOf" srcId="{BB51E3C9-39EF-43B2-803B-7DF683C410D1}" destId="{5480B16C-2C96-4AD3-A9E7-2AE42BFD8C25}" srcOrd="2" destOrd="0" presId="urn:microsoft.com/office/officeart/2016/7/layout/BasicLinearProcessNumbered"/>
    <dgm:cxn modelId="{2BDF22E8-EA07-419E-B285-CCDDA09C332C}" type="presParOf" srcId="{5480B16C-2C96-4AD3-A9E7-2AE42BFD8C25}" destId="{5D6B98C1-820D-4920-940E-BD3909C82B33}" srcOrd="0" destOrd="0" presId="urn:microsoft.com/office/officeart/2016/7/layout/BasicLinearProcessNumbered"/>
    <dgm:cxn modelId="{73DDDA95-DA81-443F-9AA3-9231EE7786F2}" type="presParOf" srcId="{5480B16C-2C96-4AD3-A9E7-2AE42BFD8C25}" destId="{224DBBD1-AD28-4FB8-88C7-F8D530736A8C}" srcOrd="1" destOrd="0" presId="urn:microsoft.com/office/officeart/2016/7/layout/BasicLinearProcessNumbered"/>
    <dgm:cxn modelId="{89014ACF-FF57-4A75-80C8-B17AF1A8CA35}" type="presParOf" srcId="{5480B16C-2C96-4AD3-A9E7-2AE42BFD8C25}" destId="{3960EF1A-C61A-4255-805E-83507E2A77FB}" srcOrd="2" destOrd="0" presId="urn:microsoft.com/office/officeart/2016/7/layout/BasicLinearProcessNumbered"/>
    <dgm:cxn modelId="{4CB6F864-083D-4C71-A29E-8F044200B9B6}" type="presParOf" srcId="{5480B16C-2C96-4AD3-A9E7-2AE42BFD8C25}" destId="{C7D950E1-291B-4DBD-9495-7F76FE950EA8}" srcOrd="3" destOrd="0" presId="urn:microsoft.com/office/officeart/2016/7/layout/BasicLinearProcessNumbered"/>
    <dgm:cxn modelId="{F30D84F4-1F8E-4C19-8581-A14671E978AD}" type="presParOf" srcId="{BB51E3C9-39EF-43B2-803B-7DF683C410D1}" destId="{130A902B-77BE-4067-8B5C-CAD8513284A0}" srcOrd="3" destOrd="0" presId="urn:microsoft.com/office/officeart/2016/7/layout/BasicLinearProcessNumbered"/>
    <dgm:cxn modelId="{D0348A65-5507-42FD-AE80-D18975C47FED}" type="presParOf" srcId="{BB51E3C9-39EF-43B2-803B-7DF683C410D1}" destId="{32955017-9DEF-49E2-AC5C-07269031F260}" srcOrd="4" destOrd="0" presId="urn:microsoft.com/office/officeart/2016/7/layout/BasicLinearProcessNumbered"/>
    <dgm:cxn modelId="{B843DBBD-724B-475A-85D4-F9C9A0A1AFF3}" type="presParOf" srcId="{32955017-9DEF-49E2-AC5C-07269031F260}" destId="{1B3ED2D8-50A2-4587-8E26-59B885159EB1}" srcOrd="0" destOrd="0" presId="urn:microsoft.com/office/officeart/2016/7/layout/BasicLinearProcessNumbered"/>
    <dgm:cxn modelId="{D5DAD853-5785-4B89-B741-978E6228DBAA}" type="presParOf" srcId="{32955017-9DEF-49E2-AC5C-07269031F260}" destId="{6A4C5693-AAD6-4EC9-80AC-27390DBC932A}" srcOrd="1" destOrd="0" presId="urn:microsoft.com/office/officeart/2016/7/layout/BasicLinearProcessNumbered"/>
    <dgm:cxn modelId="{04F80B83-3F43-45DF-AAD9-11F41277261F}" type="presParOf" srcId="{32955017-9DEF-49E2-AC5C-07269031F260}" destId="{FF091D61-836D-4E42-A24C-643420BE3854}" srcOrd="2" destOrd="0" presId="urn:microsoft.com/office/officeart/2016/7/layout/BasicLinearProcessNumbered"/>
    <dgm:cxn modelId="{CC788679-B280-48A7-80DD-55B91120370E}" type="presParOf" srcId="{32955017-9DEF-49E2-AC5C-07269031F260}" destId="{114B7134-B416-4FC6-89E9-E08DC66D8979}" srcOrd="3" destOrd="0" presId="urn:microsoft.com/office/officeart/2016/7/layout/BasicLinearProcessNumbered"/>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EB17D61-9C02-45C1-BC86-43A72389FCE0}" type="doc">
      <dgm:prSet loTypeId="urn:microsoft.com/office/officeart/2008/layout/LinedList" loCatId="list" qsTypeId="urn:microsoft.com/office/officeart/2005/8/quickstyle/simple5" qsCatId="simple" csTypeId="urn:microsoft.com/office/officeart/2005/8/colors/accent4_2" csCatId="accent4" phldr="1"/>
      <dgm:spPr/>
      <dgm:t>
        <a:bodyPr/>
        <a:lstStyle/>
        <a:p>
          <a:endParaRPr lang="en-US"/>
        </a:p>
      </dgm:t>
    </dgm:pt>
    <dgm:pt modelId="{32BC11EF-5EFE-43AD-AFB1-D7AC6F00AD68}">
      <dgm:prSet/>
      <dgm:spPr/>
      <dgm:t>
        <a:bodyPr/>
        <a:lstStyle/>
        <a:p>
          <a:r>
            <a:rPr lang="en-US" b="1" dirty="0"/>
            <a:t>To facilitate a stigma-free environment:</a:t>
          </a:r>
          <a:endParaRPr lang="en-US" dirty="0"/>
        </a:p>
      </dgm:t>
    </dgm:pt>
    <dgm:pt modelId="{AD881392-5AAD-4504-AE51-EE5E7C17BD77}" type="parTrans" cxnId="{35E626AB-9FB1-4C5F-9B6A-5FFD128DACA6}">
      <dgm:prSet/>
      <dgm:spPr/>
      <dgm:t>
        <a:bodyPr/>
        <a:lstStyle/>
        <a:p>
          <a:endParaRPr lang="en-US"/>
        </a:p>
      </dgm:t>
    </dgm:pt>
    <dgm:pt modelId="{19181736-9A4D-4BB3-996C-790AD2E2090A}" type="sibTrans" cxnId="{35E626AB-9FB1-4C5F-9B6A-5FFD128DACA6}">
      <dgm:prSet/>
      <dgm:spPr/>
      <dgm:t>
        <a:bodyPr/>
        <a:lstStyle/>
        <a:p>
          <a:endParaRPr lang="en-US"/>
        </a:p>
      </dgm:t>
    </dgm:pt>
    <dgm:pt modelId="{FD40CDEF-9F12-4428-AB49-15B8A23092D6}">
      <dgm:prSet/>
      <dgm:spPr/>
      <dgm:t>
        <a:bodyPr/>
        <a:lstStyle/>
        <a:p>
          <a:r>
            <a:rPr lang="en-US" dirty="0"/>
            <a:t>Provide comprehensive HIV information &amp; education in an easily understood manner</a:t>
          </a:r>
        </a:p>
      </dgm:t>
    </dgm:pt>
    <dgm:pt modelId="{0D057C29-F31F-409E-859F-04387B61B4F8}" type="parTrans" cxnId="{C0AA462C-8D62-4EC2-9823-AF2D8BBE8F15}">
      <dgm:prSet/>
      <dgm:spPr/>
      <dgm:t>
        <a:bodyPr/>
        <a:lstStyle/>
        <a:p>
          <a:endParaRPr lang="en-US"/>
        </a:p>
      </dgm:t>
    </dgm:pt>
    <dgm:pt modelId="{9B46DEEF-1293-484E-8E04-BF444314089D}" type="sibTrans" cxnId="{C0AA462C-8D62-4EC2-9823-AF2D8BBE8F15}">
      <dgm:prSet/>
      <dgm:spPr/>
      <dgm:t>
        <a:bodyPr/>
        <a:lstStyle/>
        <a:p>
          <a:endParaRPr lang="en-US"/>
        </a:p>
      </dgm:t>
    </dgm:pt>
    <dgm:pt modelId="{0C3FAEBA-5711-4C31-8583-A6BFAC6B72F2}">
      <dgm:prSet/>
      <dgm:spPr/>
      <dgm:t>
        <a:bodyPr/>
        <a:lstStyle/>
        <a:p>
          <a:r>
            <a:rPr lang="en-US" dirty="0"/>
            <a:t>Offer regular opportunities to share information on HIV treatment with your clients and answer their questions</a:t>
          </a:r>
        </a:p>
      </dgm:t>
    </dgm:pt>
    <dgm:pt modelId="{FF4F41CA-3DEB-4D69-9031-1D27659E8124}" type="parTrans" cxnId="{CE95AE0F-8515-4450-BBD7-D96AD49D7B24}">
      <dgm:prSet/>
      <dgm:spPr/>
      <dgm:t>
        <a:bodyPr/>
        <a:lstStyle/>
        <a:p>
          <a:endParaRPr lang="en-US"/>
        </a:p>
      </dgm:t>
    </dgm:pt>
    <dgm:pt modelId="{36BA04E7-6988-42FA-AEA5-89CFC54DA7D5}" type="sibTrans" cxnId="{CE95AE0F-8515-4450-BBD7-D96AD49D7B24}">
      <dgm:prSet/>
      <dgm:spPr/>
      <dgm:t>
        <a:bodyPr/>
        <a:lstStyle/>
        <a:p>
          <a:endParaRPr lang="en-US"/>
        </a:p>
      </dgm:t>
    </dgm:pt>
    <dgm:pt modelId="{22605FAA-68B1-4B97-ACE8-73AFB04D3212}">
      <dgm:prSet/>
      <dgm:spPr/>
      <dgm:t>
        <a:bodyPr/>
        <a:lstStyle/>
        <a:p>
          <a:r>
            <a:rPr lang="en-US" dirty="0"/>
            <a:t>Link people living with HIV to services that support their holistic well-being</a:t>
          </a:r>
        </a:p>
      </dgm:t>
    </dgm:pt>
    <dgm:pt modelId="{02532F80-779B-418C-B205-20EF4A8DD073}" type="parTrans" cxnId="{6BC09677-753B-4650-A68E-85B58B52145C}">
      <dgm:prSet/>
      <dgm:spPr/>
      <dgm:t>
        <a:bodyPr/>
        <a:lstStyle/>
        <a:p>
          <a:endParaRPr lang="en-US"/>
        </a:p>
      </dgm:t>
    </dgm:pt>
    <dgm:pt modelId="{3886DC4D-D649-4B11-AD11-B8BFD7A64DAF}" type="sibTrans" cxnId="{6BC09677-753B-4650-A68E-85B58B52145C}">
      <dgm:prSet/>
      <dgm:spPr/>
      <dgm:t>
        <a:bodyPr/>
        <a:lstStyle/>
        <a:p>
          <a:endParaRPr lang="en-US"/>
        </a:p>
      </dgm:t>
    </dgm:pt>
    <dgm:pt modelId="{08CE95C2-7956-4CF2-BBBB-3C8245523080}">
      <dgm:prSet/>
      <dgm:spPr/>
      <dgm:t>
        <a:bodyPr/>
        <a:lstStyle/>
        <a:p>
          <a:r>
            <a:rPr lang="en-US" dirty="0"/>
            <a:t>Provide support for HIV status disclosure</a:t>
          </a:r>
        </a:p>
      </dgm:t>
    </dgm:pt>
    <dgm:pt modelId="{03424051-F401-4613-BD03-CAD7070CEC5A}" type="parTrans" cxnId="{AA1FEB65-C1AE-423E-915C-52DCF4F6A80A}">
      <dgm:prSet/>
      <dgm:spPr/>
      <dgm:t>
        <a:bodyPr/>
        <a:lstStyle/>
        <a:p>
          <a:endParaRPr lang="en-US"/>
        </a:p>
      </dgm:t>
    </dgm:pt>
    <dgm:pt modelId="{17BA483C-96CF-4755-9364-5E5B6B25C7DF}" type="sibTrans" cxnId="{AA1FEB65-C1AE-423E-915C-52DCF4F6A80A}">
      <dgm:prSet/>
      <dgm:spPr/>
      <dgm:t>
        <a:bodyPr/>
        <a:lstStyle/>
        <a:p>
          <a:endParaRPr lang="en-US"/>
        </a:p>
      </dgm:t>
    </dgm:pt>
    <dgm:pt modelId="{689AEC62-6305-4C81-B68A-CE8AF45BE618}" type="pres">
      <dgm:prSet presAssocID="{EEB17D61-9C02-45C1-BC86-43A72389FCE0}" presName="vert0" presStyleCnt="0">
        <dgm:presLayoutVars>
          <dgm:dir/>
          <dgm:animOne val="branch"/>
          <dgm:animLvl val="lvl"/>
        </dgm:presLayoutVars>
      </dgm:prSet>
      <dgm:spPr/>
    </dgm:pt>
    <dgm:pt modelId="{D3FF6F89-0615-46D2-835B-43AC43109A33}" type="pres">
      <dgm:prSet presAssocID="{32BC11EF-5EFE-43AD-AFB1-D7AC6F00AD68}" presName="thickLine" presStyleLbl="alignNode1" presStyleIdx="0" presStyleCnt="1"/>
      <dgm:spPr/>
    </dgm:pt>
    <dgm:pt modelId="{04569E15-23A1-44FA-9FC2-B5779C10E5D9}" type="pres">
      <dgm:prSet presAssocID="{32BC11EF-5EFE-43AD-AFB1-D7AC6F00AD68}" presName="horz1" presStyleCnt="0"/>
      <dgm:spPr/>
    </dgm:pt>
    <dgm:pt modelId="{11EEFAFA-671D-41E2-90FB-22A88DCCC28D}" type="pres">
      <dgm:prSet presAssocID="{32BC11EF-5EFE-43AD-AFB1-D7AC6F00AD68}" presName="tx1" presStyleLbl="revTx" presStyleIdx="0" presStyleCnt="5"/>
      <dgm:spPr/>
    </dgm:pt>
    <dgm:pt modelId="{79A37980-EB8A-46FE-9F2D-DC035EC7CBF6}" type="pres">
      <dgm:prSet presAssocID="{32BC11EF-5EFE-43AD-AFB1-D7AC6F00AD68}" presName="vert1" presStyleCnt="0"/>
      <dgm:spPr/>
    </dgm:pt>
    <dgm:pt modelId="{D034AEE5-2F7C-4CF4-B731-587EB50CE71F}" type="pres">
      <dgm:prSet presAssocID="{FD40CDEF-9F12-4428-AB49-15B8A23092D6}" presName="vertSpace2a" presStyleCnt="0"/>
      <dgm:spPr/>
    </dgm:pt>
    <dgm:pt modelId="{3B467720-BD26-451D-8B06-3A7EE24C0AFB}" type="pres">
      <dgm:prSet presAssocID="{FD40CDEF-9F12-4428-AB49-15B8A23092D6}" presName="horz2" presStyleCnt="0"/>
      <dgm:spPr/>
    </dgm:pt>
    <dgm:pt modelId="{4A6B04EB-46F8-4ECB-ABDD-1A8C70B85211}" type="pres">
      <dgm:prSet presAssocID="{FD40CDEF-9F12-4428-AB49-15B8A23092D6}" presName="horzSpace2" presStyleCnt="0"/>
      <dgm:spPr/>
    </dgm:pt>
    <dgm:pt modelId="{8506FA21-4A7D-4797-8B31-EBA3316742A5}" type="pres">
      <dgm:prSet presAssocID="{FD40CDEF-9F12-4428-AB49-15B8A23092D6}" presName="tx2" presStyleLbl="revTx" presStyleIdx="1" presStyleCnt="5"/>
      <dgm:spPr/>
    </dgm:pt>
    <dgm:pt modelId="{CB8AB32A-EA87-4DDC-9524-81C57A78B04C}" type="pres">
      <dgm:prSet presAssocID="{FD40CDEF-9F12-4428-AB49-15B8A23092D6}" presName="vert2" presStyleCnt="0"/>
      <dgm:spPr/>
    </dgm:pt>
    <dgm:pt modelId="{312738FC-7625-4D2F-BEB0-C39891271761}" type="pres">
      <dgm:prSet presAssocID="{FD40CDEF-9F12-4428-AB49-15B8A23092D6}" presName="thinLine2b" presStyleLbl="callout" presStyleIdx="0" presStyleCnt="4"/>
      <dgm:spPr/>
    </dgm:pt>
    <dgm:pt modelId="{65823E06-4CA2-4ECE-AB7B-F3B74A63655F}" type="pres">
      <dgm:prSet presAssocID="{FD40CDEF-9F12-4428-AB49-15B8A23092D6}" presName="vertSpace2b" presStyleCnt="0"/>
      <dgm:spPr/>
    </dgm:pt>
    <dgm:pt modelId="{AD4551F4-0EA2-469E-8428-C2D6F84F90D2}" type="pres">
      <dgm:prSet presAssocID="{0C3FAEBA-5711-4C31-8583-A6BFAC6B72F2}" presName="horz2" presStyleCnt="0"/>
      <dgm:spPr/>
    </dgm:pt>
    <dgm:pt modelId="{9FDC964A-1FC0-4EEC-A1AC-FDA875C06AAA}" type="pres">
      <dgm:prSet presAssocID="{0C3FAEBA-5711-4C31-8583-A6BFAC6B72F2}" presName="horzSpace2" presStyleCnt="0"/>
      <dgm:spPr/>
    </dgm:pt>
    <dgm:pt modelId="{4B772EE5-B08F-4A1A-A8F6-F49247E538A6}" type="pres">
      <dgm:prSet presAssocID="{0C3FAEBA-5711-4C31-8583-A6BFAC6B72F2}" presName="tx2" presStyleLbl="revTx" presStyleIdx="2" presStyleCnt="5"/>
      <dgm:spPr/>
    </dgm:pt>
    <dgm:pt modelId="{5BBEE86A-FA28-41F9-A6B7-43920603C29E}" type="pres">
      <dgm:prSet presAssocID="{0C3FAEBA-5711-4C31-8583-A6BFAC6B72F2}" presName="vert2" presStyleCnt="0"/>
      <dgm:spPr/>
    </dgm:pt>
    <dgm:pt modelId="{C361C203-565C-4D64-9099-3E94E48BE7DD}" type="pres">
      <dgm:prSet presAssocID="{0C3FAEBA-5711-4C31-8583-A6BFAC6B72F2}" presName="thinLine2b" presStyleLbl="callout" presStyleIdx="1" presStyleCnt="4"/>
      <dgm:spPr/>
    </dgm:pt>
    <dgm:pt modelId="{2853D2DB-331E-4396-B941-C2925D2B1F23}" type="pres">
      <dgm:prSet presAssocID="{0C3FAEBA-5711-4C31-8583-A6BFAC6B72F2}" presName="vertSpace2b" presStyleCnt="0"/>
      <dgm:spPr/>
    </dgm:pt>
    <dgm:pt modelId="{2FEBAF3A-DFCA-4A88-9C2A-C5DF148B43E4}" type="pres">
      <dgm:prSet presAssocID="{22605FAA-68B1-4B97-ACE8-73AFB04D3212}" presName="horz2" presStyleCnt="0"/>
      <dgm:spPr/>
    </dgm:pt>
    <dgm:pt modelId="{CF3BD165-93D3-4522-9A77-5962A6A6CE08}" type="pres">
      <dgm:prSet presAssocID="{22605FAA-68B1-4B97-ACE8-73AFB04D3212}" presName="horzSpace2" presStyleCnt="0"/>
      <dgm:spPr/>
    </dgm:pt>
    <dgm:pt modelId="{D9E6C8D3-1F0D-4649-8EFC-489298818692}" type="pres">
      <dgm:prSet presAssocID="{22605FAA-68B1-4B97-ACE8-73AFB04D3212}" presName="tx2" presStyleLbl="revTx" presStyleIdx="3" presStyleCnt="5"/>
      <dgm:spPr/>
    </dgm:pt>
    <dgm:pt modelId="{A7702671-7172-485B-9E3B-CB44AC4068DD}" type="pres">
      <dgm:prSet presAssocID="{22605FAA-68B1-4B97-ACE8-73AFB04D3212}" presName="vert2" presStyleCnt="0"/>
      <dgm:spPr/>
    </dgm:pt>
    <dgm:pt modelId="{CD94A19C-E1F4-4D7E-9AE5-553B8AA0BF82}" type="pres">
      <dgm:prSet presAssocID="{22605FAA-68B1-4B97-ACE8-73AFB04D3212}" presName="thinLine2b" presStyleLbl="callout" presStyleIdx="2" presStyleCnt="4"/>
      <dgm:spPr/>
    </dgm:pt>
    <dgm:pt modelId="{7C6A229F-9523-4600-9590-363D6EEE6F9A}" type="pres">
      <dgm:prSet presAssocID="{22605FAA-68B1-4B97-ACE8-73AFB04D3212}" presName="vertSpace2b" presStyleCnt="0"/>
      <dgm:spPr/>
    </dgm:pt>
    <dgm:pt modelId="{ED2BB97E-0F52-420F-BD16-354EF8A662D0}" type="pres">
      <dgm:prSet presAssocID="{08CE95C2-7956-4CF2-BBBB-3C8245523080}" presName="horz2" presStyleCnt="0"/>
      <dgm:spPr/>
    </dgm:pt>
    <dgm:pt modelId="{08028548-AB30-4B71-B281-8DF3C6AE931A}" type="pres">
      <dgm:prSet presAssocID="{08CE95C2-7956-4CF2-BBBB-3C8245523080}" presName="horzSpace2" presStyleCnt="0"/>
      <dgm:spPr/>
    </dgm:pt>
    <dgm:pt modelId="{33908337-A413-429E-9B7A-00769726D796}" type="pres">
      <dgm:prSet presAssocID="{08CE95C2-7956-4CF2-BBBB-3C8245523080}" presName="tx2" presStyleLbl="revTx" presStyleIdx="4" presStyleCnt="5"/>
      <dgm:spPr/>
    </dgm:pt>
    <dgm:pt modelId="{E809A9F6-64FE-45DE-BA06-30034FF4EE0C}" type="pres">
      <dgm:prSet presAssocID="{08CE95C2-7956-4CF2-BBBB-3C8245523080}" presName="vert2" presStyleCnt="0"/>
      <dgm:spPr/>
    </dgm:pt>
    <dgm:pt modelId="{F23F95D9-3A50-4D4F-8014-E8E22E963AB2}" type="pres">
      <dgm:prSet presAssocID="{08CE95C2-7956-4CF2-BBBB-3C8245523080}" presName="thinLine2b" presStyleLbl="callout" presStyleIdx="3" presStyleCnt="4"/>
      <dgm:spPr/>
    </dgm:pt>
    <dgm:pt modelId="{FD9D0A02-AFD6-47A7-92CC-811734BD9F88}" type="pres">
      <dgm:prSet presAssocID="{08CE95C2-7956-4CF2-BBBB-3C8245523080}" presName="vertSpace2b" presStyleCnt="0"/>
      <dgm:spPr/>
    </dgm:pt>
  </dgm:ptLst>
  <dgm:cxnLst>
    <dgm:cxn modelId="{CED55B02-F8A2-4CA0-B39D-4EFEC28A1021}" type="presOf" srcId="{0C3FAEBA-5711-4C31-8583-A6BFAC6B72F2}" destId="{4B772EE5-B08F-4A1A-A8F6-F49247E538A6}" srcOrd="0" destOrd="0" presId="urn:microsoft.com/office/officeart/2008/layout/LinedList"/>
    <dgm:cxn modelId="{BD52DC04-20F5-4A9F-A59C-9B9534CCE6FB}" type="presOf" srcId="{22605FAA-68B1-4B97-ACE8-73AFB04D3212}" destId="{D9E6C8D3-1F0D-4649-8EFC-489298818692}" srcOrd="0" destOrd="0" presId="urn:microsoft.com/office/officeart/2008/layout/LinedList"/>
    <dgm:cxn modelId="{CE95AE0F-8515-4450-BBD7-D96AD49D7B24}" srcId="{32BC11EF-5EFE-43AD-AFB1-D7AC6F00AD68}" destId="{0C3FAEBA-5711-4C31-8583-A6BFAC6B72F2}" srcOrd="1" destOrd="0" parTransId="{FF4F41CA-3DEB-4D69-9031-1D27659E8124}" sibTransId="{36BA04E7-6988-42FA-AEA5-89CFC54DA7D5}"/>
    <dgm:cxn modelId="{E8841C28-BD30-4486-8DD9-7830F49A2791}" type="presOf" srcId="{FD40CDEF-9F12-4428-AB49-15B8A23092D6}" destId="{8506FA21-4A7D-4797-8B31-EBA3316742A5}" srcOrd="0" destOrd="0" presId="urn:microsoft.com/office/officeart/2008/layout/LinedList"/>
    <dgm:cxn modelId="{C0AA462C-8D62-4EC2-9823-AF2D8BBE8F15}" srcId="{32BC11EF-5EFE-43AD-AFB1-D7AC6F00AD68}" destId="{FD40CDEF-9F12-4428-AB49-15B8A23092D6}" srcOrd="0" destOrd="0" parTransId="{0D057C29-F31F-409E-859F-04387B61B4F8}" sibTransId="{9B46DEEF-1293-484E-8E04-BF444314089D}"/>
    <dgm:cxn modelId="{85C7BA5B-7A9B-456C-929A-7460FC49FED2}" type="presOf" srcId="{EEB17D61-9C02-45C1-BC86-43A72389FCE0}" destId="{689AEC62-6305-4C81-B68A-CE8AF45BE618}" srcOrd="0" destOrd="0" presId="urn:microsoft.com/office/officeart/2008/layout/LinedList"/>
    <dgm:cxn modelId="{AA1FEB65-C1AE-423E-915C-52DCF4F6A80A}" srcId="{32BC11EF-5EFE-43AD-AFB1-D7AC6F00AD68}" destId="{08CE95C2-7956-4CF2-BBBB-3C8245523080}" srcOrd="3" destOrd="0" parTransId="{03424051-F401-4613-BD03-CAD7070CEC5A}" sibTransId="{17BA483C-96CF-4755-9364-5E5B6B25C7DF}"/>
    <dgm:cxn modelId="{6BC09677-753B-4650-A68E-85B58B52145C}" srcId="{32BC11EF-5EFE-43AD-AFB1-D7AC6F00AD68}" destId="{22605FAA-68B1-4B97-ACE8-73AFB04D3212}" srcOrd="2" destOrd="0" parTransId="{02532F80-779B-418C-B205-20EF4A8DD073}" sibTransId="{3886DC4D-D649-4B11-AD11-B8BFD7A64DAF}"/>
    <dgm:cxn modelId="{35E626AB-9FB1-4C5F-9B6A-5FFD128DACA6}" srcId="{EEB17D61-9C02-45C1-BC86-43A72389FCE0}" destId="{32BC11EF-5EFE-43AD-AFB1-D7AC6F00AD68}" srcOrd="0" destOrd="0" parTransId="{AD881392-5AAD-4504-AE51-EE5E7C17BD77}" sibTransId="{19181736-9A4D-4BB3-996C-790AD2E2090A}"/>
    <dgm:cxn modelId="{D9F3D0D5-13F3-4396-BB25-CFB38262E86E}" type="presOf" srcId="{32BC11EF-5EFE-43AD-AFB1-D7AC6F00AD68}" destId="{11EEFAFA-671D-41E2-90FB-22A88DCCC28D}" srcOrd="0" destOrd="0" presId="urn:microsoft.com/office/officeart/2008/layout/LinedList"/>
    <dgm:cxn modelId="{DBF7E5DC-DEE0-4C21-865D-0159742F481E}" type="presOf" srcId="{08CE95C2-7956-4CF2-BBBB-3C8245523080}" destId="{33908337-A413-429E-9B7A-00769726D796}" srcOrd="0" destOrd="0" presId="urn:microsoft.com/office/officeart/2008/layout/LinedList"/>
    <dgm:cxn modelId="{0CF88C1C-E97A-4D52-9FE8-33C780085BB1}" type="presParOf" srcId="{689AEC62-6305-4C81-B68A-CE8AF45BE618}" destId="{D3FF6F89-0615-46D2-835B-43AC43109A33}" srcOrd="0" destOrd="0" presId="urn:microsoft.com/office/officeart/2008/layout/LinedList"/>
    <dgm:cxn modelId="{D09F421D-002C-4A9B-B82D-773359DE3FCF}" type="presParOf" srcId="{689AEC62-6305-4C81-B68A-CE8AF45BE618}" destId="{04569E15-23A1-44FA-9FC2-B5779C10E5D9}" srcOrd="1" destOrd="0" presId="urn:microsoft.com/office/officeart/2008/layout/LinedList"/>
    <dgm:cxn modelId="{6EDDF56F-1F19-460F-8A8B-364265880BF3}" type="presParOf" srcId="{04569E15-23A1-44FA-9FC2-B5779C10E5D9}" destId="{11EEFAFA-671D-41E2-90FB-22A88DCCC28D}" srcOrd="0" destOrd="0" presId="urn:microsoft.com/office/officeart/2008/layout/LinedList"/>
    <dgm:cxn modelId="{0EF04C96-9BA7-4722-B547-27F7A309689D}" type="presParOf" srcId="{04569E15-23A1-44FA-9FC2-B5779C10E5D9}" destId="{79A37980-EB8A-46FE-9F2D-DC035EC7CBF6}" srcOrd="1" destOrd="0" presId="urn:microsoft.com/office/officeart/2008/layout/LinedList"/>
    <dgm:cxn modelId="{3CDD0A15-8428-40C1-9063-E90A180B8B62}" type="presParOf" srcId="{79A37980-EB8A-46FE-9F2D-DC035EC7CBF6}" destId="{D034AEE5-2F7C-4CF4-B731-587EB50CE71F}" srcOrd="0" destOrd="0" presId="urn:microsoft.com/office/officeart/2008/layout/LinedList"/>
    <dgm:cxn modelId="{0739594D-D8DF-483E-8315-6596D516A13E}" type="presParOf" srcId="{79A37980-EB8A-46FE-9F2D-DC035EC7CBF6}" destId="{3B467720-BD26-451D-8B06-3A7EE24C0AFB}" srcOrd="1" destOrd="0" presId="urn:microsoft.com/office/officeart/2008/layout/LinedList"/>
    <dgm:cxn modelId="{CC5828F5-F481-4F00-9788-2AFE72E3B02B}" type="presParOf" srcId="{3B467720-BD26-451D-8B06-3A7EE24C0AFB}" destId="{4A6B04EB-46F8-4ECB-ABDD-1A8C70B85211}" srcOrd="0" destOrd="0" presId="urn:microsoft.com/office/officeart/2008/layout/LinedList"/>
    <dgm:cxn modelId="{57E5ED2C-DF17-48E0-8978-A90F5C6B4992}" type="presParOf" srcId="{3B467720-BD26-451D-8B06-3A7EE24C0AFB}" destId="{8506FA21-4A7D-4797-8B31-EBA3316742A5}" srcOrd="1" destOrd="0" presId="urn:microsoft.com/office/officeart/2008/layout/LinedList"/>
    <dgm:cxn modelId="{6F6792D7-916A-40EB-84A3-496170C72521}" type="presParOf" srcId="{3B467720-BD26-451D-8B06-3A7EE24C0AFB}" destId="{CB8AB32A-EA87-4DDC-9524-81C57A78B04C}" srcOrd="2" destOrd="0" presId="urn:microsoft.com/office/officeart/2008/layout/LinedList"/>
    <dgm:cxn modelId="{03B8168E-F5A7-4F37-93CE-B8AAD437150B}" type="presParOf" srcId="{79A37980-EB8A-46FE-9F2D-DC035EC7CBF6}" destId="{312738FC-7625-4D2F-BEB0-C39891271761}" srcOrd="2" destOrd="0" presId="urn:microsoft.com/office/officeart/2008/layout/LinedList"/>
    <dgm:cxn modelId="{C097A2D6-B8A7-4A24-BD64-C3C9DDBEA695}" type="presParOf" srcId="{79A37980-EB8A-46FE-9F2D-DC035EC7CBF6}" destId="{65823E06-4CA2-4ECE-AB7B-F3B74A63655F}" srcOrd="3" destOrd="0" presId="urn:microsoft.com/office/officeart/2008/layout/LinedList"/>
    <dgm:cxn modelId="{850C3FE4-755D-4C94-90B0-AFC2F6D79708}" type="presParOf" srcId="{79A37980-EB8A-46FE-9F2D-DC035EC7CBF6}" destId="{AD4551F4-0EA2-469E-8428-C2D6F84F90D2}" srcOrd="4" destOrd="0" presId="urn:microsoft.com/office/officeart/2008/layout/LinedList"/>
    <dgm:cxn modelId="{F1641951-7205-4BF0-893C-B2C37A8FABE0}" type="presParOf" srcId="{AD4551F4-0EA2-469E-8428-C2D6F84F90D2}" destId="{9FDC964A-1FC0-4EEC-A1AC-FDA875C06AAA}" srcOrd="0" destOrd="0" presId="urn:microsoft.com/office/officeart/2008/layout/LinedList"/>
    <dgm:cxn modelId="{92011E5B-5B4A-4B7A-AA36-4CFFBD1224A2}" type="presParOf" srcId="{AD4551F4-0EA2-469E-8428-C2D6F84F90D2}" destId="{4B772EE5-B08F-4A1A-A8F6-F49247E538A6}" srcOrd="1" destOrd="0" presId="urn:microsoft.com/office/officeart/2008/layout/LinedList"/>
    <dgm:cxn modelId="{C02D3C7D-D630-427A-B0AB-B321F14ADA17}" type="presParOf" srcId="{AD4551F4-0EA2-469E-8428-C2D6F84F90D2}" destId="{5BBEE86A-FA28-41F9-A6B7-43920603C29E}" srcOrd="2" destOrd="0" presId="urn:microsoft.com/office/officeart/2008/layout/LinedList"/>
    <dgm:cxn modelId="{79AB09D1-DC2A-471C-9A7B-B968130801D1}" type="presParOf" srcId="{79A37980-EB8A-46FE-9F2D-DC035EC7CBF6}" destId="{C361C203-565C-4D64-9099-3E94E48BE7DD}" srcOrd="5" destOrd="0" presId="urn:microsoft.com/office/officeart/2008/layout/LinedList"/>
    <dgm:cxn modelId="{1F4A00B1-BA60-441A-B05D-B5C6620AE67C}" type="presParOf" srcId="{79A37980-EB8A-46FE-9F2D-DC035EC7CBF6}" destId="{2853D2DB-331E-4396-B941-C2925D2B1F23}" srcOrd="6" destOrd="0" presId="urn:microsoft.com/office/officeart/2008/layout/LinedList"/>
    <dgm:cxn modelId="{BFA3682D-2A8A-42C6-9FCA-54911813D7C0}" type="presParOf" srcId="{79A37980-EB8A-46FE-9F2D-DC035EC7CBF6}" destId="{2FEBAF3A-DFCA-4A88-9C2A-C5DF148B43E4}" srcOrd="7" destOrd="0" presId="urn:microsoft.com/office/officeart/2008/layout/LinedList"/>
    <dgm:cxn modelId="{B916EA20-0A9C-4D7D-882E-70FEC3E982C7}" type="presParOf" srcId="{2FEBAF3A-DFCA-4A88-9C2A-C5DF148B43E4}" destId="{CF3BD165-93D3-4522-9A77-5962A6A6CE08}" srcOrd="0" destOrd="0" presId="urn:microsoft.com/office/officeart/2008/layout/LinedList"/>
    <dgm:cxn modelId="{D7AE6889-0261-4AF6-8FAB-B3DD5566C68C}" type="presParOf" srcId="{2FEBAF3A-DFCA-4A88-9C2A-C5DF148B43E4}" destId="{D9E6C8D3-1F0D-4649-8EFC-489298818692}" srcOrd="1" destOrd="0" presId="urn:microsoft.com/office/officeart/2008/layout/LinedList"/>
    <dgm:cxn modelId="{55BF4CAD-AB5E-4CFA-8B4E-818EBF4B0BB1}" type="presParOf" srcId="{2FEBAF3A-DFCA-4A88-9C2A-C5DF148B43E4}" destId="{A7702671-7172-485B-9E3B-CB44AC4068DD}" srcOrd="2" destOrd="0" presId="urn:microsoft.com/office/officeart/2008/layout/LinedList"/>
    <dgm:cxn modelId="{CA4E575A-796E-4955-804B-7AF06CB55E4C}" type="presParOf" srcId="{79A37980-EB8A-46FE-9F2D-DC035EC7CBF6}" destId="{CD94A19C-E1F4-4D7E-9AE5-553B8AA0BF82}" srcOrd="8" destOrd="0" presId="urn:microsoft.com/office/officeart/2008/layout/LinedList"/>
    <dgm:cxn modelId="{3C4CB5D6-E799-4E10-8ACC-D42DEDCB4998}" type="presParOf" srcId="{79A37980-EB8A-46FE-9F2D-DC035EC7CBF6}" destId="{7C6A229F-9523-4600-9590-363D6EEE6F9A}" srcOrd="9" destOrd="0" presId="urn:microsoft.com/office/officeart/2008/layout/LinedList"/>
    <dgm:cxn modelId="{A6C5FE4D-D828-4BDC-8BCA-915549924A63}" type="presParOf" srcId="{79A37980-EB8A-46FE-9F2D-DC035EC7CBF6}" destId="{ED2BB97E-0F52-420F-BD16-354EF8A662D0}" srcOrd="10" destOrd="0" presId="urn:microsoft.com/office/officeart/2008/layout/LinedList"/>
    <dgm:cxn modelId="{F9427307-3DC1-4675-9437-C9E72DBB1A4D}" type="presParOf" srcId="{ED2BB97E-0F52-420F-BD16-354EF8A662D0}" destId="{08028548-AB30-4B71-B281-8DF3C6AE931A}" srcOrd="0" destOrd="0" presId="urn:microsoft.com/office/officeart/2008/layout/LinedList"/>
    <dgm:cxn modelId="{748764AF-BD95-4BF3-9E52-3E13F5392A40}" type="presParOf" srcId="{ED2BB97E-0F52-420F-BD16-354EF8A662D0}" destId="{33908337-A413-429E-9B7A-00769726D796}" srcOrd="1" destOrd="0" presId="urn:microsoft.com/office/officeart/2008/layout/LinedList"/>
    <dgm:cxn modelId="{801A36D6-B57B-47EF-979E-1A1937AE4582}" type="presParOf" srcId="{ED2BB97E-0F52-420F-BD16-354EF8A662D0}" destId="{E809A9F6-64FE-45DE-BA06-30034FF4EE0C}" srcOrd="2" destOrd="0" presId="urn:microsoft.com/office/officeart/2008/layout/LinedList"/>
    <dgm:cxn modelId="{0FC53815-AD53-45D6-A0D7-0B2BE9BAC21C}" type="presParOf" srcId="{79A37980-EB8A-46FE-9F2D-DC035EC7CBF6}" destId="{F23F95D9-3A50-4D4F-8014-E8E22E963AB2}" srcOrd="11" destOrd="0" presId="urn:microsoft.com/office/officeart/2008/layout/LinedList"/>
    <dgm:cxn modelId="{B782EDE6-393A-4066-B0D3-91EFEC989CDC}" type="presParOf" srcId="{79A37980-EB8A-46FE-9F2D-DC035EC7CBF6}" destId="{FD9D0A02-AFD6-47A7-92CC-811734BD9F88}" srcOrd="12" destOrd="0" presId="urn:microsoft.com/office/officeart/2008/layout/LinedList"/>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3FC321-0653-4F62-A2BA-A9BAD8788931}" type="doc">
      <dgm:prSet loTypeId="urn:microsoft.com/office/officeart/2016/7/layout/ChevronBlockProcess" loCatId="process" qsTypeId="urn:microsoft.com/office/officeart/2005/8/quickstyle/simple2" qsCatId="simple" csTypeId="urn:microsoft.com/office/officeart/2005/8/colors/colorful4" csCatId="colorful" phldr="1"/>
      <dgm:spPr/>
      <dgm:t>
        <a:bodyPr/>
        <a:lstStyle/>
        <a:p>
          <a:endParaRPr lang="en-US"/>
        </a:p>
      </dgm:t>
    </dgm:pt>
    <dgm:pt modelId="{BF45E0FA-BC58-473C-AD9C-7C0D735FBCD0}">
      <dgm:prSet custT="1"/>
      <dgm:spPr/>
      <dgm:t>
        <a:bodyPr/>
        <a:lstStyle/>
        <a:p>
          <a:r>
            <a:rPr lang="en-US" sz="2300" b="1" dirty="0"/>
            <a:t>Tell</a:t>
          </a:r>
        </a:p>
      </dgm:t>
    </dgm:pt>
    <dgm:pt modelId="{30973212-B494-4569-8AAC-01EABAF6E374}" type="parTrans" cxnId="{2C095C5D-198B-43C5-AEE2-3EE0B26E619A}">
      <dgm:prSet/>
      <dgm:spPr/>
      <dgm:t>
        <a:bodyPr/>
        <a:lstStyle/>
        <a:p>
          <a:endParaRPr lang="en-US"/>
        </a:p>
      </dgm:t>
    </dgm:pt>
    <dgm:pt modelId="{D6653974-C6FF-436F-94EC-822522F8CEC3}" type="sibTrans" cxnId="{2C095C5D-198B-43C5-AEE2-3EE0B26E619A}">
      <dgm:prSet/>
      <dgm:spPr/>
      <dgm:t>
        <a:bodyPr/>
        <a:lstStyle/>
        <a:p>
          <a:endParaRPr lang="en-US"/>
        </a:p>
      </dgm:t>
    </dgm:pt>
    <dgm:pt modelId="{87176A08-B70A-49D1-B2DE-F5A5DB1ECA55}">
      <dgm:prSet custT="1"/>
      <dgm:spPr/>
      <dgm:t>
        <a:bodyPr/>
        <a:lstStyle/>
        <a:p>
          <a:r>
            <a:rPr lang="en-US" sz="1600" dirty="0"/>
            <a:t>Tell people about their rights</a:t>
          </a:r>
        </a:p>
      </dgm:t>
    </dgm:pt>
    <dgm:pt modelId="{E54FFD66-89AA-4A64-8D8C-9D69DD151C57}" type="parTrans" cxnId="{20E77928-03FD-4050-9141-DCB95AFAE848}">
      <dgm:prSet/>
      <dgm:spPr/>
      <dgm:t>
        <a:bodyPr/>
        <a:lstStyle/>
        <a:p>
          <a:endParaRPr lang="en-US"/>
        </a:p>
      </dgm:t>
    </dgm:pt>
    <dgm:pt modelId="{A9322F16-A016-4511-B559-E39484ADE3EE}" type="sibTrans" cxnId="{20E77928-03FD-4050-9141-DCB95AFAE848}">
      <dgm:prSet/>
      <dgm:spPr/>
      <dgm:t>
        <a:bodyPr/>
        <a:lstStyle/>
        <a:p>
          <a:endParaRPr lang="en-US"/>
        </a:p>
      </dgm:t>
    </dgm:pt>
    <dgm:pt modelId="{F664983B-47A2-49BA-8E86-E27E360FEF50}">
      <dgm:prSet/>
      <dgm:spPr/>
      <dgm:t>
        <a:bodyPr/>
        <a:lstStyle/>
        <a:p>
          <a:r>
            <a:rPr lang="en-US" b="1" dirty="0"/>
            <a:t>Display</a:t>
          </a:r>
        </a:p>
      </dgm:t>
    </dgm:pt>
    <dgm:pt modelId="{12BCEC87-0190-4AB2-9793-8D0F0C8E88C7}" type="parTrans" cxnId="{2C530740-3BBE-4317-A381-06873DA52662}">
      <dgm:prSet/>
      <dgm:spPr/>
      <dgm:t>
        <a:bodyPr/>
        <a:lstStyle/>
        <a:p>
          <a:endParaRPr lang="en-US"/>
        </a:p>
      </dgm:t>
    </dgm:pt>
    <dgm:pt modelId="{E6E34BDB-7EB6-4A12-80C7-F8E850DDE65D}" type="sibTrans" cxnId="{2C530740-3BBE-4317-A381-06873DA52662}">
      <dgm:prSet/>
      <dgm:spPr/>
      <dgm:t>
        <a:bodyPr/>
        <a:lstStyle/>
        <a:p>
          <a:endParaRPr lang="en-US"/>
        </a:p>
      </dgm:t>
    </dgm:pt>
    <dgm:pt modelId="{4DD3F4C0-D804-41E4-9C70-34B421B3DDDF}">
      <dgm:prSet custT="1"/>
      <dgm:spPr/>
      <dgm:t>
        <a:bodyPr/>
        <a:lstStyle/>
        <a:p>
          <a:r>
            <a:rPr lang="en-US" sz="1600" dirty="0">
              <a:solidFill>
                <a:schemeClr val="tx1"/>
              </a:solidFill>
              <a:effectLst/>
              <a:latin typeface="+mn-lt"/>
              <a:ea typeface="+mn-ea"/>
              <a:cs typeface="+mn-cs"/>
            </a:rPr>
            <a:t>Display these rights in written form &amp; place them on prominent display in your clinic</a:t>
          </a:r>
          <a:endParaRPr lang="en-US" sz="1600" dirty="0"/>
        </a:p>
      </dgm:t>
    </dgm:pt>
    <dgm:pt modelId="{A06921BA-2758-466C-9A91-779491A52216}" type="parTrans" cxnId="{59E6E634-7046-4EE4-A2C8-EDC4143915D9}">
      <dgm:prSet/>
      <dgm:spPr/>
      <dgm:t>
        <a:bodyPr/>
        <a:lstStyle/>
        <a:p>
          <a:endParaRPr lang="en-US"/>
        </a:p>
      </dgm:t>
    </dgm:pt>
    <dgm:pt modelId="{830CE1FA-7349-4C87-8B75-1F7340451448}" type="sibTrans" cxnId="{59E6E634-7046-4EE4-A2C8-EDC4143915D9}">
      <dgm:prSet/>
      <dgm:spPr/>
      <dgm:t>
        <a:bodyPr/>
        <a:lstStyle/>
        <a:p>
          <a:endParaRPr lang="en-US"/>
        </a:p>
      </dgm:t>
    </dgm:pt>
    <dgm:pt modelId="{ED547F5E-D3AF-4137-9934-A5E4436E3A9E}">
      <dgm:prSet/>
      <dgm:spPr/>
      <dgm:t>
        <a:bodyPr/>
        <a:lstStyle/>
        <a:p>
          <a:r>
            <a:rPr lang="en-US" b="1" dirty="0"/>
            <a:t>Communicate</a:t>
          </a:r>
        </a:p>
      </dgm:t>
    </dgm:pt>
    <dgm:pt modelId="{541E3805-9022-4BC4-8357-29885EA85BF7}" type="parTrans" cxnId="{FB4328A6-08EF-4A30-B512-57AA6ED7D766}">
      <dgm:prSet/>
      <dgm:spPr/>
      <dgm:t>
        <a:bodyPr/>
        <a:lstStyle/>
        <a:p>
          <a:endParaRPr lang="en-US"/>
        </a:p>
      </dgm:t>
    </dgm:pt>
    <dgm:pt modelId="{A90ED67C-7504-4630-A7B3-2AAD058D21C5}" type="sibTrans" cxnId="{FB4328A6-08EF-4A30-B512-57AA6ED7D766}">
      <dgm:prSet/>
      <dgm:spPr/>
      <dgm:t>
        <a:bodyPr/>
        <a:lstStyle/>
        <a:p>
          <a:endParaRPr lang="en-US"/>
        </a:p>
      </dgm:t>
    </dgm:pt>
    <dgm:pt modelId="{4A2A5B62-D6C3-4FA5-B55E-78642DFA6080}">
      <dgm:prSet custT="1"/>
      <dgm:spPr/>
      <dgm:t>
        <a:bodyPr/>
        <a:lstStyle/>
        <a:p>
          <a:r>
            <a:rPr lang="en-US" sz="1600" dirty="0"/>
            <a:t>Specifically communicate these resources to people regularly</a:t>
          </a:r>
        </a:p>
      </dgm:t>
    </dgm:pt>
    <dgm:pt modelId="{E39D8F16-2321-42A9-8AD3-B19024D8CF89}" type="parTrans" cxnId="{8E7C23DD-F64E-49C5-808E-B618F74E4500}">
      <dgm:prSet/>
      <dgm:spPr/>
      <dgm:t>
        <a:bodyPr/>
        <a:lstStyle/>
        <a:p>
          <a:endParaRPr lang="en-US"/>
        </a:p>
      </dgm:t>
    </dgm:pt>
    <dgm:pt modelId="{154E9CAA-8AC1-42FC-AC26-7346B3BE2D1D}" type="sibTrans" cxnId="{8E7C23DD-F64E-49C5-808E-B618F74E4500}">
      <dgm:prSet/>
      <dgm:spPr/>
      <dgm:t>
        <a:bodyPr/>
        <a:lstStyle/>
        <a:p>
          <a:endParaRPr lang="en-US"/>
        </a:p>
      </dgm:t>
    </dgm:pt>
    <dgm:pt modelId="{F482E055-2D02-4F75-9390-B66B78F894FF}">
      <dgm:prSet/>
      <dgm:spPr/>
      <dgm:t>
        <a:bodyPr/>
        <a:lstStyle/>
        <a:p>
          <a:r>
            <a:rPr lang="en-US" b="1" dirty="0"/>
            <a:t>Provide</a:t>
          </a:r>
        </a:p>
      </dgm:t>
    </dgm:pt>
    <dgm:pt modelId="{AFEF5787-CBC7-40A2-984A-CA7C0CF27E1A}" type="parTrans" cxnId="{441A00E7-E751-440B-BDB8-E95322043749}">
      <dgm:prSet/>
      <dgm:spPr/>
      <dgm:t>
        <a:bodyPr/>
        <a:lstStyle/>
        <a:p>
          <a:endParaRPr lang="en-US"/>
        </a:p>
      </dgm:t>
    </dgm:pt>
    <dgm:pt modelId="{13FF8082-08DF-4695-8BAC-C96FDD0CE630}" type="sibTrans" cxnId="{441A00E7-E751-440B-BDB8-E95322043749}">
      <dgm:prSet/>
      <dgm:spPr/>
      <dgm:t>
        <a:bodyPr/>
        <a:lstStyle/>
        <a:p>
          <a:endParaRPr lang="en-US"/>
        </a:p>
      </dgm:t>
    </dgm:pt>
    <dgm:pt modelId="{1552A8EB-77DE-4D35-B2E4-B91526A78B16}">
      <dgm:prSet custT="1"/>
      <dgm:spPr/>
      <dgm:t>
        <a:bodyPr/>
        <a:lstStyle/>
        <a:p>
          <a:r>
            <a:rPr lang="en-US" sz="1600" dirty="0"/>
            <a:t>Provide information about local organizations that can provide counseling &amp; legal services</a:t>
          </a:r>
        </a:p>
      </dgm:t>
    </dgm:pt>
    <dgm:pt modelId="{A432783F-2CB2-4822-B781-F64CD18C9238}" type="parTrans" cxnId="{3945C7AE-76CC-4000-B2AC-38D77238443F}">
      <dgm:prSet/>
      <dgm:spPr/>
      <dgm:t>
        <a:bodyPr/>
        <a:lstStyle/>
        <a:p>
          <a:endParaRPr lang="en-US"/>
        </a:p>
      </dgm:t>
    </dgm:pt>
    <dgm:pt modelId="{8406619B-CA1F-4530-AB38-5EBCBAB9B29F}" type="sibTrans" cxnId="{3945C7AE-76CC-4000-B2AC-38D77238443F}">
      <dgm:prSet/>
      <dgm:spPr/>
      <dgm:t>
        <a:bodyPr/>
        <a:lstStyle/>
        <a:p>
          <a:endParaRPr lang="en-US"/>
        </a:p>
      </dgm:t>
    </dgm:pt>
    <dgm:pt modelId="{D3C81CBC-E26A-4555-BDA2-D1AA915E83FB}">
      <dgm:prSet/>
      <dgm:spPr/>
      <dgm:t>
        <a:bodyPr/>
        <a:lstStyle/>
        <a:p>
          <a:r>
            <a:rPr lang="en-US" b="1" dirty="0"/>
            <a:t>Train</a:t>
          </a:r>
        </a:p>
      </dgm:t>
    </dgm:pt>
    <dgm:pt modelId="{32959DE8-59BB-4D74-97F8-C73929FC0BD1}" type="parTrans" cxnId="{42FAF1B0-3401-4B4D-83C2-6CD411249F8C}">
      <dgm:prSet/>
      <dgm:spPr/>
      <dgm:t>
        <a:bodyPr/>
        <a:lstStyle/>
        <a:p>
          <a:endParaRPr lang="en-US"/>
        </a:p>
      </dgm:t>
    </dgm:pt>
    <dgm:pt modelId="{C5C0A738-505A-40D8-95B9-89BE84D003A7}" type="sibTrans" cxnId="{42FAF1B0-3401-4B4D-83C2-6CD411249F8C}">
      <dgm:prSet/>
      <dgm:spPr/>
      <dgm:t>
        <a:bodyPr/>
        <a:lstStyle/>
        <a:p>
          <a:endParaRPr lang="en-US"/>
        </a:p>
      </dgm:t>
    </dgm:pt>
    <dgm:pt modelId="{233EDDA4-D2CA-40AA-A254-7017FA698041}">
      <dgm:prSet custT="1"/>
      <dgm:spPr/>
      <dgm:t>
        <a:bodyPr/>
        <a:lstStyle/>
        <a:p>
          <a:r>
            <a:rPr lang="en-US" sz="1600" dirty="0"/>
            <a:t>Train your employees on human rights &amp; their role, as health care workers, in empowering people to be engaged meaningfully in their care</a:t>
          </a:r>
        </a:p>
      </dgm:t>
    </dgm:pt>
    <dgm:pt modelId="{BD6125C9-25B9-4E1F-9C7A-A3434BE2FA2C}" type="parTrans" cxnId="{6F367D7A-77D1-4D9B-BD00-52018D87BC98}">
      <dgm:prSet/>
      <dgm:spPr/>
      <dgm:t>
        <a:bodyPr/>
        <a:lstStyle/>
        <a:p>
          <a:endParaRPr lang="en-US"/>
        </a:p>
      </dgm:t>
    </dgm:pt>
    <dgm:pt modelId="{E2A5D222-B918-49B1-A7B7-0525D8B9C4F4}" type="sibTrans" cxnId="{6F367D7A-77D1-4D9B-BD00-52018D87BC98}">
      <dgm:prSet/>
      <dgm:spPr/>
      <dgm:t>
        <a:bodyPr/>
        <a:lstStyle/>
        <a:p>
          <a:endParaRPr lang="en-US"/>
        </a:p>
      </dgm:t>
    </dgm:pt>
    <dgm:pt modelId="{A489762C-8A78-4C52-9AF1-3999D1D6D81D}" type="pres">
      <dgm:prSet presAssocID="{053FC321-0653-4F62-A2BA-A9BAD8788931}" presName="Name0" presStyleCnt="0">
        <dgm:presLayoutVars>
          <dgm:dir/>
          <dgm:animLvl val="lvl"/>
          <dgm:resizeHandles val="exact"/>
        </dgm:presLayoutVars>
      </dgm:prSet>
      <dgm:spPr/>
    </dgm:pt>
    <dgm:pt modelId="{4D1CD050-F7AE-4A95-92D2-CF692AAFE464}" type="pres">
      <dgm:prSet presAssocID="{BF45E0FA-BC58-473C-AD9C-7C0D735FBCD0}" presName="composite" presStyleCnt="0"/>
      <dgm:spPr/>
    </dgm:pt>
    <dgm:pt modelId="{7490615E-2918-4D4C-BB23-9F63B580EF32}" type="pres">
      <dgm:prSet presAssocID="{BF45E0FA-BC58-473C-AD9C-7C0D735FBCD0}" presName="parTx" presStyleLbl="alignNode1" presStyleIdx="0" presStyleCnt="5">
        <dgm:presLayoutVars>
          <dgm:chMax val="0"/>
          <dgm:chPref val="0"/>
        </dgm:presLayoutVars>
      </dgm:prSet>
      <dgm:spPr/>
    </dgm:pt>
    <dgm:pt modelId="{8616D399-B7DE-4F9A-8502-D15520513979}" type="pres">
      <dgm:prSet presAssocID="{BF45E0FA-BC58-473C-AD9C-7C0D735FBCD0}" presName="desTx" presStyleLbl="alignAccFollowNode1" presStyleIdx="0" presStyleCnt="5">
        <dgm:presLayoutVars/>
      </dgm:prSet>
      <dgm:spPr/>
    </dgm:pt>
    <dgm:pt modelId="{8E2FDD7A-CD3E-45EF-9C2A-AD5B6E170447}" type="pres">
      <dgm:prSet presAssocID="{D6653974-C6FF-436F-94EC-822522F8CEC3}" presName="space" presStyleCnt="0"/>
      <dgm:spPr/>
    </dgm:pt>
    <dgm:pt modelId="{D7167AF5-69F2-48B2-A72E-56CE081E24C0}" type="pres">
      <dgm:prSet presAssocID="{F664983B-47A2-49BA-8E86-E27E360FEF50}" presName="composite" presStyleCnt="0"/>
      <dgm:spPr/>
    </dgm:pt>
    <dgm:pt modelId="{276990F8-2F83-4F4F-A5D7-06BBDFAA7EB9}" type="pres">
      <dgm:prSet presAssocID="{F664983B-47A2-49BA-8E86-E27E360FEF50}" presName="parTx" presStyleLbl="alignNode1" presStyleIdx="1" presStyleCnt="5">
        <dgm:presLayoutVars>
          <dgm:chMax val="0"/>
          <dgm:chPref val="0"/>
        </dgm:presLayoutVars>
      </dgm:prSet>
      <dgm:spPr/>
    </dgm:pt>
    <dgm:pt modelId="{97919695-C5A9-4FEA-8236-C6D349270094}" type="pres">
      <dgm:prSet presAssocID="{F664983B-47A2-49BA-8E86-E27E360FEF50}" presName="desTx" presStyleLbl="alignAccFollowNode1" presStyleIdx="1" presStyleCnt="5">
        <dgm:presLayoutVars/>
      </dgm:prSet>
      <dgm:spPr/>
    </dgm:pt>
    <dgm:pt modelId="{24CB6300-9D36-408F-9AF8-30ECC7F47F5F}" type="pres">
      <dgm:prSet presAssocID="{E6E34BDB-7EB6-4A12-80C7-F8E850DDE65D}" presName="space" presStyleCnt="0"/>
      <dgm:spPr/>
    </dgm:pt>
    <dgm:pt modelId="{F7B5CCEB-A7A9-4A9B-A900-8571DEA20524}" type="pres">
      <dgm:prSet presAssocID="{ED547F5E-D3AF-4137-9934-A5E4436E3A9E}" presName="composite" presStyleCnt="0"/>
      <dgm:spPr/>
    </dgm:pt>
    <dgm:pt modelId="{8D947B3C-C512-4791-86B0-7B88B85002E1}" type="pres">
      <dgm:prSet presAssocID="{ED547F5E-D3AF-4137-9934-A5E4436E3A9E}" presName="parTx" presStyleLbl="alignNode1" presStyleIdx="2" presStyleCnt="5">
        <dgm:presLayoutVars>
          <dgm:chMax val="0"/>
          <dgm:chPref val="0"/>
        </dgm:presLayoutVars>
      </dgm:prSet>
      <dgm:spPr/>
    </dgm:pt>
    <dgm:pt modelId="{B1274CF5-E7DA-411A-AF60-A6FA5FB6C890}" type="pres">
      <dgm:prSet presAssocID="{ED547F5E-D3AF-4137-9934-A5E4436E3A9E}" presName="desTx" presStyleLbl="alignAccFollowNode1" presStyleIdx="2" presStyleCnt="5">
        <dgm:presLayoutVars/>
      </dgm:prSet>
      <dgm:spPr/>
    </dgm:pt>
    <dgm:pt modelId="{2AD129FA-3DF8-490C-8A87-4EA3D9519DC4}" type="pres">
      <dgm:prSet presAssocID="{A90ED67C-7504-4630-A7B3-2AAD058D21C5}" presName="space" presStyleCnt="0"/>
      <dgm:spPr/>
    </dgm:pt>
    <dgm:pt modelId="{C29994CC-5C64-4691-AC83-8A3EB88F3CD7}" type="pres">
      <dgm:prSet presAssocID="{F482E055-2D02-4F75-9390-B66B78F894FF}" presName="composite" presStyleCnt="0"/>
      <dgm:spPr/>
    </dgm:pt>
    <dgm:pt modelId="{FA283F36-8617-4107-BF0B-E2F6D5F112A3}" type="pres">
      <dgm:prSet presAssocID="{F482E055-2D02-4F75-9390-B66B78F894FF}" presName="parTx" presStyleLbl="alignNode1" presStyleIdx="3" presStyleCnt="5">
        <dgm:presLayoutVars>
          <dgm:chMax val="0"/>
          <dgm:chPref val="0"/>
        </dgm:presLayoutVars>
      </dgm:prSet>
      <dgm:spPr/>
    </dgm:pt>
    <dgm:pt modelId="{5A9F4823-2F5B-449E-93E0-0582B950E19F}" type="pres">
      <dgm:prSet presAssocID="{F482E055-2D02-4F75-9390-B66B78F894FF}" presName="desTx" presStyleLbl="alignAccFollowNode1" presStyleIdx="3" presStyleCnt="5">
        <dgm:presLayoutVars/>
      </dgm:prSet>
      <dgm:spPr/>
    </dgm:pt>
    <dgm:pt modelId="{42DCFBBB-FBE9-40FB-936B-A5A1C8547FAA}" type="pres">
      <dgm:prSet presAssocID="{13FF8082-08DF-4695-8BAC-C96FDD0CE630}" presName="space" presStyleCnt="0"/>
      <dgm:spPr/>
    </dgm:pt>
    <dgm:pt modelId="{205AB7BE-F26A-438D-B069-42CCFC207D5D}" type="pres">
      <dgm:prSet presAssocID="{D3C81CBC-E26A-4555-BDA2-D1AA915E83FB}" presName="composite" presStyleCnt="0"/>
      <dgm:spPr/>
    </dgm:pt>
    <dgm:pt modelId="{22C96F98-D977-4C29-BE30-D5BC7DDFF386}" type="pres">
      <dgm:prSet presAssocID="{D3C81CBC-E26A-4555-BDA2-D1AA915E83FB}" presName="parTx" presStyleLbl="alignNode1" presStyleIdx="4" presStyleCnt="5">
        <dgm:presLayoutVars>
          <dgm:chMax val="0"/>
          <dgm:chPref val="0"/>
        </dgm:presLayoutVars>
      </dgm:prSet>
      <dgm:spPr/>
    </dgm:pt>
    <dgm:pt modelId="{59BC60F6-DE58-4666-89E3-654FAC3D5E8F}" type="pres">
      <dgm:prSet presAssocID="{D3C81CBC-E26A-4555-BDA2-D1AA915E83FB}" presName="desTx" presStyleLbl="alignAccFollowNode1" presStyleIdx="4" presStyleCnt="5">
        <dgm:presLayoutVars/>
      </dgm:prSet>
      <dgm:spPr/>
    </dgm:pt>
  </dgm:ptLst>
  <dgm:cxnLst>
    <dgm:cxn modelId="{20E77928-03FD-4050-9141-DCB95AFAE848}" srcId="{BF45E0FA-BC58-473C-AD9C-7C0D735FBCD0}" destId="{87176A08-B70A-49D1-B2DE-F5A5DB1ECA55}" srcOrd="0" destOrd="0" parTransId="{E54FFD66-89AA-4A64-8D8C-9D69DD151C57}" sibTransId="{A9322F16-A016-4511-B559-E39484ADE3EE}"/>
    <dgm:cxn modelId="{59E6E634-7046-4EE4-A2C8-EDC4143915D9}" srcId="{F664983B-47A2-49BA-8E86-E27E360FEF50}" destId="{4DD3F4C0-D804-41E4-9C70-34B421B3DDDF}" srcOrd="0" destOrd="0" parTransId="{A06921BA-2758-466C-9A91-779491A52216}" sibTransId="{830CE1FA-7349-4C87-8B75-1F7340451448}"/>
    <dgm:cxn modelId="{BAD6163D-CB66-4A92-AE8A-0982719534D8}" type="presOf" srcId="{4A2A5B62-D6C3-4FA5-B55E-78642DFA6080}" destId="{B1274CF5-E7DA-411A-AF60-A6FA5FB6C890}" srcOrd="0" destOrd="0" presId="urn:microsoft.com/office/officeart/2016/7/layout/ChevronBlockProcess"/>
    <dgm:cxn modelId="{2C530740-3BBE-4317-A381-06873DA52662}" srcId="{053FC321-0653-4F62-A2BA-A9BAD8788931}" destId="{F664983B-47A2-49BA-8E86-E27E360FEF50}" srcOrd="1" destOrd="0" parTransId="{12BCEC87-0190-4AB2-9793-8D0F0C8E88C7}" sibTransId="{E6E34BDB-7EB6-4A12-80C7-F8E850DDE65D}"/>
    <dgm:cxn modelId="{2C095C5D-198B-43C5-AEE2-3EE0B26E619A}" srcId="{053FC321-0653-4F62-A2BA-A9BAD8788931}" destId="{BF45E0FA-BC58-473C-AD9C-7C0D735FBCD0}" srcOrd="0" destOrd="0" parTransId="{30973212-B494-4569-8AAC-01EABAF6E374}" sibTransId="{D6653974-C6FF-436F-94EC-822522F8CEC3}"/>
    <dgm:cxn modelId="{06224D45-2CFD-4D9B-9A6F-9E84D039A0D8}" type="presOf" srcId="{D3C81CBC-E26A-4555-BDA2-D1AA915E83FB}" destId="{22C96F98-D977-4C29-BE30-D5BC7DDFF386}" srcOrd="0" destOrd="0" presId="urn:microsoft.com/office/officeart/2016/7/layout/ChevronBlockProcess"/>
    <dgm:cxn modelId="{F5F04846-F4B3-4E5B-9C5D-547FBD12B536}" type="presOf" srcId="{BF45E0FA-BC58-473C-AD9C-7C0D735FBCD0}" destId="{7490615E-2918-4D4C-BB23-9F63B580EF32}" srcOrd="0" destOrd="0" presId="urn:microsoft.com/office/officeart/2016/7/layout/ChevronBlockProcess"/>
    <dgm:cxn modelId="{5E59CA47-7E16-44BD-B076-7142486D7DE5}" type="presOf" srcId="{4DD3F4C0-D804-41E4-9C70-34B421B3DDDF}" destId="{97919695-C5A9-4FEA-8236-C6D349270094}" srcOrd="0" destOrd="0" presId="urn:microsoft.com/office/officeart/2016/7/layout/ChevronBlockProcess"/>
    <dgm:cxn modelId="{88D1BF50-53A3-4251-BAA4-9DF44B07E5DB}" type="presOf" srcId="{233EDDA4-D2CA-40AA-A254-7017FA698041}" destId="{59BC60F6-DE58-4666-89E3-654FAC3D5E8F}" srcOrd="0" destOrd="0" presId="urn:microsoft.com/office/officeart/2016/7/layout/ChevronBlockProcess"/>
    <dgm:cxn modelId="{6F367D7A-77D1-4D9B-BD00-52018D87BC98}" srcId="{D3C81CBC-E26A-4555-BDA2-D1AA915E83FB}" destId="{233EDDA4-D2CA-40AA-A254-7017FA698041}" srcOrd="0" destOrd="0" parTransId="{BD6125C9-25B9-4E1F-9C7A-A3434BE2FA2C}" sibTransId="{E2A5D222-B918-49B1-A7B7-0525D8B9C4F4}"/>
    <dgm:cxn modelId="{D0FC077F-C1B2-4164-AC11-E61F6307DD0C}" type="presOf" srcId="{053FC321-0653-4F62-A2BA-A9BAD8788931}" destId="{A489762C-8A78-4C52-9AF1-3999D1D6D81D}" srcOrd="0" destOrd="0" presId="urn:microsoft.com/office/officeart/2016/7/layout/ChevronBlockProcess"/>
    <dgm:cxn modelId="{419AE98F-7663-4099-BF51-3DE7BE3C1456}" type="presOf" srcId="{87176A08-B70A-49D1-B2DE-F5A5DB1ECA55}" destId="{8616D399-B7DE-4F9A-8502-D15520513979}" srcOrd="0" destOrd="0" presId="urn:microsoft.com/office/officeart/2016/7/layout/ChevronBlockProcess"/>
    <dgm:cxn modelId="{127851A1-6659-440F-9E8B-729B8042F9E8}" type="presOf" srcId="{ED547F5E-D3AF-4137-9934-A5E4436E3A9E}" destId="{8D947B3C-C512-4791-86B0-7B88B85002E1}" srcOrd="0" destOrd="0" presId="urn:microsoft.com/office/officeart/2016/7/layout/ChevronBlockProcess"/>
    <dgm:cxn modelId="{FB4328A6-08EF-4A30-B512-57AA6ED7D766}" srcId="{053FC321-0653-4F62-A2BA-A9BAD8788931}" destId="{ED547F5E-D3AF-4137-9934-A5E4436E3A9E}" srcOrd="2" destOrd="0" parTransId="{541E3805-9022-4BC4-8357-29885EA85BF7}" sibTransId="{A90ED67C-7504-4630-A7B3-2AAD058D21C5}"/>
    <dgm:cxn modelId="{3945C7AE-76CC-4000-B2AC-38D77238443F}" srcId="{F482E055-2D02-4F75-9390-B66B78F894FF}" destId="{1552A8EB-77DE-4D35-B2E4-B91526A78B16}" srcOrd="0" destOrd="0" parTransId="{A432783F-2CB2-4822-B781-F64CD18C9238}" sibTransId="{8406619B-CA1F-4530-AB38-5EBCBAB9B29F}"/>
    <dgm:cxn modelId="{42FAF1B0-3401-4B4D-83C2-6CD411249F8C}" srcId="{053FC321-0653-4F62-A2BA-A9BAD8788931}" destId="{D3C81CBC-E26A-4555-BDA2-D1AA915E83FB}" srcOrd="4" destOrd="0" parTransId="{32959DE8-59BB-4D74-97F8-C73929FC0BD1}" sibTransId="{C5C0A738-505A-40D8-95B9-89BE84D003A7}"/>
    <dgm:cxn modelId="{D40FD9B2-3C1E-41F5-A274-FF378E9BD684}" type="presOf" srcId="{F664983B-47A2-49BA-8E86-E27E360FEF50}" destId="{276990F8-2F83-4F4F-A5D7-06BBDFAA7EB9}" srcOrd="0" destOrd="0" presId="urn:microsoft.com/office/officeart/2016/7/layout/ChevronBlockProcess"/>
    <dgm:cxn modelId="{8E7C23DD-F64E-49C5-808E-B618F74E4500}" srcId="{ED547F5E-D3AF-4137-9934-A5E4436E3A9E}" destId="{4A2A5B62-D6C3-4FA5-B55E-78642DFA6080}" srcOrd="0" destOrd="0" parTransId="{E39D8F16-2321-42A9-8AD3-B19024D8CF89}" sibTransId="{154E9CAA-8AC1-42FC-AC26-7346B3BE2D1D}"/>
    <dgm:cxn modelId="{441A00E7-E751-440B-BDB8-E95322043749}" srcId="{053FC321-0653-4F62-A2BA-A9BAD8788931}" destId="{F482E055-2D02-4F75-9390-B66B78F894FF}" srcOrd="3" destOrd="0" parTransId="{AFEF5787-CBC7-40A2-984A-CA7C0CF27E1A}" sibTransId="{13FF8082-08DF-4695-8BAC-C96FDD0CE630}"/>
    <dgm:cxn modelId="{F90C71F4-4232-4073-9D32-C20389DC6FE5}" type="presOf" srcId="{1552A8EB-77DE-4D35-B2E4-B91526A78B16}" destId="{5A9F4823-2F5B-449E-93E0-0582B950E19F}" srcOrd="0" destOrd="0" presId="urn:microsoft.com/office/officeart/2016/7/layout/ChevronBlockProcess"/>
    <dgm:cxn modelId="{D34C42F6-BEF6-461B-BD6C-1BB8179D98A8}" type="presOf" srcId="{F482E055-2D02-4F75-9390-B66B78F894FF}" destId="{FA283F36-8617-4107-BF0B-E2F6D5F112A3}" srcOrd="0" destOrd="0" presId="urn:microsoft.com/office/officeart/2016/7/layout/ChevronBlockProcess"/>
    <dgm:cxn modelId="{9347BEAE-F1AC-4A89-AD5B-79AAF9FD7B7D}" type="presParOf" srcId="{A489762C-8A78-4C52-9AF1-3999D1D6D81D}" destId="{4D1CD050-F7AE-4A95-92D2-CF692AAFE464}" srcOrd="0" destOrd="0" presId="urn:microsoft.com/office/officeart/2016/7/layout/ChevronBlockProcess"/>
    <dgm:cxn modelId="{CEE3D817-7993-42CC-A317-AF1FB126E1E5}" type="presParOf" srcId="{4D1CD050-F7AE-4A95-92D2-CF692AAFE464}" destId="{7490615E-2918-4D4C-BB23-9F63B580EF32}" srcOrd="0" destOrd="0" presId="urn:microsoft.com/office/officeart/2016/7/layout/ChevronBlockProcess"/>
    <dgm:cxn modelId="{5B273A5B-4953-4656-8625-3987C181D735}" type="presParOf" srcId="{4D1CD050-F7AE-4A95-92D2-CF692AAFE464}" destId="{8616D399-B7DE-4F9A-8502-D15520513979}" srcOrd="1" destOrd="0" presId="urn:microsoft.com/office/officeart/2016/7/layout/ChevronBlockProcess"/>
    <dgm:cxn modelId="{7FBBB92A-AF46-45DC-9290-9306F2B43A39}" type="presParOf" srcId="{A489762C-8A78-4C52-9AF1-3999D1D6D81D}" destId="{8E2FDD7A-CD3E-45EF-9C2A-AD5B6E170447}" srcOrd="1" destOrd="0" presId="urn:microsoft.com/office/officeart/2016/7/layout/ChevronBlockProcess"/>
    <dgm:cxn modelId="{816C6A65-58A6-405D-A3B3-92FE8CE00219}" type="presParOf" srcId="{A489762C-8A78-4C52-9AF1-3999D1D6D81D}" destId="{D7167AF5-69F2-48B2-A72E-56CE081E24C0}" srcOrd="2" destOrd="0" presId="urn:microsoft.com/office/officeart/2016/7/layout/ChevronBlockProcess"/>
    <dgm:cxn modelId="{4F8E5A9F-A654-4658-8506-978D161F476F}" type="presParOf" srcId="{D7167AF5-69F2-48B2-A72E-56CE081E24C0}" destId="{276990F8-2F83-4F4F-A5D7-06BBDFAA7EB9}" srcOrd="0" destOrd="0" presId="urn:microsoft.com/office/officeart/2016/7/layout/ChevronBlockProcess"/>
    <dgm:cxn modelId="{7C5ABB9C-0244-4374-8536-9E3872F1C507}" type="presParOf" srcId="{D7167AF5-69F2-48B2-A72E-56CE081E24C0}" destId="{97919695-C5A9-4FEA-8236-C6D349270094}" srcOrd="1" destOrd="0" presId="urn:microsoft.com/office/officeart/2016/7/layout/ChevronBlockProcess"/>
    <dgm:cxn modelId="{E7C1ED41-43F6-49D8-8011-E23728CAAAD8}" type="presParOf" srcId="{A489762C-8A78-4C52-9AF1-3999D1D6D81D}" destId="{24CB6300-9D36-408F-9AF8-30ECC7F47F5F}" srcOrd="3" destOrd="0" presId="urn:microsoft.com/office/officeart/2016/7/layout/ChevronBlockProcess"/>
    <dgm:cxn modelId="{5AF03700-6C29-4C29-A7EB-FA8A082ABE67}" type="presParOf" srcId="{A489762C-8A78-4C52-9AF1-3999D1D6D81D}" destId="{F7B5CCEB-A7A9-4A9B-A900-8571DEA20524}" srcOrd="4" destOrd="0" presId="urn:microsoft.com/office/officeart/2016/7/layout/ChevronBlockProcess"/>
    <dgm:cxn modelId="{74626C43-9B54-4070-8304-B932864E5D28}" type="presParOf" srcId="{F7B5CCEB-A7A9-4A9B-A900-8571DEA20524}" destId="{8D947B3C-C512-4791-86B0-7B88B85002E1}" srcOrd="0" destOrd="0" presId="urn:microsoft.com/office/officeart/2016/7/layout/ChevronBlockProcess"/>
    <dgm:cxn modelId="{5E2C89F3-7B09-486B-9010-EF8785F88E85}" type="presParOf" srcId="{F7B5CCEB-A7A9-4A9B-A900-8571DEA20524}" destId="{B1274CF5-E7DA-411A-AF60-A6FA5FB6C890}" srcOrd="1" destOrd="0" presId="urn:microsoft.com/office/officeart/2016/7/layout/ChevronBlockProcess"/>
    <dgm:cxn modelId="{7DC374CC-2757-4B13-BD64-AE34F6234958}" type="presParOf" srcId="{A489762C-8A78-4C52-9AF1-3999D1D6D81D}" destId="{2AD129FA-3DF8-490C-8A87-4EA3D9519DC4}" srcOrd="5" destOrd="0" presId="urn:microsoft.com/office/officeart/2016/7/layout/ChevronBlockProcess"/>
    <dgm:cxn modelId="{28CF387B-3B4E-4FB0-A308-079890EED7C2}" type="presParOf" srcId="{A489762C-8A78-4C52-9AF1-3999D1D6D81D}" destId="{C29994CC-5C64-4691-AC83-8A3EB88F3CD7}" srcOrd="6" destOrd="0" presId="urn:microsoft.com/office/officeart/2016/7/layout/ChevronBlockProcess"/>
    <dgm:cxn modelId="{EE58E92E-96C6-4FD4-BB56-EEFDD7C9B009}" type="presParOf" srcId="{C29994CC-5C64-4691-AC83-8A3EB88F3CD7}" destId="{FA283F36-8617-4107-BF0B-E2F6D5F112A3}" srcOrd="0" destOrd="0" presId="urn:microsoft.com/office/officeart/2016/7/layout/ChevronBlockProcess"/>
    <dgm:cxn modelId="{8C7018DF-6DFC-4C8E-B3AF-79DEF4CC6A2E}" type="presParOf" srcId="{C29994CC-5C64-4691-AC83-8A3EB88F3CD7}" destId="{5A9F4823-2F5B-449E-93E0-0582B950E19F}" srcOrd="1" destOrd="0" presId="urn:microsoft.com/office/officeart/2016/7/layout/ChevronBlockProcess"/>
    <dgm:cxn modelId="{31DFFB58-27CB-4E31-A6D1-41E580BD1562}" type="presParOf" srcId="{A489762C-8A78-4C52-9AF1-3999D1D6D81D}" destId="{42DCFBBB-FBE9-40FB-936B-A5A1C8547FAA}" srcOrd="7" destOrd="0" presId="urn:microsoft.com/office/officeart/2016/7/layout/ChevronBlockProcess"/>
    <dgm:cxn modelId="{42ABA951-7B01-45C5-A812-A0943C33E135}" type="presParOf" srcId="{A489762C-8A78-4C52-9AF1-3999D1D6D81D}" destId="{205AB7BE-F26A-438D-B069-42CCFC207D5D}" srcOrd="8" destOrd="0" presId="urn:microsoft.com/office/officeart/2016/7/layout/ChevronBlockProcess"/>
    <dgm:cxn modelId="{7EE5E7D5-E9D7-4BCD-BA4D-CF073679A07E}" type="presParOf" srcId="{205AB7BE-F26A-438D-B069-42CCFC207D5D}" destId="{22C96F98-D977-4C29-BE30-D5BC7DDFF386}" srcOrd="0" destOrd="0" presId="urn:microsoft.com/office/officeart/2016/7/layout/ChevronBlockProcess"/>
    <dgm:cxn modelId="{9C10AC6C-5111-40B1-871A-546058C31132}" type="presParOf" srcId="{205AB7BE-F26A-438D-B069-42CCFC207D5D}" destId="{59BC60F6-DE58-4666-89E3-654FAC3D5E8F}" srcOrd="1" destOrd="0" presId="urn:microsoft.com/office/officeart/2016/7/layout/ChevronBlock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830D7-9DAE-4392-A27F-FF67E9B7CF1D}">
      <dsp:nvSpPr>
        <dsp:cNvPr id="0" name=""/>
        <dsp:cNvSpPr/>
      </dsp:nvSpPr>
      <dsp:spPr>
        <a:xfrm>
          <a:off x="0" y="3811375"/>
          <a:ext cx="7167034" cy="1279175"/>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100000"/>
            </a:lnSpc>
            <a:spcBef>
              <a:spcPct val="0"/>
            </a:spcBef>
            <a:spcAft>
              <a:spcPct val="35000"/>
            </a:spcAft>
            <a:buNone/>
          </a:pPr>
          <a:r>
            <a:rPr lang="en-US" sz="2400" kern="1200" dirty="0"/>
            <a:t>Challenge others if they discriminate</a:t>
          </a:r>
        </a:p>
      </dsp:txBody>
      <dsp:txXfrm>
        <a:off x="0" y="3811375"/>
        <a:ext cx="7167034" cy="690754"/>
      </dsp:txXfrm>
    </dsp:sp>
    <dsp:sp modelId="{61F4A57F-7EF3-4D75-A4DC-8A6D8FBFA507}">
      <dsp:nvSpPr>
        <dsp:cNvPr id="0" name=""/>
        <dsp:cNvSpPr/>
      </dsp:nvSpPr>
      <dsp:spPr>
        <a:xfrm>
          <a:off x="0" y="4562456"/>
          <a:ext cx="7167034" cy="588420"/>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en-US" sz="2000" kern="1200" dirty="0"/>
            <a:t>Develop &amp; implement facility-wide policies to eliminate stigma and discrimination</a:t>
          </a:r>
        </a:p>
      </dsp:txBody>
      <dsp:txXfrm>
        <a:off x="0" y="4562456"/>
        <a:ext cx="7167034" cy="588420"/>
      </dsp:txXfrm>
    </dsp:sp>
    <dsp:sp modelId="{6EEA4D58-06F3-4613-BA68-2AC1AE27F01B}">
      <dsp:nvSpPr>
        <dsp:cNvPr id="0" name=""/>
        <dsp:cNvSpPr/>
      </dsp:nvSpPr>
      <dsp:spPr>
        <a:xfrm rot="10800000">
          <a:off x="0" y="1949100"/>
          <a:ext cx="7167034" cy="196737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Change our personal attitudes &amp; behavior</a:t>
          </a:r>
        </a:p>
      </dsp:txBody>
      <dsp:txXfrm rot="-10800000">
        <a:off x="0" y="1949100"/>
        <a:ext cx="7167034" cy="690547"/>
      </dsp:txXfrm>
    </dsp:sp>
    <dsp:sp modelId="{D504B184-CC8E-4EEA-B0B1-BD791EB1D818}">
      <dsp:nvSpPr>
        <dsp:cNvPr id="0" name=""/>
        <dsp:cNvSpPr/>
      </dsp:nvSpPr>
      <dsp:spPr>
        <a:xfrm>
          <a:off x="0" y="2639647"/>
          <a:ext cx="3583516" cy="588244"/>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en-US" sz="2000" kern="1200" dirty="0"/>
            <a:t>Don’t discriminate </a:t>
          </a:r>
        </a:p>
      </dsp:txBody>
      <dsp:txXfrm>
        <a:off x="0" y="2639647"/>
        <a:ext cx="3583516" cy="588244"/>
      </dsp:txXfrm>
    </dsp:sp>
    <dsp:sp modelId="{1EAC2E5D-FB9D-49B3-9D10-6CA5AB1CDA1C}">
      <dsp:nvSpPr>
        <dsp:cNvPr id="0" name=""/>
        <dsp:cNvSpPr/>
      </dsp:nvSpPr>
      <dsp:spPr>
        <a:xfrm>
          <a:off x="3583517" y="2639647"/>
          <a:ext cx="3583516" cy="588244"/>
        </a:xfrm>
        <a:prstGeom prst="rect">
          <a:avLst/>
        </a:prstGeom>
        <a:solidFill>
          <a:schemeClr val="bg2">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100000"/>
            </a:lnSpc>
            <a:spcBef>
              <a:spcPct val="0"/>
            </a:spcBef>
            <a:spcAft>
              <a:spcPct val="35000"/>
            </a:spcAft>
            <a:buNone/>
          </a:pPr>
          <a:r>
            <a:rPr lang="en-US" sz="2000" kern="1200" dirty="0"/>
            <a:t>Especially the most vulnerable</a:t>
          </a:r>
        </a:p>
      </dsp:txBody>
      <dsp:txXfrm>
        <a:off x="3583517" y="2639647"/>
        <a:ext cx="3583516" cy="588244"/>
      </dsp:txXfrm>
    </dsp:sp>
    <dsp:sp modelId="{7C2D967C-7319-43D0-B098-5462273080B7}">
      <dsp:nvSpPr>
        <dsp:cNvPr id="0" name=""/>
        <dsp:cNvSpPr/>
      </dsp:nvSpPr>
      <dsp:spPr>
        <a:xfrm rot="10800000">
          <a:off x="0" y="915"/>
          <a:ext cx="7167034" cy="196737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100000"/>
            </a:lnSpc>
            <a:spcBef>
              <a:spcPct val="0"/>
            </a:spcBef>
            <a:spcAft>
              <a:spcPct val="35000"/>
            </a:spcAft>
            <a:buNone/>
          </a:pPr>
          <a:r>
            <a:rPr lang="en-US" sz="2000" b="1" kern="1200" dirty="0"/>
            <a:t>As health workers, we can &amp; must take responsibility for reducing discrimination in our facilities</a:t>
          </a:r>
        </a:p>
        <a:p>
          <a:pPr marL="0" lvl="0" indent="0" algn="ctr" defTabSz="889000">
            <a:lnSpc>
              <a:spcPct val="100000"/>
            </a:lnSpc>
            <a:spcBef>
              <a:spcPct val="0"/>
            </a:spcBef>
            <a:spcAft>
              <a:spcPct val="35000"/>
            </a:spcAft>
            <a:buNone/>
          </a:pPr>
          <a:r>
            <a:rPr lang="en-US" sz="2000" b="1" kern="1200" dirty="0"/>
            <a:t>Talk about discrimination whenever the opportunity arises  </a:t>
          </a:r>
        </a:p>
      </dsp:txBody>
      <dsp:txXfrm rot="10800000">
        <a:off x="0" y="915"/>
        <a:ext cx="7167034" cy="12783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986083-E4C0-4257-8B9B-15A8477F922D}">
      <dsp:nvSpPr>
        <dsp:cNvPr id="0" name=""/>
        <dsp:cNvSpPr/>
      </dsp:nvSpPr>
      <dsp:spPr>
        <a:xfrm>
          <a:off x="0" y="3866257"/>
          <a:ext cx="7435850" cy="130041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i="1" kern="1200" dirty="0"/>
            <a:t>I can’t believe that is really a question . . . . The bottom line is everyone deserves to have kids. Yes, I have HIV. No, I didn’t want [HIV], but I still want a family, I still want a life … everyone deserves that right. (24-year-old female</a:t>
          </a:r>
          <a:r>
            <a:rPr lang="en-US" sz="1800" i="1" kern="1200" dirty="0"/>
            <a:t>)</a:t>
          </a:r>
          <a:r>
            <a:rPr lang="en-US" sz="1800" kern="1200" dirty="0"/>
            <a:t> </a:t>
          </a:r>
          <a:r>
            <a:rPr lang="en-US" sz="1800" kern="1200" baseline="30000" dirty="0"/>
            <a:t>3</a:t>
          </a:r>
        </a:p>
      </dsp:txBody>
      <dsp:txXfrm>
        <a:off x="0" y="3866257"/>
        <a:ext cx="7435850" cy="1300411"/>
      </dsp:txXfrm>
    </dsp:sp>
    <dsp:sp modelId="{170654A1-F7A6-47D1-A59E-C691AE0F0A3F}">
      <dsp:nvSpPr>
        <dsp:cNvPr id="0" name=""/>
        <dsp:cNvSpPr/>
      </dsp:nvSpPr>
      <dsp:spPr>
        <a:xfrm rot="10800000">
          <a:off x="0" y="2578428"/>
          <a:ext cx="7435850" cy="1300512"/>
        </a:xfrm>
        <a:prstGeom prst="upArrowCallout">
          <a:avLst/>
        </a:prstGeom>
        <a:solidFill>
          <a:srgbClr val="4F81BD"/>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2000" b="0" kern="1200" dirty="0">
              <a:solidFill>
                <a:prstClr val="white"/>
              </a:solidFill>
              <a:latin typeface="Calibri"/>
              <a:ea typeface="+mn-ea"/>
              <a:cs typeface="+mn-cs"/>
            </a:rPr>
            <a:t>Provider-initiated conversations with people living with HIV about reproductive plans are often lacking </a:t>
          </a:r>
          <a:r>
            <a:rPr lang="en-US" sz="2000" b="0" kern="1200" baseline="30000" dirty="0">
              <a:solidFill>
                <a:prstClr val="white"/>
              </a:solidFill>
              <a:latin typeface="Calibri"/>
              <a:ea typeface="+mn-ea"/>
              <a:cs typeface="+mn-cs"/>
            </a:rPr>
            <a:t>2</a:t>
          </a:r>
        </a:p>
      </dsp:txBody>
      <dsp:txXfrm rot="10800000">
        <a:off x="0" y="2578428"/>
        <a:ext cx="7435850" cy="845034"/>
      </dsp:txXfrm>
    </dsp:sp>
    <dsp:sp modelId="{9F577AA5-EBD4-4750-97C7-DC6C8650ACC6}">
      <dsp:nvSpPr>
        <dsp:cNvPr id="0" name=""/>
        <dsp:cNvSpPr/>
      </dsp:nvSpPr>
      <dsp:spPr>
        <a:xfrm rot="10800000">
          <a:off x="0" y="1290599"/>
          <a:ext cx="7435850" cy="1300512"/>
        </a:xfrm>
        <a:prstGeom prst="upArrowCallou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t>Reproductive intentions of people living with HIV have been largely neglected with consequences for public health and human rights </a:t>
          </a:r>
          <a:r>
            <a:rPr lang="en-US" sz="2000" b="0" kern="1200" baseline="30000" dirty="0"/>
            <a:t>1</a:t>
          </a:r>
          <a:endParaRPr lang="en-US" sz="2000" b="0" kern="1200" dirty="0"/>
        </a:p>
      </dsp:txBody>
      <dsp:txXfrm rot="10800000">
        <a:off x="0" y="1290599"/>
        <a:ext cx="7435850" cy="845034"/>
      </dsp:txXfrm>
    </dsp:sp>
    <dsp:sp modelId="{250913C0-BBFD-47EE-A11A-1D72F268767A}">
      <dsp:nvSpPr>
        <dsp:cNvPr id="0" name=""/>
        <dsp:cNvSpPr/>
      </dsp:nvSpPr>
      <dsp:spPr>
        <a:xfrm rot="10800000">
          <a:off x="0" y="2770"/>
          <a:ext cx="7435850" cy="1300512"/>
        </a:xfrm>
        <a:prstGeom prst="upArrowCallou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0" kern="1200" dirty="0"/>
            <a:t>A legacy of stigma persists despite medical advances that make childbearing among people living with HIV much safer </a:t>
          </a:r>
          <a:r>
            <a:rPr lang="en-US" sz="2000" b="0" kern="1200" baseline="30000" dirty="0"/>
            <a:t>1</a:t>
          </a:r>
        </a:p>
      </dsp:txBody>
      <dsp:txXfrm rot="10800000">
        <a:off x="0" y="2770"/>
        <a:ext cx="7435850" cy="845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5F6F4-856E-41E3-85E1-BC8D6C05958D}">
      <dsp:nvSpPr>
        <dsp:cNvPr id="0" name=""/>
        <dsp:cNvSpPr/>
      </dsp:nvSpPr>
      <dsp:spPr>
        <a:xfrm>
          <a:off x="0" y="3484403"/>
          <a:ext cx="2743200" cy="762302"/>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5096" tIns="192024" rIns="195096" bIns="192024" numCol="1" spcCol="1270" anchor="ctr" anchorCtr="0">
          <a:noAutofit/>
        </a:bodyPr>
        <a:lstStyle/>
        <a:p>
          <a:pPr marL="0" lvl="0" indent="0" algn="ctr" defTabSz="1200150">
            <a:lnSpc>
              <a:spcPct val="90000"/>
            </a:lnSpc>
            <a:spcBef>
              <a:spcPct val="0"/>
            </a:spcBef>
            <a:spcAft>
              <a:spcPct val="35000"/>
            </a:spcAft>
            <a:buNone/>
          </a:pPr>
          <a:r>
            <a:rPr lang="en-US" sz="2700" kern="1200"/>
            <a:t>Understand</a:t>
          </a:r>
        </a:p>
      </dsp:txBody>
      <dsp:txXfrm>
        <a:off x="0" y="3484403"/>
        <a:ext cx="2743200" cy="762302"/>
      </dsp:txXfrm>
    </dsp:sp>
    <dsp:sp modelId="{D7A6A434-B156-418B-A641-1FC7D961A4F7}">
      <dsp:nvSpPr>
        <dsp:cNvPr id="0" name=""/>
        <dsp:cNvSpPr/>
      </dsp:nvSpPr>
      <dsp:spPr>
        <a:xfrm>
          <a:off x="2743199" y="3484403"/>
          <a:ext cx="8229600" cy="762302"/>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254000" rIns="16693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cs"/>
            </a:rPr>
            <a:t>Understand your community &amp; its diversity of people</a:t>
          </a:r>
        </a:p>
      </dsp:txBody>
      <dsp:txXfrm>
        <a:off x="2743199" y="3484403"/>
        <a:ext cx="8229600" cy="762302"/>
      </dsp:txXfrm>
    </dsp:sp>
    <dsp:sp modelId="{84442C74-62B3-4561-AFFA-1B1CF9381059}">
      <dsp:nvSpPr>
        <dsp:cNvPr id="0" name=""/>
        <dsp:cNvSpPr/>
      </dsp:nvSpPr>
      <dsp:spPr>
        <a:xfrm rot="10800000">
          <a:off x="0" y="2323417"/>
          <a:ext cx="2743200" cy="1172420"/>
        </a:xfrm>
        <a:prstGeom prst="upArrowCallout">
          <a:avLst>
            <a:gd name="adj1" fmla="val 5000"/>
            <a:gd name="adj2" fmla="val 10000"/>
            <a:gd name="adj3" fmla="val 15000"/>
            <a:gd name="adj4" fmla="val 64977"/>
          </a:avLst>
        </a:prstGeom>
        <a:solidFill>
          <a:schemeClr val="accent4">
            <a:hueOff val="-1488257"/>
            <a:satOff val="8966"/>
            <a:lumOff val="719"/>
            <a:alphaOff val="0"/>
          </a:schemeClr>
        </a:solidFill>
        <a:ln w="25400" cap="flat" cmpd="sng" algn="ctr">
          <a:solidFill>
            <a:schemeClr val="accent4">
              <a:hueOff val="-1488257"/>
              <a:satOff val="8966"/>
              <a:lumOff val="71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5096" tIns="192024" rIns="195096" bIns="192024" numCol="1" spcCol="1270" anchor="ctr" anchorCtr="0">
          <a:noAutofit/>
        </a:bodyPr>
        <a:lstStyle/>
        <a:p>
          <a:pPr marL="0" lvl="0" indent="0" algn="ctr" defTabSz="1200150">
            <a:lnSpc>
              <a:spcPct val="90000"/>
            </a:lnSpc>
            <a:spcBef>
              <a:spcPct val="0"/>
            </a:spcBef>
            <a:spcAft>
              <a:spcPct val="35000"/>
            </a:spcAft>
            <a:buNone/>
          </a:pPr>
          <a:r>
            <a:rPr lang="en-US" sz="2700" kern="1200"/>
            <a:t>Accept</a:t>
          </a:r>
        </a:p>
      </dsp:txBody>
      <dsp:txXfrm rot="-10800000">
        <a:off x="0" y="2323417"/>
        <a:ext cx="2743200" cy="762073"/>
      </dsp:txXfrm>
    </dsp:sp>
    <dsp:sp modelId="{8EDC62D2-FCBC-46BE-A4D6-496FD56BF918}">
      <dsp:nvSpPr>
        <dsp:cNvPr id="0" name=""/>
        <dsp:cNvSpPr/>
      </dsp:nvSpPr>
      <dsp:spPr>
        <a:xfrm>
          <a:off x="2743199" y="2323417"/>
          <a:ext cx="8229600" cy="762073"/>
        </a:xfrm>
        <a:prstGeom prst="rect">
          <a:avLst/>
        </a:prstGeom>
        <a:solidFill>
          <a:schemeClr val="accent4">
            <a:tint val="40000"/>
            <a:alpha val="90000"/>
            <a:hueOff val="-1315237"/>
            <a:satOff val="7386"/>
            <a:lumOff val="469"/>
            <a:alphaOff val="0"/>
          </a:schemeClr>
        </a:solidFill>
        <a:ln w="25400" cap="flat" cmpd="sng" algn="ctr">
          <a:solidFill>
            <a:schemeClr val="accent4">
              <a:tint val="40000"/>
              <a:alpha val="90000"/>
              <a:hueOff val="-1315237"/>
              <a:satOff val="7386"/>
              <a:lumOff val="4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254000" rIns="16693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cs"/>
            </a:rPr>
            <a:t>Accept without judgment who people are, how they choose to live their lives &amp; the choices that they make</a:t>
          </a:r>
        </a:p>
      </dsp:txBody>
      <dsp:txXfrm>
        <a:off x="2743199" y="2323417"/>
        <a:ext cx="8229600" cy="762073"/>
      </dsp:txXfrm>
    </dsp:sp>
    <dsp:sp modelId="{1D62EF04-3BAE-4B59-8F01-C0C5A6A00E0C}">
      <dsp:nvSpPr>
        <dsp:cNvPr id="0" name=""/>
        <dsp:cNvSpPr/>
      </dsp:nvSpPr>
      <dsp:spPr>
        <a:xfrm rot="10800000">
          <a:off x="0" y="1162430"/>
          <a:ext cx="2743200" cy="1172420"/>
        </a:xfrm>
        <a:prstGeom prst="upArrowCallout">
          <a:avLst>
            <a:gd name="adj1" fmla="val 5000"/>
            <a:gd name="adj2" fmla="val 10000"/>
            <a:gd name="adj3" fmla="val 15000"/>
            <a:gd name="adj4" fmla="val 64977"/>
          </a:avLst>
        </a:prstGeom>
        <a:solidFill>
          <a:schemeClr val="accent4">
            <a:hueOff val="-2976513"/>
            <a:satOff val="17933"/>
            <a:lumOff val="1437"/>
            <a:alphaOff val="0"/>
          </a:schemeClr>
        </a:solidFill>
        <a:ln w="25400" cap="flat" cmpd="sng" algn="ctr">
          <a:solidFill>
            <a:schemeClr val="accent4">
              <a:hueOff val="-2976513"/>
              <a:satOff val="17933"/>
              <a:lumOff val="143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5096" tIns="192024" rIns="195096"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Set aside</a:t>
          </a:r>
        </a:p>
      </dsp:txBody>
      <dsp:txXfrm rot="-10800000">
        <a:off x="0" y="1162430"/>
        <a:ext cx="2743200" cy="762073"/>
      </dsp:txXfrm>
    </dsp:sp>
    <dsp:sp modelId="{EBABD6DA-B04A-483B-B6EB-0EE80229999A}">
      <dsp:nvSpPr>
        <dsp:cNvPr id="0" name=""/>
        <dsp:cNvSpPr/>
      </dsp:nvSpPr>
      <dsp:spPr>
        <a:xfrm>
          <a:off x="2743199" y="1162430"/>
          <a:ext cx="8229600" cy="762073"/>
        </a:xfrm>
        <a:prstGeom prst="rect">
          <a:avLst/>
        </a:prstGeom>
        <a:solidFill>
          <a:schemeClr val="accent4">
            <a:tint val="40000"/>
            <a:alpha val="90000"/>
            <a:hueOff val="-2630473"/>
            <a:satOff val="14771"/>
            <a:lumOff val="939"/>
            <a:alphaOff val="0"/>
          </a:schemeClr>
        </a:solidFill>
        <a:ln w="25400" cap="flat" cmpd="sng" algn="ctr">
          <a:solidFill>
            <a:schemeClr val="accent4">
              <a:tint val="40000"/>
              <a:alpha val="90000"/>
              <a:hueOff val="-2630473"/>
              <a:satOff val="14771"/>
              <a:lumOff val="9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254000" rIns="166935" bIns="254000" numCol="1" spcCol="1270" anchor="ctr" anchorCtr="0">
          <a:noAutofit/>
        </a:bodyPr>
        <a:lstStyle/>
        <a:p>
          <a:pPr marL="0" lvl="0" indent="0" algn="l" defTabSz="889000">
            <a:lnSpc>
              <a:spcPct val="90000"/>
            </a:lnSpc>
            <a:spcBef>
              <a:spcPct val="0"/>
            </a:spcBef>
            <a:spcAft>
              <a:spcPct val="35000"/>
            </a:spcAft>
            <a:buNone/>
          </a:pPr>
          <a:r>
            <a:rPr lang="en-US" sz="2000" kern="1200" dirty="0">
              <a:latin typeface="+mn-lt"/>
              <a:ea typeface="+mn-ea"/>
              <a:cs typeface="+mn-cs"/>
            </a:rPr>
            <a:t>Set aside your personal beliefs</a:t>
          </a:r>
        </a:p>
      </dsp:txBody>
      <dsp:txXfrm>
        <a:off x="2743199" y="1162430"/>
        <a:ext cx="8229600" cy="762073"/>
      </dsp:txXfrm>
    </dsp:sp>
    <dsp:sp modelId="{0FC7AA43-5919-4A95-9300-C0772AF4D576}">
      <dsp:nvSpPr>
        <dsp:cNvPr id="0" name=""/>
        <dsp:cNvSpPr/>
      </dsp:nvSpPr>
      <dsp:spPr>
        <a:xfrm rot="10800000">
          <a:off x="0" y="1444"/>
          <a:ext cx="2743200" cy="1172420"/>
        </a:xfrm>
        <a:prstGeom prst="upArrowCallout">
          <a:avLst>
            <a:gd name="adj1" fmla="val 5000"/>
            <a:gd name="adj2" fmla="val 10000"/>
            <a:gd name="adj3" fmla="val 15000"/>
            <a:gd name="adj4" fmla="val 64977"/>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95096" tIns="192024" rIns="195096"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Put yourself</a:t>
          </a:r>
        </a:p>
      </dsp:txBody>
      <dsp:txXfrm rot="-10800000">
        <a:off x="0" y="1444"/>
        <a:ext cx="2743200" cy="762073"/>
      </dsp:txXfrm>
    </dsp:sp>
    <dsp:sp modelId="{61F20779-E89E-43AE-B7D2-2FF1404198FE}">
      <dsp:nvSpPr>
        <dsp:cNvPr id="0" name=""/>
        <dsp:cNvSpPr/>
      </dsp:nvSpPr>
      <dsp:spPr>
        <a:xfrm>
          <a:off x="2743199" y="1444"/>
          <a:ext cx="8229600" cy="762073"/>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6935" tIns="254000" rIns="166935" bIns="254000" numCol="1" spcCol="1270" anchor="ctr" anchorCtr="0">
          <a:noAutofit/>
        </a:bodyPr>
        <a:lstStyle/>
        <a:p>
          <a:pPr marL="0" lvl="0" indent="0" algn="l" defTabSz="889000">
            <a:lnSpc>
              <a:spcPct val="90000"/>
            </a:lnSpc>
            <a:spcBef>
              <a:spcPct val="0"/>
            </a:spcBef>
            <a:spcAft>
              <a:spcPct val="35000"/>
            </a:spcAft>
            <a:buNone/>
          </a:pPr>
          <a:r>
            <a:rPr lang="en-US" sz="2000" kern="1200" dirty="0"/>
            <a:t>Put yourself in the patient’s shoes, recognizing individual needs/issues &amp; barriers to care/positive health outcomes</a:t>
          </a:r>
        </a:p>
      </dsp:txBody>
      <dsp:txXfrm>
        <a:off x="2743199" y="1444"/>
        <a:ext cx="8229600" cy="7620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2ECC48-8F6A-4547-9A3C-3C4CC311E5DE}">
      <dsp:nvSpPr>
        <dsp:cNvPr id="0" name=""/>
        <dsp:cNvSpPr/>
      </dsp:nvSpPr>
      <dsp:spPr>
        <a:xfrm rot="5400000">
          <a:off x="7205603" y="-2970442"/>
          <a:ext cx="1073621" cy="7286977"/>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Recognize that stigma &amp; discrimination exists in your health facility</a:t>
          </a:r>
        </a:p>
        <a:p>
          <a:pPr marL="171450" lvl="1" indent="-171450" algn="l" defTabSz="755650">
            <a:lnSpc>
              <a:spcPct val="90000"/>
            </a:lnSpc>
            <a:spcBef>
              <a:spcPct val="0"/>
            </a:spcBef>
            <a:spcAft>
              <a:spcPct val="15000"/>
            </a:spcAft>
            <a:buChar char="•"/>
          </a:pPr>
          <a:r>
            <a:rPr lang="en-US" sz="1700" kern="1200" dirty="0"/>
            <a:t>Recognize that staff need to be empowered to speak out &amp; report stigmatizing practices when they occur without fear of reprisal</a:t>
          </a:r>
        </a:p>
      </dsp:txBody>
      <dsp:txXfrm rot="-5400000">
        <a:off x="4098925" y="188646"/>
        <a:ext cx="7234567" cy="968801"/>
      </dsp:txXfrm>
    </dsp:sp>
    <dsp:sp modelId="{712CDBF3-1A56-470E-A877-2C117E695DD7}">
      <dsp:nvSpPr>
        <dsp:cNvPr id="0" name=""/>
        <dsp:cNvSpPr/>
      </dsp:nvSpPr>
      <dsp:spPr>
        <a:xfrm>
          <a:off x="0" y="2033"/>
          <a:ext cx="4098925" cy="13420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Recognize</a:t>
          </a:r>
        </a:p>
      </dsp:txBody>
      <dsp:txXfrm>
        <a:off x="65512" y="67545"/>
        <a:ext cx="3967901" cy="1211002"/>
      </dsp:txXfrm>
    </dsp:sp>
    <dsp:sp modelId="{406C0CE9-9F71-471A-A40A-EA7AE9D51F8A}">
      <dsp:nvSpPr>
        <dsp:cNvPr id="0" name=""/>
        <dsp:cNvSpPr/>
      </dsp:nvSpPr>
      <dsp:spPr>
        <a:xfrm rot="5400000">
          <a:off x="7205603" y="-1561313"/>
          <a:ext cx="1073621" cy="7286977"/>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Address misconceptions about HIV transmission</a:t>
          </a:r>
        </a:p>
        <a:p>
          <a:pPr marL="171450" lvl="1" indent="-171450" algn="l" defTabSz="755650">
            <a:lnSpc>
              <a:spcPct val="90000"/>
            </a:lnSpc>
            <a:spcBef>
              <a:spcPct val="0"/>
            </a:spcBef>
            <a:spcAft>
              <a:spcPct val="15000"/>
            </a:spcAft>
            <a:buChar char="•"/>
          </a:pPr>
          <a:r>
            <a:rPr lang="en-US" sz="1700" kern="1200" dirty="0"/>
            <a:t>Staff fear of acquiring HIV through casual contact is a major reason for stigmatizing &amp; discriminating practices in health facilities </a:t>
          </a:r>
        </a:p>
      </dsp:txBody>
      <dsp:txXfrm rot="-5400000">
        <a:off x="4098925" y="1597775"/>
        <a:ext cx="7234567" cy="968801"/>
      </dsp:txXfrm>
    </dsp:sp>
    <dsp:sp modelId="{564ADB5D-C8E1-453B-99C7-4BAFEDA52463}">
      <dsp:nvSpPr>
        <dsp:cNvPr id="0" name=""/>
        <dsp:cNvSpPr/>
      </dsp:nvSpPr>
      <dsp:spPr>
        <a:xfrm>
          <a:off x="0" y="1411161"/>
          <a:ext cx="4098925" cy="1342026"/>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US" sz="4800" kern="1200" dirty="0"/>
            <a:t>Address</a:t>
          </a:r>
        </a:p>
      </dsp:txBody>
      <dsp:txXfrm>
        <a:off x="65512" y="1476673"/>
        <a:ext cx="3967901" cy="1211002"/>
      </dsp:txXfrm>
    </dsp:sp>
    <dsp:sp modelId="{3C2FDBE9-C225-4855-851D-F05844602105}">
      <dsp:nvSpPr>
        <dsp:cNvPr id="0" name=""/>
        <dsp:cNvSpPr/>
      </dsp:nvSpPr>
      <dsp:spPr>
        <a:xfrm rot="5400000">
          <a:off x="7205603" y="-152185"/>
          <a:ext cx="1073621" cy="7286977"/>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latin typeface="+mn-lt"/>
              <a:ea typeface="+mn-ea"/>
              <a:cs typeface="+mn-cs"/>
            </a:rPr>
            <a:t>Reduce the distance between patients &amp; staff</a:t>
          </a:r>
        </a:p>
        <a:p>
          <a:pPr marL="171450" lvl="1" indent="-171450" algn="l" defTabSz="755650">
            <a:lnSpc>
              <a:spcPct val="90000"/>
            </a:lnSpc>
            <a:spcBef>
              <a:spcPct val="0"/>
            </a:spcBef>
            <a:spcAft>
              <a:spcPct val="15000"/>
            </a:spcAft>
            <a:buChar char="•"/>
          </a:pPr>
          <a:r>
            <a:rPr lang="en-US" sz="1700" kern="1200" dirty="0">
              <a:latin typeface="+mn-lt"/>
              <a:ea typeface="+mn-ea"/>
              <a:cs typeface="+mn-cs"/>
            </a:rPr>
            <a:t>Staff need to have empathy for their patients</a:t>
          </a:r>
        </a:p>
      </dsp:txBody>
      <dsp:txXfrm rot="-5400000">
        <a:off x="4098925" y="3006903"/>
        <a:ext cx="7234567" cy="968801"/>
      </dsp:txXfrm>
    </dsp:sp>
    <dsp:sp modelId="{34D533B3-CC47-4DD6-8F44-B9B5E424D6E6}">
      <dsp:nvSpPr>
        <dsp:cNvPr id="0" name=""/>
        <dsp:cNvSpPr/>
      </dsp:nvSpPr>
      <dsp:spPr>
        <a:xfrm>
          <a:off x="0" y="2820289"/>
          <a:ext cx="4098925" cy="1342026"/>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marL="0" lvl="0" indent="0" algn="ctr" defTabSz="2400300">
            <a:lnSpc>
              <a:spcPct val="90000"/>
            </a:lnSpc>
            <a:spcBef>
              <a:spcPct val="0"/>
            </a:spcBef>
            <a:spcAft>
              <a:spcPct val="35000"/>
            </a:spcAft>
            <a:buNone/>
          </a:pPr>
          <a:r>
            <a:rPr lang="en-US" sz="5400" kern="1200" dirty="0"/>
            <a:t>Reduce</a:t>
          </a:r>
        </a:p>
      </dsp:txBody>
      <dsp:txXfrm>
        <a:off x="65512" y="2885801"/>
        <a:ext cx="3967901" cy="1211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78AAF-2F71-4A4F-97D6-FDF16C9EA03D}">
      <dsp:nvSpPr>
        <dsp:cNvPr id="0" name=""/>
        <dsp:cNvSpPr/>
      </dsp:nvSpPr>
      <dsp:spPr>
        <a:xfrm>
          <a:off x="3238201" y="831270"/>
          <a:ext cx="641708" cy="91440"/>
        </a:xfrm>
        <a:custGeom>
          <a:avLst/>
          <a:gdLst/>
          <a:ahLst/>
          <a:cxnLst/>
          <a:rect l="0" t="0" r="0" b="0"/>
          <a:pathLst>
            <a:path>
              <a:moveTo>
                <a:pt x="0" y="45720"/>
              </a:moveTo>
              <a:lnTo>
                <a:pt x="641708" y="45720"/>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2248" y="873628"/>
        <a:ext cx="33615" cy="6723"/>
      </dsp:txXfrm>
    </dsp:sp>
    <dsp:sp modelId="{B2934DF6-F851-473E-B192-2C887EB313F6}">
      <dsp:nvSpPr>
        <dsp:cNvPr id="0" name=""/>
        <dsp:cNvSpPr/>
      </dsp:nvSpPr>
      <dsp:spPr>
        <a:xfrm>
          <a:off x="316920" y="66"/>
          <a:ext cx="2923081" cy="175384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Treat HIV the same as you would any other medical condition</a:t>
          </a:r>
        </a:p>
      </dsp:txBody>
      <dsp:txXfrm>
        <a:off x="316920" y="66"/>
        <a:ext cx="2923081" cy="1753848"/>
      </dsp:txXfrm>
    </dsp:sp>
    <dsp:sp modelId="{02B88E36-1A6F-4D66-B771-9E6CC942D05E}">
      <dsp:nvSpPr>
        <dsp:cNvPr id="0" name=""/>
        <dsp:cNvSpPr/>
      </dsp:nvSpPr>
      <dsp:spPr>
        <a:xfrm>
          <a:off x="6833591" y="831270"/>
          <a:ext cx="641708" cy="91440"/>
        </a:xfrm>
        <a:custGeom>
          <a:avLst/>
          <a:gdLst/>
          <a:ahLst/>
          <a:cxnLst/>
          <a:rect l="0" t="0" r="0" b="0"/>
          <a:pathLst>
            <a:path>
              <a:moveTo>
                <a:pt x="0" y="45720"/>
              </a:moveTo>
              <a:lnTo>
                <a:pt x="641708" y="45720"/>
              </a:lnTo>
            </a:path>
          </a:pathLst>
        </a:custGeom>
        <a:noFill/>
        <a:ln w="9525" cap="flat" cmpd="sng" algn="ctr">
          <a:solidFill>
            <a:schemeClr val="accent4">
              <a:hueOff val="-1488257"/>
              <a:satOff val="8966"/>
              <a:lumOff val="71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137638" y="873628"/>
        <a:ext cx="33615" cy="6723"/>
      </dsp:txXfrm>
    </dsp:sp>
    <dsp:sp modelId="{1A718649-6973-4231-B16A-B105C3643031}">
      <dsp:nvSpPr>
        <dsp:cNvPr id="0" name=""/>
        <dsp:cNvSpPr/>
      </dsp:nvSpPr>
      <dsp:spPr>
        <a:xfrm>
          <a:off x="3912310" y="66"/>
          <a:ext cx="2923081" cy="1753848"/>
        </a:xfrm>
        <a:prstGeom prst="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Establish eye contact</a:t>
          </a:r>
        </a:p>
      </dsp:txBody>
      <dsp:txXfrm>
        <a:off x="3912310" y="66"/>
        <a:ext cx="2923081" cy="1753848"/>
      </dsp:txXfrm>
    </dsp:sp>
    <dsp:sp modelId="{8E9C2631-A72F-453E-AF92-F00373081563}">
      <dsp:nvSpPr>
        <dsp:cNvPr id="0" name=""/>
        <dsp:cNvSpPr/>
      </dsp:nvSpPr>
      <dsp:spPr>
        <a:xfrm>
          <a:off x="1778461" y="1752114"/>
          <a:ext cx="7190779" cy="641708"/>
        </a:xfrm>
        <a:custGeom>
          <a:avLst/>
          <a:gdLst/>
          <a:ahLst/>
          <a:cxnLst/>
          <a:rect l="0" t="0" r="0" b="0"/>
          <a:pathLst>
            <a:path>
              <a:moveTo>
                <a:pt x="7190779" y="0"/>
              </a:moveTo>
              <a:lnTo>
                <a:pt x="7190779" y="337954"/>
              </a:lnTo>
              <a:lnTo>
                <a:pt x="0" y="337954"/>
              </a:lnTo>
              <a:lnTo>
                <a:pt x="0" y="641708"/>
              </a:lnTo>
            </a:path>
          </a:pathLst>
        </a:custGeom>
        <a:noFill/>
        <a:ln w="9525" cap="flat" cmpd="sng" algn="ctr">
          <a:solidFill>
            <a:schemeClr val="accent4">
              <a:hueOff val="-2976513"/>
              <a:satOff val="17933"/>
              <a:lumOff val="143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93297" y="2069607"/>
        <a:ext cx="361107" cy="6723"/>
      </dsp:txXfrm>
    </dsp:sp>
    <dsp:sp modelId="{83927BA9-BEAB-463A-BF1E-430C3AF77865}">
      <dsp:nvSpPr>
        <dsp:cNvPr id="0" name=""/>
        <dsp:cNvSpPr/>
      </dsp:nvSpPr>
      <dsp:spPr>
        <a:xfrm>
          <a:off x="7507700" y="66"/>
          <a:ext cx="2923081" cy="1753848"/>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Avoid judgmental body language</a:t>
          </a:r>
        </a:p>
      </dsp:txBody>
      <dsp:txXfrm>
        <a:off x="7507700" y="66"/>
        <a:ext cx="2923081" cy="1753848"/>
      </dsp:txXfrm>
    </dsp:sp>
    <dsp:sp modelId="{753B43CA-7D60-4B16-885F-C2540451855C}">
      <dsp:nvSpPr>
        <dsp:cNvPr id="0" name=""/>
        <dsp:cNvSpPr/>
      </dsp:nvSpPr>
      <dsp:spPr>
        <a:xfrm>
          <a:off x="3238201" y="3257427"/>
          <a:ext cx="641708" cy="91440"/>
        </a:xfrm>
        <a:custGeom>
          <a:avLst/>
          <a:gdLst/>
          <a:ahLst/>
          <a:cxnLst/>
          <a:rect l="0" t="0" r="0" b="0"/>
          <a:pathLst>
            <a:path>
              <a:moveTo>
                <a:pt x="0" y="45720"/>
              </a:moveTo>
              <a:lnTo>
                <a:pt x="641708" y="45720"/>
              </a:lnTo>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42248" y="3299786"/>
        <a:ext cx="33615" cy="6723"/>
      </dsp:txXfrm>
    </dsp:sp>
    <dsp:sp modelId="{7F457691-0C63-4EE4-9257-ADEBEABC6779}">
      <dsp:nvSpPr>
        <dsp:cNvPr id="0" name=""/>
        <dsp:cNvSpPr/>
      </dsp:nvSpPr>
      <dsp:spPr>
        <a:xfrm>
          <a:off x="316920" y="2426223"/>
          <a:ext cx="2923081" cy="1753848"/>
        </a:xfrm>
        <a:prstGeom prst="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Give your undivided &amp; uninterrupted attention</a:t>
          </a:r>
        </a:p>
      </dsp:txBody>
      <dsp:txXfrm>
        <a:off x="316920" y="2426223"/>
        <a:ext cx="2923081" cy="1753848"/>
      </dsp:txXfrm>
    </dsp:sp>
    <dsp:sp modelId="{ECDE5271-B886-4760-94CE-0C7ACE6DC5B9}">
      <dsp:nvSpPr>
        <dsp:cNvPr id="0" name=""/>
        <dsp:cNvSpPr/>
      </dsp:nvSpPr>
      <dsp:spPr>
        <a:xfrm>
          <a:off x="3912310" y="2426223"/>
          <a:ext cx="2923081" cy="1753848"/>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Setting the tone will help people feel comfortable voicing challenges they have related to their care</a:t>
          </a:r>
        </a:p>
      </dsp:txBody>
      <dsp:txXfrm>
        <a:off x="3912310" y="2426223"/>
        <a:ext cx="2923081" cy="17538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8B6197-A191-421C-B050-E2D1DE53E63B}">
      <dsp:nvSpPr>
        <dsp:cNvPr id="0" name=""/>
        <dsp:cNvSpPr/>
      </dsp:nvSpPr>
      <dsp:spPr>
        <a:xfrm>
          <a:off x="0" y="0"/>
          <a:ext cx="3301007" cy="440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359" tIns="330200" rIns="257359" bIns="330200" numCol="1" spcCol="1270" anchor="t" anchorCtr="0">
          <a:noAutofit/>
        </a:bodyPr>
        <a:lstStyle/>
        <a:p>
          <a:pPr marL="0" lvl="0" indent="0" algn="l" defTabSz="1022350">
            <a:lnSpc>
              <a:spcPct val="90000"/>
            </a:lnSpc>
            <a:spcBef>
              <a:spcPct val="0"/>
            </a:spcBef>
            <a:spcAft>
              <a:spcPct val="35000"/>
            </a:spcAft>
            <a:buNone/>
          </a:pPr>
          <a:r>
            <a:rPr lang="en-US" sz="2300" kern="1200" dirty="0"/>
            <a:t>Provide a welcoming &amp; nurturing environment </a:t>
          </a:r>
        </a:p>
        <a:p>
          <a:pPr marL="171450" lvl="1" indent="-171450" algn="l" defTabSz="800100">
            <a:lnSpc>
              <a:spcPct val="90000"/>
            </a:lnSpc>
            <a:spcBef>
              <a:spcPct val="0"/>
            </a:spcBef>
            <a:spcAft>
              <a:spcPct val="15000"/>
            </a:spcAft>
            <a:buChar char="•"/>
          </a:pPr>
          <a:r>
            <a:rPr lang="en-US" sz="1800" kern="1200" dirty="0"/>
            <a:t>Encourage your patients to talk openly about their experiences &amp; needs</a:t>
          </a:r>
        </a:p>
      </dsp:txBody>
      <dsp:txXfrm>
        <a:off x="0" y="1672208"/>
        <a:ext cx="3301007" cy="2640329"/>
      </dsp:txXfrm>
    </dsp:sp>
    <dsp:sp modelId="{32CC62AF-83A5-49B1-8910-8649C0AF2729}">
      <dsp:nvSpPr>
        <dsp:cNvPr id="0" name=""/>
        <dsp:cNvSpPr/>
      </dsp:nvSpPr>
      <dsp:spPr>
        <a:xfrm>
          <a:off x="990421" y="440054"/>
          <a:ext cx="1320164" cy="13201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2925" tIns="12700" rIns="10292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3755" y="633388"/>
        <a:ext cx="933496" cy="933496"/>
      </dsp:txXfrm>
    </dsp:sp>
    <dsp:sp modelId="{DBA173B3-613B-4C20-BF22-09EDA06A70DC}">
      <dsp:nvSpPr>
        <dsp:cNvPr id="0" name=""/>
        <dsp:cNvSpPr/>
      </dsp:nvSpPr>
      <dsp:spPr>
        <a:xfrm>
          <a:off x="0" y="4400477"/>
          <a:ext cx="330100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27A4CA3D-70E4-4577-91E5-A7A5B07A6DDC}">
      <dsp:nvSpPr>
        <dsp:cNvPr id="0" name=""/>
        <dsp:cNvSpPr/>
      </dsp:nvSpPr>
      <dsp:spPr>
        <a:xfrm>
          <a:off x="3631108" y="0"/>
          <a:ext cx="3301007" cy="440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359" tIns="330200" rIns="257359" bIns="330200" numCol="1" spcCol="1270" anchor="t" anchorCtr="0">
          <a:noAutofit/>
        </a:bodyPr>
        <a:lstStyle/>
        <a:p>
          <a:pPr marL="0" lvl="0" indent="0" algn="l" defTabSz="1022350">
            <a:lnSpc>
              <a:spcPct val="90000"/>
            </a:lnSpc>
            <a:spcBef>
              <a:spcPct val="0"/>
            </a:spcBef>
            <a:spcAft>
              <a:spcPct val="35000"/>
            </a:spcAft>
            <a:buNone/>
          </a:pPr>
          <a:r>
            <a:rPr lang="en-US" sz="2300" kern="1200" dirty="0"/>
            <a:t>Ask questions about perspectives on HIV &amp; approaches to care</a:t>
          </a:r>
        </a:p>
        <a:p>
          <a:pPr marL="171450" lvl="1" indent="-171450" algn="l" defTabSz="800100">
            <a:lnSpc>
              <a:spcPct val="90000"/>
            </a:lnSpc>
            <a:spcBef>
              <a:spcPct val="0"/>
            </a:spcBef>
            <a:spcAft>
              <a:spcPct val="15000"/>
            </a:spcAft>
            <a:buChar char="•"/>
          </a:pPr>
          <a:r>
            <a:rPr lang="en-US" sz="1800" kern="1200"/>
            <a:t>“What goals do you have for our appointment today?”</a:t>
          </a:r>
        </a:p>
      </dsp:txBody>
      <dsp:txXfrm>
        <a:off x="3631108" y="1672208"/>
        <a:ext cx="3301007" cy="2640329"/>
      </dsp:txXfrm>
    </dsp:sp>
    <dsp:sp modelId="{A7892B91-7F2E-4E65-9D56-CEA70E0D77D2}">
      <dsp:nvSpPr>
        <dsp:cNvPr id="0" name=""/>
        <dsp:cNvSpPr/>
      </dsp:nvSpPr>
      <dsp:spPr>
        <a:xfrm>
          <a:off x="4621530" y="440054"/>
          <a:ext cx="1320164" cy="13201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2925" tIns="12700" rIns="10292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814864" y="633388"/>
        <a:ext cx="933496" cy="933496"/>
      </dsp:txXfrm>
    </dsp:sp>
    <dsp:sp modelId="{DF17EE69-F4B6-40F4-A20A-F3A62E20E80F}">
      <dsp:nvSpPr>
        <dsp:cNvPr id="0" name=""/>
        <dsp:cNvSpPr/>
      </dsp:nvSpPr>
      <dsp:spPr>
        <a:xfrm>
          <a:off x="3631108" y="4400477"/>
          <a:ext cx="330100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0281AFA8-C629-448D-8530-D085B0282B7D}">
      <dsp:nvSpPr>
        <dsp:cNvPr id="0" name=""/>
        <dsp:cNvSpPr/>
      </dsp:nvSpPr>
      <dsp:spPr>
        <a:xfrm>
          <a:off x="7262217" y="0"/>
          <a:ext cx="3301007" cy="4400549"/>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7359" tIns="330200" rIns="257359" bIns="330200" numCol="1" spcCol="1270" anchor="t" anchorCtr="0">
          <a:noAutofit/>
        </a:bodyPr>
        <a:lstStyle/>
        <a:p>
          <a:pPr marL="0" lvl="0" indent="0" algn="l" defTabSz="1022350">
            <a:lnSpc>
              <a:spcPct val="90000"/>
            </a:lnSpc>
            <a:spcBef>
              <a:spcPct val="0"/>
            </a:spcBef>
            <a:spcAft>
              <a:spcPct val="35000"/>
            </a:spcAft>
            <a:buNone/>
          </a:pPr>
          <a:r>
            <a:rPr lang="en-US" sz="2300" kern="1200" dirty="0"/>
            <a:t>Remind people that all discussions with you &amp; other staff are &amp; will remain confidential </a:t>
          </a:r>
          <a:br>
            <a:rPr lang="en-US" sz="2300" kern="1200" dirty="0"/>
          </a:br>
          <a:endParaRPr lang="en-US" sz="2300" kern="1200" dirty="0"/>
        </a:p>
      </dsp:txBody>
      <dsp:txXfrm>
        <a:off x="7262217" y="1672208"/>
        <a:ext cx="3301007" cy="2640329"/>
      </dsp:txXfrm>
    </dsp:sp>
    <dsp:sp modelId="{6296955A-DC9F-4A40-9388-B0F438D0D5C0}">
      <dsp:nvSpPr>
        <dsp:cNvPr id="0" name=""/>
        <dsp:cNvSpPr/>
      </dsp:nvSpPr>
      <dsp:spPr>
        <a:xfrm>
          <a:off x="8252638" y="440054"/>
          <a:ext cx="1320164" cy="1320164"/>
        </a:xfrm>
        <a:prstGeom prst="ellips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102925" tIns="12700" rIns="10292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45972" y="633388"/>
        <a:ext cx="933496" cy="933496"/>
      </dsp:txXfrm>
    </dsp:sp>
    <dsp:sp modelId="{5BB888AC-0A74-4784-AE66-8DAE403B840E}">
      <dsp:nvSpPr>
        <dsp:cNvPr id="0" name=""/>
        <dsp:cNvSpPr/>
      </dsp:nvSpPr>
      <dsp:spPr>
        <a:xfrm>
          <a:off x="7262217" y="4400477"/>
          <a:ext cx="3301007" cy="7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C9D8-0697-43FE-B086-5B61BBBC4592}">
      <dsp:nvSpPr>
        <dsp:cNvPr id="0" name=""/>
        <dsp:cNvSpPr/>
      </dsp:nvSpPr>
      <dsp:spPr>
        <a:xfrm>
          <a:off x="0" y="0"/>
          <a:ext cx="3327796" cy="4389688"/>
        </a:xfrm>
        <a:prstGeom prst="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9448" tIns="330200" rIns="259448" bIns="330200" numCol="1" spcCol="1270" anchor="t" anchorCtr="0">
          <a:noAutofit/>
        </a:bodyPr>
        <a:lstStyle/>
        <a:p>
          <a:pPr marL="0" lvl="0" indent="0" algn="l" defTabSz="1022350">
            <a:lnSpc>
              <a:spcPct val="90000"/>
            </a:lnSpc>
            <a:spcBef>
              <a:spcPct val="0"/>
            </a:spcBef>
            <a:spcAft>
              <a:spcPct val="35000"/>
            </a:spcAft>
            <a:buNone/>
          </a:pPr>
          <a:r>
            <a:rPr lang="en-US" sz="2300" kern="1200" dirty="0"/>
            <a:t>Keep a pulse on the community where you practice</a:t>
          </a:r>
        </a:p>
      </dsp:txBody>
      <dsp:txXfrm>
        <a:off x="0" y="1668081"/>
        <a:ext cx="3327796" cy="2633812"/>
      </dsp:txXfrm>
    </dsp:sp>
    <dsp:sp modelId="{44A0455F-6C0F-4BC0-BD50-46ED49EDACED}">
      <dsp:nvSpPr>
        <dsp:cNvPr id="0" name=""/>
        <dsp:cNvSpPr/>
      </dsp:nvSpPr>
      <dsp:spPr>
        <a:xfrm>
          <a:off x="1005445" y="438968"/>
          <a:ext cx="1316906" cy="1316906"/>
        </a:xfrm>
        <a:prstGeom prst="ellipse">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w="9525"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2671" tIns="12700" rIns="10267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endParaRPr lang="en-US" sz="4800" kern="1200" dirty="0"/>
        </a:p>
      </dsp:txBody>
      <dsp:txXfrm>
        <a:off x="1198301" y="631824"/>
        <a:ext cx="931194" cy="931194"/>
      </dsp:txXfrm>
    </dsp:sp>
    <dsp:sp modelId="{F1EA0187-B5E0-4E2A-8758-582209A6AF48}">
      <dsp:nvSpPr>
        <dsp:cNvPr id="0" name=""/>
        <dsp:cNvSpPr/>
      </dsp:nvSpPr>
      <dsp:spPr>
        <a:xfrm>
          <a:off x="0" y="4389616"/>
          <a:ext cx="3327796" cy="72"/>
        </a:xfrm>
        <a:prstGeom prst="rect">
          <a:avLst/>
        </a:prstGeom>
        <a:gradFill rotWithShape="0">
          <a:gsLst>
            <a:gs pos="0">
              <a:schemeClr val="accent4">
                <a:hueOff val="-892954"/>
                <a:satOff val="5380"/>
                <a:lumOff val="431"/>
                <a:alphaOff val="0"/>
                <a:tint val="50000"/>
                <a:satMod val="300000"/>
              </a:schemeClr>
            </a:gs>
            <a:gs pos="35000">
              <a:schemeClr val="accent4">
                <a:hueOff val="-892954"/>
                <a:satOff val="5380"/>
                <a:lumOff val="431"/>
                <a:alphaOff val="0"/>
                <a:tint val="37000"/>
                <a:satMod val="300000"/>
              </a:schemeClr>
            </a:gs>
            <a:gs pos="100000">
              <a:schemeClr val="accent4">
                <a:hueOff val="-892954"/>
                <a:satOff val="5380"/>
                <a:lumOff val="431"/>
                <a:alphaOff val="0"/>
                <a:tint val="15000"/>
                <a:satMod val="350000"/>
              </a:schemeClr>
            </a:gs>
          </a:gsLst>
          <a:lin ang="16200000" scaled="1"/>
        </a:gradFill>
        <a:ln w="9525" cap="flat" cmpd="sng" algn="ctr">
          <a:solidFill>
            <a:schemeClr val="accent4">
              <a:hueOff val="-892954"/>
              <a:satOff val="5380"/>
              <a:lumOff val="431"/>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D6B98C1-820D-4920-940E-BD3909C82B33}">
      <dsp:nvSpPr>
        <dsp:cNvPr id="0" name=""/>
        <dsp:cNvSpPr/>
      </dsp:nvSpPr>
      <dsp:spPr>
        <a:xfrm>
          <a:off x="3660576" y="0"/>
          <a:ext cx="3327796" cy="4389688"/>
        </a:xfrm>
        <a:prstGeom prst="rect">
          <a:avLst/>
        </a:prstGeom>
        <a:solidFill>
          <a:schemeClr val="accent4">
            <a:tint val="40000"/>
            <a:alpha val="90000"/>
            <a:hueOff val="-1972855"/>
            <a:satOff val="11079"/>
            <a:lumOff val="704"/>
            <a:alphaOff val="0"/>
          </a:schemeClr>
        </a:solidFill>
        <a:ln w="9525" cap="flat" cmpd="sng" algn="ctr">
          <a:solidFill>
            <a:schemeClr val="accent4">
              <a:tint val="40000"/>
              <a:alpha val="90000"/>
              <a:hueOff val="-1972855"/>
              <a:satOff val="11079"/>
              <a:lumOff val="7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9448" tIns="330200" rIns="259448" bIns="330200" numCol="1" spcCol="1270" anchor="t" anchorCtr="0">
          <a:noAutofit/>
        </a:bodyPr>
        <a:lstStyle/>
        <a:p>
          <a:pPr marL="0" lvl="0" indent="0" algn="l" defTabSz="1022350">
            <a:lnSpc>
              <a:spcPct val="90000"/>
            </a:lnSpc>
            <a:spcBef>
              <a:spcPct val="0"/>
            </a:spcBef>
            <a:spcAft>
              <a:spcPct val="35000"/>
            </a:spcAft>
            <a:buNone/>
          </a:pPr>
          <a:r>
            <a:rPr lang="en-US" sz="2300" kern="1200" dirty="0"/>
            <a:t>Understand the terms people are using when discussing HIV in order to better relate to them</a:t>
          </a:r>
        </a:p>
      </dsp:txBody>
      <dsp:txXfrm>
        <a:off x="3660576" y="1668081"/>
        <a:ext cx="3327796" cy="2633812"/>
      </dsp:txXfrm>
    </dsp:sp>
    <dsp:sp modelId="{224DBBD1-AD28-4FB8-88C7-F8D530736A8C}">
      <dsp:nvSpPr>
        <dsp:cNvPr id="0" name=""/>
        <dsp:cNvSpPr/>
      </dsp:nvSpPr>
      <dsp:spPr>
        <a:xfrm>
          <a:off x="4666021" y="438968"/>
          <a:ext cx="1316906" cy="1316906"/>
        </a:xfrm>
        <a:prstGeom prst="ellipse">
          <a:avLst/>
        </a:prstGeom>
        <a:gradFill rotWithShape="0">
          <a:gsLst>
            <a:gs pos="0">
              <a:schemeClr val="accent4">
                <a:hueOff val="-1785908"/>
                <a:satOff val="10760"/>
                <a:lumOff val="862"/>
                <a:alphaOff val="0"/>
                <a:tint val="50000"/>
                <a:satMod val="300000"/>
              </a:schemeClr>
            </a:gs>
            <a:gs pos="35000">
              <a:schemeClr val="accent4">
                <a:hueOff val="-1785908"/>
                <a:satOff val="10760"/>
                <a:lumOff val="862"/>
                <a:alphaOff val="0"/>
                <a:tint val="37000"/>
                <a:satMod val="300000"/>
              </a:schemeClr>
            </a:gs>
            <a:gs pos="100000">
              <a:schemeClr val="accent4">
                <a:hueOff val="-1785908"/>
                <a:satOff val="10760"/>
                <a:lumOff val="862"/>
                <a:alphaOff val="0"/>
                <a:tint val="15000"/>
                <a:satMod val="350000"/>
              </a:schemeClr>
            </a:gs>
          </a:gsLst>
          <a:lin ang="16200000" scaled="1"/>
        </a:gradFill>
        <a:ln w="9525" cap="flat" cmpd="sng" algn="ctr">
          <a:solidFill>
            <a:schemeClr val="accent4">
              <a:hueOff val="-1785908"/>
              <a:satOff val="10760"/>
              <a:lumOff val="862"/>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2671" tIns="12700" rIns="102671"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858877" y="631824"/>
        <a:ext cx="931194" cy="931194"/>
      </dsp:txXfrm>
    </dsp:sp>
    <dsp:sp modelId="{3960EF1A-C61A-4255-805E-83507E2A77FB}">
      <dsp:nvSpPr>
        <dsp:cNvPr id="0" name=""/>
        <dsp:cNvSpPr/>
      </dsp:nvSpPr>
      <dsp:spPr>
        <a:xfrm>
          <a:off x="3660576" y="4389616"/>
          <a:ext cx="3327796" cy="72"/>
        </a:xfrm>
        <a:prstGeom prst="rect">
          <a:avLst/>
        </a:prstGeom>
        <a:gradFill rotWithShape="0">
          <a:gsLst>
            <a:gs pos="0">
              <a:schemeClr val="accent4">
                <a:hueOff val="-2678862"/>
                <a:satOff val="16139"/>
                <a:lumOff val="1294"/>
                <a:alphaOff val="0"/>
                <a:tint val="50000"/>
                <a:satMod val="300000"/>
              </a:schemeClr>
            </a:gs>
            <a:gs pos="35000">
              <a:schemeClr val="accent4">
                <a:hueOff val="-2678862"/>
                <a:satOff val="16139"/>
                <a:lumOff val="1294"/>
                <a:alphaOff val="0"/>
                <a:tint val="37000"/>
                <a:satMod val="300000"/>
              </a:schemeClr>
            </a:gs>
            <a:gs pos="100000">
              <a:schemeClr val="accent4">
                <a:hueOff val="-2678862"/>
                <a:satOff val="16139"/>
                <a:lumOff val="1294"/>
                <a:alphaOff val="0"/>
                <a:tint val="15000"/>
                <a:satMod val="350000"/>
              </a:schemeClr>
            </a:gs>
          </a:gsLst>
          <a:lin ang="16200000" scaled="1"/>
        </a:gradFill>
        <a:ln w="9525" cap="flat" cmpd="sng" algn="ctr">
          <a:solidFill>
            <a:schemeClr val="accent4">
              <a:hueOff val="-2678862"/>
              <a:satOff val="16139"/>
              <a:lumOff val="1294"/>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1B3ED2D8-50A2-4587-8E26-59B885159EB1}">
      <dsp:nvSpPr>
        <dsp:cNvPr id="0" name=""/>
        <dsp:cNvSpPr/>
      </dsp:nvSpPr>
      <dsp:spPr>
        <a:xfrm>
          <a:off x="7321153" y="0"/>
          <a:ext cx="3327796" cy="4389688"/>
        </a:xfrm>
        <a:prstGeom prst="rect">
          <a:avLst/>
        </a:prstGeom>
        <a:solidFill>
          <a:schemeClr val="accent4">
            <a:tint val="40000"/>
            <a:alpha val="90000"/>
            <a:hueOff val="-3945710"/>
            <a:satOff val="22157"/>
            <a:lumOff val="1408"/>
            <a:alphaOff val="0"/>
          </a:schemeClr>
        </a:solidFill>
        <a:ln w="9525" cap="flat" cmpd="sng" algn="ctr">
          <a:solidFill>
            <a:schemeClr val="accent4">
              <a:tint val="40000"/>
              <a:alpha val="90000"/>
              <a:hueOff val="-3945710"/>
              <a:satOff val="22157"/>
              <a:lumOff val="14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59448" tIns="330200" rIns="259448" bIns="330200" numCol="1" spcCol="1270" anchor="t" anchorCtr="0">
          <a:noAutofit/>
        </a:bodyPr>
        <a:lstStyle/>
        <a:p>
          <a:pPr marL="0" lvl="0" indent="0" algn="l" defTabSz="1022350">
            <a:lnSpc>
              <a:spcPct val="90000"/>
            </a:lnSpc>
            <a:spcBef>
              <a:spcPct val="0"/>
            </a:spcBef>
            <a:spcAft>
              <a:spcPct val="35000"/>
            </a:spcAft>
            <a:buNone/>
          </a:pPr>
          <a:r>
            <a:rPr lang="en-US" sz="2300" kern="1200" dirty="0"/>
            <a:t>Be aware of local events &amp; activities that could be supportive platforms for combating HIV stigma </a:t>
          </a:r>
        </a:p>
      </dsp:txBody>
      <dsp:txXfrm>
        <a:off x="7321153" y="1668081"/>
        <a:ext cx="3327796" cy="2633812"/>
      </dsp:txXfrm>
    </dsp:sp>
    <dsp:sp modelId="{6A4C5693-AAD6-4EC9-80AC-27390DBC932A}">
      <dsp:nvSpPr>
        <dsp:cNvPr id="0" name=""/>
        <dsp:cNvSpPr/>
      </dsp:nvSpPr>
      <dsp:spPr>
        <a:xfrm>
          <a:off x="8326598" y="438968"/>
          <a:ext cx="1316906" cy="1316906"/>
        </a:xfrm>
        <a:prstGeom prst="ellipse">
          <a:avLst/>
        </a:prstGeom>
        <a:gradFill rotWithShape="0">
          <a:gsLst>
            <a:gs pos="0">
              <a:schemeClr val="accent4">
                <a:hueOff val="-3571816"/>
                <a:satOff val="21519"/>
                <a:lumOff val="1725"/>
                <a:alphaOff val="0"/>
                <a:tint val="50000"/>
                <a:satMod val="300000"/>
              </a:schemeClr>
            </a:gs>
            <a:gs pos="35000">
              <a:schemeClr val="accent4">
                <a:hueOff val="-3571816"/>
                <a:satOff val="21519"/>
                <a:lumOff val="1725"/>
                <a:alphaOff val="0"/>
                <a:tint val="37000"/>
                <a:satMod val="300000"/>
              </a:schemeClr>
            </a:gs>
            <a:gs pos="100000">
              <a:schemeClr val="accent4">
                <a:hueOff val="-3571816"/>
                <a:satOff val="21519"/>
                <a:lumOff val="1725"/>
                <a:alphaOff val="0"/>
                <a:tint val="15000"/>
                <a:satMod val="350000"/>
              </a:schemeClr>
            </a:gs>
          </a:gsLst>
          <a:lin ang="16200000" scaled="1"/>
        </a:gradFill>
        <a:ln w="9525" cap="flat" cmpd="sng" algn="ctr">
          <a:solidFill>
            <a:schemeClr val="accent4">
              <a:hueOff val="-3571816"/>
              <a:satOff val="21519"/>
              <a:lumOff val="1725"/>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txBody>
        <a:bodyPr spcFirstLastPara="0" vert="horz" wrap="square" lIns="102671" tIns="12700" rIns="10267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endParaRPr lang="en-US" sz="4800" kern="1200" dirty="0"/>
        </a:p>
      </dsp:txBody>
      <dsp:txXfrm>
        <a:off x="8519454" y="631824"/>
        <a:ext cx="931194" cy="931194"/>
      </dsp:txXfrm>
    </dsp:sp>
    <dsp:sp modelId="{FF091D61-836D-4E42-A24C-643420BE3854}">
      <dsp:nvSpPr>
        <dsp:cNvPr id="0" name=""/>
        <dsp:cNvSpPr/>
      </dsp:nvSpPr>
      <dsp:spPr>
        <a:xfrm>
          <a:off x="7321153" y="4389616"/>
          <a:ext cx="3327796" cy="72"/>
        </a:xfrm>
        <a:prstGeom prst="rect">
          <a:avLst/>
        </a:prstGeom>
        <a:gradFill rotWithShape="0">
          <a:gsLst>
            <a:gs pos="0">
              <a:schemeClr val="accent4">
                <a:hueOff val="-4464770"/>
                <a:satOff val="26899"/>
                <a:lumOff val="2156"/>
                <a:alphaOff val="0"/>
                <a:tint val="50000"/>
                <a:satMod val="300000"/>
              </a:schemeClr>
            </a:gs>
            <a:gs pos="35000">
              <a:schemeClr val="accent4">
                <a:hueOff val="-4464770"/>
                <a:satOff val="26899"/>
                <a:lumOff val="2156"/>
                <a:alphaOff val="0"/>
                <a:tint val="37000"/>
                <a:satMod val="300000"/>
              </a:schemeClr>
            </a:gs>
            <a:gs pos="100000">
              <a:schemeClr val="accent4">
                <a:hueOff val="-4464770"/>
                <a:satOff val="26899"/>
                <a:lumOff val="2156"/>
                <a:alphaOff val="0"/>
                <a:tint val="15000"/>
                <a:satMod val="350000"/>
              </a:schemeClr>
            </a:gs>
          </a:gsLst>
          <a:lin ang="16200000" scaled="1"/>
        </a:gradFill>
        <a:ln w="9525"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FF6F89-0615-46D2-835B-43AC43109A33}">
      <dsp:nvSpPr>
        <dsp:cNvPr id="0" name=""/>
        <dsp:cNvSpPr/>
      </dsp:nvSpPr>
      <dsp:spPr>
        <a:xfrm>
          <a:off x="0" y="0"/>
          <a:ext cx="10325860" cy="0"/>
        </a:xfrm>
        <a:prstGeom prst="lin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sp>
    <dsp:sp modelId="{11EEFAFA-671D-41E2-90FB-22A88DCCC28D}">
      <dsp:nvSpPr>
        <dsp:cNvPr id="0" name=""/>
        <dsp:cNvSpPr/>
      </dsp:nvSpPr>
      <dsp:spPr>
        <a:xfrm>
          <a:off x="0" y="0"/>
          <a:ext cx="2065172" cy="3491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b="1" kern="1200" dirty="0"/>
            <a:t>To facilitate a stigma-free environment:</a:t>
          </a:r>
          <a:endParaRPr lang="en-US" sz="2600" kern="1200" dirty="0"/>
        </a:p>
      </dsp:txBody>
      <dsp:txXfrm>
        <a:off x="0" y="0"/>
        <a:ext cx="2065172" cy="3491648"/>
      </dsp:txXfrm>
    </dsp:sp>
    <dsp:sp modelId="{8506FA21-4A7D-4797-8B31-EBA3316742A5}">
      <dsp:nvSpPr>
        <dsp:cNvPr id="0" name=""/>
        <dsp:cNvSpPr/>
      </dsp:nvSpPr>
      <dsp:spPr>
        <a:xfrm>
          <a:off x="2220059" y="41045"/>
          <a:ext cx="8105800" cy="82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Provide comprehensive HIV information &amp; education in an easily understood manner</a:t>
          </a:r>
        </a:p>
      </dsp:txBody>
      <dsp:txXfrm>
        <a:off x="2220059" y="41045"/>
        <a:ext cx="8105800" cy="820912"/>
      </dsp:txXfrm>
    </dsp:sp>
    <dsp:sp modelId="{312738FC-7625-4D2F-BEB0-C39891271761}">
      <dsp:nvSpPr>
        <dsp:cNvPr id="0" name=""/>
        <dsp:cNvSpPr/>
      </dsp:nvSpPr>
      <dsp:spPr>
        <a:xfrm>
          <a:off x="2065171" y="861957"/>
          <a:ext cx="8260688"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4B772EE5-B08F-4A1A-A8F6-F49247E538A6}">
      <dsp:nvSpPr>
        <dsp:cNvPr id="0" name=""/>
        <dsp:cNvSpPr/>
      </dsp:nvSpPr>
      <dsp:spPr>
        <a:xfrm>
          <a:off x="2220059" y="903003"/>
          <a:ext cx="8105800" cy="82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Offer regular opportunities to share information on HIV treatment with your clients and answer their questions</a:t>
          </a:r>
        </a:p>
      </dsp:txBody>
      <dsp:txXfrm>
        <a:off x="2220059" y="903003"/>
        <a:ext cx="8105800" cy="820912"/>
      </dsp:txXfrm>
    </dsp:sp>
    <dsp:sp modelId="{C361C203-565C-4D64-9099-3E94E48BE7DD}">
      <dsp:nvSpPr>
        <dsp:cNvPr id="0" name=""/>
        <dsp:cNvSpPr/>
      </dsp:nvSpPr>
      <dsp:spPr>
        <a:xfrm>
          <a:off x="2065171" y="1723915"/>
          <a:ext cx="8260688"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D9E6C8D3-1F0D-4649-8EFC-489298818692}">
      <dsp:nvSpPr>
        <dsp:cNvPr id="0" name=""/>
        <dsp:cNvSpPr/>
      </dsp:nvSpPr>
      <dsp:spPr>
        <a:xfrm>
          <a:off x="2220059" y="1764961"/>
          <a:ext cx="8105800" cy="82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Link people living with HIV to services that support their holistic well-being</a:t>
          </a:r>
        </a:p>
      </dsp:txBody>
      <dsp:txXfrm>
        <a:off x="2220059" y="1764961"/>
        <a:ext cx="8105800" cy="820912"/>
      </dsp:txXfrm>
    </dsp:sp>
    <dsp:sp modelId="{CD94A19C-E1F4-4D7E-9AE5-553B8AA0BF82}">
      <dsp:nvSpPr>
        <dsp:cNvPr id="0" name=""/>
        <dsp:cNvSpPr/>
      </dsp:nvSpPr>
      <dsp:spPr>
        <a:xfrm>
          <a:off x="2065171" y="2585873"/>
          <a:ext cx="8260688"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 modelId="{33908337-A413-429E-9B7A-00769726D796}">
      <dsp:nvSpPr>
        <dsp:cNvPr id="0" name=""/>
        <dsp:cNvSpPr/>
      </dsp:nvSpPr>
      <dsp:spPr>
        <a:xfrm>
          <a:off x="2220059" y="2626919"/>
          <a:ext cx="8105800" cy="8209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kern="1200" dirty="0"/>
            <a:t>Provide support for HIV status disclosure</a:t>
          </a:r>
        </a:p>
      </dsp:txBody>
      <dsp:txXfrm>
        <a:off x="2220059" y="2626919"/>
        <a:ext cx="8105800" cy="820912"/>
      </dsp:txXfrm>
    </dsp:sp>
    <dsp:sp modelId="{F23F95D9-3A50-4D4F-8014-E8E22E963AB2}">
      <dsp:nvSpPr>
        <dsp:cNvPr id="0" name=""/>
        <dsp:cNvSpPr/>
      </dsp:nvSpPr>
      <dsp:spPr>
        <a:xfrm>
          <a:off x="2065171" y="3447831"/>
          <a:ext cx="8260688" cy="0"/>
        </a:xfrm>
        <a:prstGeom prst="line">
          <a:avLst/>
        </a:prstGeom>
        <a:noFill/>
        <a:ln w="9525" cap="flat" cmpd="sng" algn="ctr">
          <a:solidFill>
            <a:schemeClr val="accent4">
              <a:tint val="5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0">
          <a:scrgbClr r="0" g="0" b="0"/>
        </a:fillRef>
        <a:effectRef idx="1">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0615E-2918-4D4C-BB23-9F63B580EF32}">
      <dsp:nvSpPr>
        <dsp:cNvPr id="0" name=""/>
        <dsp:cNvSpPr/>
      </dsp:nvSpPr>
      <dsp:spPr>
        <a:xfrm>
          <a:off x="9380" y="528512"/>
          <a:ext cx="2262573" cy="678771"/>
        </a:xfrm>
        <a:prstGeom prst="chevron">
          <a:avLst>
            <a:gd name="adj" fmla="val 30000"/>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09" tIns="83809" rIns="83809" bIns="83809" numCol="1" spcCol="1270" anchor="ctr" anchorCtr="0">
          <a:noAutofit/>
        </a:bodyPr>
        <a:lstStyle/>
        <a:p>
          <a:pPr marL="0" lvl="0" indent="0" algn="ctr" defTabSz="1022350">
            <a:lnSpc>
              <a:spcPct val="90000"/>
            </a:lnSpc>
            <a:spcBef>
              <a:spcPct val="0"/>
            </a:spcBef>
            <a:spcAft>
              <a:spcPct val="35000"/>
            </a:spcAft>
            <a:buNone/>
          </a:pPr>
          <a:r>
            <a:rPr lang="en-US" sz="2300" b="1" kern="1200" dirty="0"/>
            <a:t>Tell</a:t>
          </a:r>
        </a:p>
      </dsp:txBody>
      <dsp:txXfrm>
        <a:off x="213011" y="528512"/>
        <a:ext cx="1855311" cy="678771"/>
      </dsp:txXfrm>
    </dsp:sp>
    <dsp:sp modelId="{8616D399-B7DE-4F9A-8502-D15520513979}">
      <dsp:nvSpPr>
        <dsp:cNvPr id="0" name=""/>
        <dsp:cNvSpPr/>
      </dsp:nvSpPr>
      <dsp:spPr>
        <a:xfrm>
          <a:off x="9380" y="1207284"/>
          <a:ext cx="2058941" cy="2515539"/>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702" tIns="162702" rIns="162702" bIns="325404" numCol="1" spcCol="1270" anchor="t" anchorCtr="0">
          <a:noAutofit/>
        </a:bodyPr>
        <a:lstStyle/>
        <a:p>
          <a:pPr marL="0" lvl="0" indent="0" algn="l" defTabSz="711200">
            <a:lnSpc>
              <a:spcPct val="90000"/>
            </a:lnSpc>
            <a:spcBef>
              <a:spcPct val="0"/>
            </a:spcBef>
            <a:spcAft>
              <a:spcPct val="35000"/>
            </a:spcAft>
            <a:buNone/>
          </a:pPr>
          <a:r>
            <a:rPr lang="en-US" sz="1600" kern="1200" dirty="0"/>
            <a:t>Tell people about their rights</a:t>
          </a:r>
        </a:p>
      </dsp:txBody>
      <dsp:txXfrm>
        <a:off x="9380" y="1207284"/>
        <a:ext cx="2058941" cy="2515539"/>
      </dsp:txXfrm>
    </dsp:sp>
    <dsp:sp modelId="{276990F8-2F83-4F4F-A5D7-06BBDFAA7EB9}">
      <dsp:nvSpPr>
        <dsp:cNvPr id="0" name=""/>
        <dsp:cNvSpPr/>
      </dsp:nvSpPr>
      <dsp:spPr>
        <a:xfrm>
          <a:off x="2216460" y="528512"/>
          <a:ext cx="2262573" cy="678771"/>
        </a:xfrm>
        <a:prstGeom prst="chevron">
          <a:avLst>
            <a:gd name="adj" fmla="val 30000"/>
          </a:avLst>
        </a:prstGeom>
        <a:solidFill>
          <a:schemeClr val="accent4">
            <a:hueOff val="-1116192"/>
            <a:satOff val="6725"/>
            <a:lumOff val="539"/>
            <a:alphaOff val="0"/>
          </a:schemeClr>
        </a:solidFill>
        <a:ln w="25400" cap="flat" cmpd="sng" algn="ctr">
          <a:solidFill>
            <a:schemeClr val="accent4">
              <a:hueOff val="-1116192"/>
              <a:satOff val="6725"/>
              <a:lumOff val="539"/>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09" tIns="83809" rIns="83809" bIns="83809" numCol="1" spcCol="1270" anchor="ctr" anchorCtr="0">
          <a:noAutofit/>
        </a:bodyPr>
        <a:lstStyle/>
        <a:p>
          <a:pPr marL="0" lvl="0" indent="0" algn="ctr" defTabSz="1022350">
            <a:lnSpc>
              <a:spcPct val="90000"/>
            </a:lnSpc>
            <a:spcBef>
              <a:spcPct val="0"/>
            </a:spcBef>
            <a:spcAft>
              <a:spcPct val="35000"/>
            </a:spcAft>
            <a:buNone/>
          </a:pPr>
          <a:r>
            <a:rPr lang="en-US" sz="2300" b="1" kern="1200" dirty="0"/>
            <a:t>Display</a:t>
          </a:r>
        </a:p>
      </dsp:txBody>
      <dsp:txXfrm>
        <a:off x="2420091" y="528512"/>
        <a:ext cx="1855311" cy="678771"/>
      </dsp:txXfrm>
    </dsp:sp>
    <dsp:sp modelId="{97919695-C5A9-4FEA-8236-C6D349270094}">
      <dsp:nvSpPr>
        <dsp:cNvPr id="0" name=""/>
        <dsp:cNvSpPr/>
      </dsp:nvSpPr>
      <dsp:spPr>
        <a:xfrm>
          <a:off x="2216460" y="1207284"/>
          <a:ext cx="2058941" cy="2515539"/>
        </a:xfrm>
        <a:prstGeom prst="rect">
          <a:avLst/>
        </a:prstGeom>
        <a:solidFill>
          <a:schemeClr val="accent4">
            <a:tint val="40000"/>
            <a:alpha val="90000"/>
            <a:hueOff val="-986427"/>
            <a:satOff val="5539"/>
            <a:lumOff val="352"/>
            <a:alphaOff val="0"/>
          </a:schemeClr>
        </a:solidFill>
        <a:ln w="25400" cap="flat" cmpd="sng" algn="ctr">
          <a:solidFill>
            <a:schemeClr val="accent4">
              <a:tint val="40000"/>
              <a:alpha val="90000"/>
              <a:hueOff val="-986427"/>
              <a:satOff val="5539"/>
              <a:lumOff val="3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702" tIns="162702" rIns="162702" bIns="325404" numCol="1" spcCol="1270" anchor="t" anchorCtr="0">
          <a:noAutofit/>
        </a:bodyPr>
        <a:lstStyle/>
        <a:p>
          <a:pPr marL="0" lvl="0" indent="0" algn="l" defTabSz="711200">
            <a:lnSpc>
              <a:spcPct val="90000"/>
            </a:lnSpc>
            <a:spcBef>
              <a:spcPct val="0"/>
            </a:spcBef>
            <a:spcAft>
              <a:spcPct val="35000"/>
            </a:spcAft>
            <a:buNone/>
          </a:pPr>
          <a:r>
            <a:rPr lang="en-US" sz="1600" kern="1200" dirty="0">
              <a:solidFill>
                <a:schemeClr val="tx1"/>
              </a:solidFill>
              <a:effectLst/>
              <a:latin typeface="+mn-lt"/>
              <a:ea typeface="+mn-ea"/>
              <a:cs typeface="+mn-cs"/>
            </a:rPr>
            <a:t>Display these rights in written form &amp; place them on prominent display in your clinic</a:t>
          </a:r>
          <a:endParaRPr lang="en-US" sz="1600" kern="1200" dirty="0"/>
        </a:p>
      </dsp:txBody>
      <dsp:txXfrm>
        <a:off x="2216460" y="1207284"/>
        <a:ext cx="2058941" cy="2515539"/>
      </dsp:txXfrm>
    </dsp:sp>
    <dsp:sp modelId="{8D947B3C-C512-4791-86B0-7B88B85002E1}">
      <dsp:nvSpPr>
        <dsp:cNvPr id="0" name=""/>
        <dsp:cNvSpPr/>
      </dsp:nvSpPr>
      <dsp:spPr>
        <a:xfrm>
          <a:off x="4423539" y="528512"/>
          <a:ext cx="2262573" cy="678771"/>
        </a:xfrm>
        <a:prstGeom prst="chevron">
          <a:avLst>
            <a:gd name="adj" fmla="val 30000"/>
          </a:avLst>
        </a:prstGeom>
        <a:solidFill>
          <a:schemeClr val="accent4">
            <a:hueOff val="-2232385"/>
            <a:satOff val="13449"/>
            <a:lumOff val="1078"/>
            <a:alphaOff val="0"/>
          </a:schemeClr>
        </a:solidFill>
        <a:ln w="25400" cap="flat" cmpd="sng" algn="ctr">
          <a:solidFill>
            <a:schemeClr val="accent4">
              <a:hueOff val="-2232385"/>
              <a:satOff val="13449"/>
              <a:lumOff val="1078"/>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09" tIns="83809" rIns="83809" bIns="83809" numCol="1" spcCol="1270" anchor="ctr" anchorCtr="0">
          <a:noAutofit/>
        </a:bodyPr>
        <a:lstStyle/>
        <a:p>
          <a:pPr marL="0" lvl="0" indent="0" algn="ctr" defTabSz="1022350">
            <a:lnSpc>
              <a:spcPct val="90000"/>
            </a:lnSpc>
            <a:spcBef>
              <a:spcPct val="0"/>
            </a:spcBef>
            <a:spcAft>
              <a:spcPct val="35000"/>
            </a:spcAft>
            <a:buNone/>
          </a:pPr>
          <a:r>
            <a:rPr lang="en-US" sz="2300" b="1" kern="1200" dirty="0"/>
            <a:t>Communicate</a:t>
          </a:r>
        </a:p>
      </dsp:txBody>
      <dsp:txXfrm>
        <a:off x="4627170" y="528512"/>
        <a:ext cx="1855311" cy="678771"/>
      </dsp:txXfrm>
    </dsp:sp>
    <dsp:sp modelId="{B1274CF5-E7DA-411A-AF60-A6FA5FB6C890}">
      <dsp:nvSpPr>
        <dsp:cNvPr id="0" name=""/>
        <dsp:cNvSpPr/>
      </dsp:nvSpPr>
      <dsp:spPr>
        <a:xfrm>
          <a:off x="4423539" y="1207284"/>
          <a:ext cx="2058941" cy="2515539"/>
        </a:xfrm>
        <a:prstGeom prst="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702" tIns="162702" rIns="162702" bIns="325404" numCol="1" spcCol="1270" anchor="t" anchorCtr="0">
          <a:noAutofit/>
        </a:bodyPr>
        <a:lstStyle/>
        <a:p>
          <a:pPr marL="0" lvl="0" indent="0" algn="l" defTabSz="711200">
            <a:lnSpc>
              <a:spcPct val="90000"/>
            </a:lnSpc>
            <a:spcBef>
              <a:spcPct val="0"/>
            </a:spcBef>
            <a:spcAft>
              <a:spcPct val="35000"/>
            </a:spcAft>
            <a:buNone/>
          </a:pPr>
          <a:r>
            <a:rPr lang="en-US" sz="1600" kern="1200" dirty="0"/>
            <a:t>Specifically communicate these resources to people regularly</a:t>
          </a:r>
        </a:p>
      </dsp:txBody>
      <dsp:txXfrm>
        <a:off x="4423539" y="1207284"/>
        <a:ext cx="2058941" cy="2515539"/>
      </dsp:txXfrm>
    </dsp:sp>
    <dsp:sp modelId="{FA283F36-8617-4107-BF0B-E2F6D5F112A3}">
      <dsp:nvSpPr>
        <dsp:cNvPr id="0" name=""/>
        <dsp:cNvSpPr/>
      </dsp:nvSpPr>
      <dsp:spPr>
        <a:xfrm>
          <a:off x="6630618" y="528512"/>
          <a:ext cx="2262573" cy="678771"/>
        </a:xfrm>
        <a:prstGeom prst="chevron">
          <a:avLst>
            <a:gd name="adj" fmla="val 30000"/>
          </a:avLst>
        </a:prstGeom>
        <a:solidFill>
          <a:schemeClr val="accent4">
            <a:hueOff val="-3348577"/>
            <a:satOff val="20174"/>
            <a:lumOff val="1617"/>
            <a:alphaOff val="0"/>
          </a:schemeClr>
        </a:solidFill>
        <a:ln w="25400" cap="flat" cmpd="sng" algn="ctr">
          <a:solidFill>
            <a:schemeClr val="accent4">
              <a:hueOff val="-3348577"/>
              <a:satOff val="20174"/>
              <a:lumOff val="1617"/>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09" tIns="83809" rIns="83809" bIns="83809" numCol="1" spcCol="1270" anchor="ctr" anchorCtr="0">
          <a:noAutofit/>
        </a:bodyPr>
        <a:lstStyle/>
        <a:p>
          <a:pPr marL="0" lvl="0" indent="0" algn="ctr" defTabSz="1022350">
            <a:lnSpc>
              <a:spcPct val="90000"/>
            </a:lnSpc>
            <a:spcBef>
              <a:spcPct val="0"/>
            </a:spcBef>
            <a:spcAft>
              <a:spcPct val="35000"/>
            </a:spcAft>
            <a:buNone/>
          </a:pPr>
          <a:r>
            <a:rPr lang="en-US" sz="2300" b="1" kern="1200" dirty="0"/>
            <a:t>Provide</a:t>
          </a:r>
        </a:p>
      </dsp:txBody>
      <dsp:txXfrm>
        <a:off x="6834249" y="528512"/>
        <a:ext cx="1855311" cy="678771"/>
      </dsp:txXfrm>
    </dsp:sp>
    <dsp:sp modelId="{5A9F4823-2F5B-449E-93E0-0582B950E19F}">
      <dsp:nvSpPr>
        <dsp:cNvPr id="0" name=""/>
        <dsp:cNvSpPr/>
      </dsp:nvSpPr>
      <dsp:spPr>
        <a:xfrm>
          <a:off x="6630618" y="1207284"/>
          <a:ext cx="2058941" cy="2515539"/>
        </a:xfrm>
        <a:prstGeom prst="rect">
          <a:avLst/>
        </a:prstGeom>
        <a:solidFill>
          <a:schemeClr val="accent4">
            <a:tint val="40000"/>
            <a:alpha val="90000"/>
            <a:hueOff val="-2959282"/>
            <a:satOff val="16618"/>
            <a:lumOff val="1056"/>
            <a:alphaOff val="0"/>
          </a:schemeClr>
        </a:solidFill>
        <a:ln w="25400" cap="flat" cmpd="sng" algn="ctr">
          <a:solidFill>
            <a:schemeClr val="accent4">
              <a:tint val="40000"/>
              <a:alpha val="90000"/>
              <a:hueOff val="-2959282"/>
              <a:satOff val="16618"/>
              <a:lumOff val="10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702" tIns="162702" rIns="162702" bIns="325404" numCol="1" spcCol="1270" anchor="t" anchorCtr="0">
          <a:noAutofit/>
        </a:bodyPr>
        <a:lstStyle/>
        <a:p>
          <a:pPr marL="0" lvl="0" indent="0" algn="l" defTabSz="711200">
            <a:lnSpc>
              <a:spcPct val="90000"/>
            </a:lnSpc>
            <a:spcBef>
              <a:spcPct val="0"/>
            </a:spcBef>
            <a:spcAft>
              <a:spcPct val="35000"/>
            </a:spcAft>
            <a:buNone/>
          </a:pPr>
          <a:r>
            <a:rPr lang="en-US" sz="1600" kern="1200" dirty="0"/>
            <a:t>Provide information about local organizations that can provide counseling &amp; legal services</a:t>
          </a:r>
        </a:p>
      </dsp:txBody>
      <dsp:txXfrm>
        <a:off x="6630618" y="1207284"/>
        <a:ext cx="2058941" cy="2515539"/>
      </dsp:txXfrm>
    </dsp:sp>
    <dsp:sp modelId="{22C96F98-D977-4C29-BE30-D5BC7DDFF386}">
      <dsp:nvSpPr>
        <dsp:cNvPr id="0" name=""/>
        <dsp:cNvSpPr/>
      </dsp:nvSpPr>
      <dsp:spPr>
        <a:xfrm>
          <a:off x="8837697" y="528512"/>
          <a:ext cx="2262573" cy="678771"/>
        </a:xfrm>
        <a:prstGeom prst="chevron">
          <a:avLst>
            <a:gd name="adj" fmla="val 30000"/>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3809" tIns="83809" rIns="83809" bIns="83809" numCol="1" spcCol="1270" anchor="ctr" anchorCtr="0">
          <a:noAutofit/>
        </a:bodyPr>
        <a:lstStyle/>
        <a:p>
          <a:pPr marL="0" lvl="0" indent="0" algn="ctr" defTabSz="1022350">
            <a:lnSpc>
              <a:spcPct val="90000"/>
            </a:lnSpc>
            <a:spcBef>
              <a:spcPct val="0"/>
            </a:spcBef>
            <a:spcAft>
              <a:spcPct val="35000"/>
            </a:spcAft>
            <a:buNone/>
          </a:pPr>
          <a:r>
            <a:rPr lang="en-US" sz="2300" b="1" kern="1200" dirty="0"/>
            <a:t>Train</a:t>
          </a:r>
        </a:p>
      </dsp:txBody>
      <dsp:txXfrm>
        <a:off x="9041328" y="528512"/>
        <a:ext cx="1855311" cy="678771"/>
      </dsp:txXfrm>
    </dsp:sp>
    <dsp:sp modelId="{59BC60F6-DE58-4666-89E3-654FAC3D5E8F}">
      <dsp:nvSpPr>
        <dsp:cNvPr id="0" name=""/>
        <dsp:cNvSpPr/>
      </dsp:nvSpPr>
      <dsp:spPr>
        <a:xfrm>
          <a:off x="8837697" y="1207284"/>
          <a:ext cx="2058941" cy="2515539"/>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2702" tIns="162702" rIns="162702" bIns="325404" numCol="1" spcCol="1270" anchor="t" anchorCtr="0">
          <a:noAutofit/>
        </a:bodyPr>
        <a:lstStyle/>
        <a:p>
          <a:pPr marL="0" lvl="0" indent="0" algn="l" defTabSz="711200">
            <a:lnSpc>
              <a:spcPct val="90000"/>
            </a:lnSpc>
            <a:spcBef>
              <a:spcPct val="0"/>
            </a:spcBef>
            <a:spcAft>
              <a:spcPct val="35000"/>
            </a:spcAft>
            <a:buNone/>
          </a:pPr>
          <a:r>
            <a:rPr lang="en-US" sz="1600" kern="1200" dirty="0"/>
            <a:t>Train your employees on human rights &amp; their role, as health care workers, in empowering people to be engaged meaningfully in their care</a:t>
          </a:r>
        </a:p>
      </dsp:txBody>
      <dsp:txXfrm>
        <a:off x="8837697" y="1207284"/>
        <a:ext cx="2058941" cy="251553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16/7/layout/ChevronBlockProcess">
  <dgm:title val="Chevron Block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28"/>
      <dgm:constr type="primFontSz" for="des" forName="desTx" refType="primFontSz" refFor="des" refForName="parTx" op="lte" fact="0.75"/>
      <dgm:constr type="h" for="des" forName="desTx" op="equ"/>
      <dgm:constr type="w" for="ch" forName="space" refType="w" op="equ" fact="-0.005"/>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91"/>
              <dgm:constr type="t" for="ch" forName="desTx" refType="h" refFor="ch" refForName="parTx"/>
            </dgm:constrLst>
          </dgm:if>
          <dgm:else name="Name9">
            <dgm:constrLst>
              <dgm:constr type="l" for="ch" forName="parTx"/>
              <dgm:constr type="w" for="ch" forName="parTx" refType="w"/>
              <dgm:constr type="t" for="ch" forName="parTx"/>
              <dgm:constr type="l" for="ch" forName="desTx" refType="w" fact="0.09"/>
              <dgm:constr type="w" for="ch" forName="desTx" refType="w" refFor="ch" refForName="parTx" fact="0.91"/>
              <dgm:constr type="t" for="ch" forName="desTx" refType="h" refFor="ch" refForName="parTx"/>
            </dgm:constrLst>
          </dgm:else>
        </dgm:choose>
        <dgm:ruleLst>
          <dgm:rule type="h" val="INF" fact="NaN" max="NaN"/>
        </dgm:ruleLst>
        <dgm:layoutNode name="parTx" styleLbl="alignNode1">
          <dgm:varLst>
            <dgm:chMax val="0"/>
            <dgm:chPref val="0"/>
          </dgm:varLst>
          <dgm:alg type="tx"/>
          <dgm:choose name="Name10">
            <dgm:if name="Name11" func="var" arg="dir" op="equ" val="norm">
              <dgm:shape xmlns:r="http://schemas.openxmlformats.org/officeDocument/2006/relationships" type="chevron" r:blip="">
                <dgm:adjLst>
                  <dgm:adj idx="1" val="0.3"/>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3"/>
                <dgm:constr type="h"/>
                <dgm:constr type="tMarg" refType="w" fact="0.105"/>
                <dgm:constr type="bMarg" refType="w" fact="0.105"/>
                <dgm:constr type="lMarg" refType="w" fact="0.105"/>
                <dgm:constr type="rMarg" refType="w" fact="0.105"/>
              </dgm:constrLst>
            </dgm:if>
            <dgm:else name="Name15">
              <dgm:constrLst>
                <dgm:constr type="h" refType="w" op="lte" fact="0.3"/>
                <dgm:constr type="h"/>
                <dgm:constr type="tMarg" refType="w" fact="0.105"/>
                <dgm:constr type="bMarg" refType="w" fact="0.105"/>
                <dgm:constr type="lMarg" refType="w" fact="0.105"/>
                <dgm:constr type="rMarg" refType="w" fact="0.105"/>
              </dgm:constrLst>
            </dgm:else>
          </dgm:choose>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0"/>
            <dgm:constr type="tMarg" refType="w" fact="0.224"/>
            <dgm:constr type="bMarg" refType="w" fact="0.448"/>
            <dgm:constr type="lMarg" refType="w" fact="0.224"/>
            <dgm:constr type="rMarg" refType="w" fact="0.224"/>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444D5-7B8B-6F4F-A23F-72F2F1B255AE}" type="datetimeFigureOut">
              <a:rPr lang="en-US" smtClean="0"/>
              <a:t>9/21/2020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BE415C-572E-4248-A06F-672BECD89199}" type="slidenum">
              <a:rPr lang="en-US" smtClean="0"/>
              <a:t>‹#›</a:t>
            </a:fld>
            <a:endParaRPr lang="en-US"/>
          </a:p>
        </p:txBody>
      </p:sp>
    </p:spTree>
    <p:extLst>
      <p:ext uri="{BB962C8B-B14F-4D97-AF65-F5344CB8AC3E}">
        <p14:creationId xmlns:p14="http://schemas.microsoft.com/office/powerpoint/2010/main" val="1906917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Welcome to module 2 of this e-course entitled, </a:t>
            </a:r>
            <a:r>
              <a:rPr lang="en-US" sz="1200" i="1" kern="1200" dirty="0">
                <a:solidFill>
                  <a:schemeClr val="tx1"/>
                </a:solidFill>
                <a:effectLst/>
                <a:latin typeface="+mn-lt"/>
                <a:ea typeface="+mn-ea"/>
                <a:cs typeface="+mn-cs"/>
              </a:rPr>
              <a:t>Eliminating Stigma and Discrimination in Health Settings Delivering HIV Services</a:t>
            </a:r>
            <a:r>
              <a:rPr lang="en-US" sz="1200" kern="1200" dirty="0">
                <a:solidFill>
                  <a:schemeClr val="tx1"/>
                </a:solidFill>
                <a:effectLst/>
                <a:latin typeface="+mn-lt"/>
                <a:ea typeface="+mn-ea"/>
                <a:cs typeface="+mn-cs"/>
              </a:rPr>
              <a:t>. In the first module, we defined what stigma and discrimination mean, identified their causes and consequences, and reviewed some strategies for eliminating them within health settings. The goals of this second module are to examine what stigma looks like in the context of a health facility and the provision of care particularly for marginalized populations, and how healthcare providers can avoid engaging in stigmatizing behavior and communication in their day-to-day work. At the completion of this module, you will have learned the skills to integrate stigma reduction effectively and seamlessly into your daily clinical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a:t>
            </a:fld>
            <a:endParaRPr lang="en-US"/>
          </a:p>
        </p:txBody>
      </p:sp>
    </p:spTree>
    <p:extLst>
      <p:ext uri="{BB962C8B-B14F-4D97-AF65-F5344CB8AC3E}">
        <p14:creationId xmlns:p14="http://schemas.microsoft.com/office/powerpoint/2010/main" val="4117143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expand on the definition of a stigma-free health facility using the minimum standards set by the Joint United Nations Programme on HIV/AIDS, or UNAIDS. These minimum standards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Timely delivery of quality healthcare to all people in need regardless of gender, age, nationality, ethnic origin, religious affiliation, socioeconomic status, sexual orientation, HIV status, disability, or other health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need to secure informed consent before any tests are carried out or any treatment is prescribed;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Freedom from coercion to accept or request any health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Respect for privacy and confidentiality;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Health providers regularly trained to provide services free of stigma and discrimination;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Mechanisms in place to redress episodes of stigma or discrimination and ensure accountability of all facility staff; 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meaningful participation of affected communities in the development and monitoring of policies and programs for the promotion of equality and non-discrimination in healthcare.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One year on after the launch of the </a:t>
            </a:r>
            <a:r>
              <a:rPr lang="en-US" i="1" dirty="0"/>
              <a:t>Agenda for Zero Discrimination in Health Care</a:t>
            </a:r>
            <a:r>
              <a:rPr lang="en-US" dirty="0"/>
              <a:t>, UNAIDS reported some examples of countries moving to discrimination-free health care for all. In Argentina, 21 health facilities committed to increase accessibility and acceptability for lesbian, gay, bisexual, and transgender people. The components of the services include the training of health care providers on the specific health needs of LGBT people, accessible opening hours, and the active involvement of LGBT people in the design and the functioning of the services provided at the facilities.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10</a:t>
            </a:fld>
            <a:endParaRPr lang="en-US"/>
          </a:p>
        </p:txBody>
      </p:sp>
    </p:spTree>
    <p:extLst>
      <p:ext uri="{BB962C8B-B14F-4D97-AF65-F5344CB8AC3E}">
        <p14:creationId xmlns:p14="http://schemas.microsoft.com/office/powerpoint/2010/main" val="3364272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important points to consider as you work to make your health facility stigma free: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Adopt a code of conduct and an action plan to end stigma in your facility. More information on codes of conduct and action plans are available in Module 3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Ensure that people living with HIV and other key populations receive the same standard of care as other patients. This may seem an obvious statement, but we know substandard care can be the direct result of stigma and discrimination.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Create and maintain a welcoming environment for your patients with patient-friendly faces, body language, and voices.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If you “see something, say something.” Speak up about and challenge health care workers who are stigmatizing their patients.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Support all health workers in your facility to be tested for HIV with the full knowledge that they will continue in their employment if they are diagnosed HIV positive and will receive the full backing of staff and management.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srgbClr val="C00000"/>
                </a:solidFill>
                <a:effectLst/>
                <a:uLnTx/>
                <a:uFillTx/>
                <a:latin typeface="Rockwell" panose="02060603020205020403"/>
                <a:ea typeface="+mn-ea"/>
                <a:cs typeface="+mn-cs"/>
              </a:rPr>
              <a:t>The following case study of Henry is an example of multiple factors, including stigma, resulting in interruption of care at a particularly vulnerable time in his life</a:t>
            </a:r>
            <a:endPar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11</a:t>
            </a:fld>
            <a:endParaRPr lang="en-US"/>
          </a:p>
        </p:txBody>
      </p:sp>
    </p:spTree>
    <p:extLst>
      <p:ext uri="{BB962C8B-B14F-4D97-AF65-F5344CB8AC3E}">
        <p14:creationId xmlns:p14="http://schemas.microsoft.com/office/powerpoint/2010/main" val="41135984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dirty="0"/>
              <a:t>Henry is a 33 year old man with a long history of homelessness, incarceration and limited social support. </a:t>
            </a:r>
          </a:p>
          <a:p>
            <a:r>
              <a:rPr lang="en-US" dirty="0"/>
              <a:t>He has been in and out of jail for many years for stealing and has struggled with alcohol and substance abuse. </a:t>
            </a:r>
          </a:p>
          <a:p>
            <a:r>
              <a:rPr lang="en-US" dirty="0"/>
              <a:t>He was diagnosed with HIV in 2010. He never accepted the diagnosis, felt ashamed, that his life was finished and started to drink and use drugs. </a:t>
            </a:r>
          </a:p>
          <a:p>
            <a:r>
              <a:rPr lang="en-US" dirty="0"/>
              <a:t>He has grappled with adherence to his antiretrovirals in the past, often going without medication for months when he was living on the street. </a:t>
            </a:r>
          </a:p>
          <a:p>
            <a:r>
              <a:rPr lang="en-US" dirty="0"/>
              <a:t>During his most recent incarceration for 18 months for theft, he has taken his HIV medication regularly and his viral load has been undetectable. But on release from prison, he immediately seeks out his old friends and begins drinking heavily. </a:t>
            </a:r>
          </a:p>
          <a:p>
            <a:r>
              <a:rPr lang="en-US" dirty="0"/>
              <a:t>Despite having a care continuum case manager, Henry quickly loses contact with him and stops going to the HIV clinic because he heard staff members saying that he was a smelly, homeless drunk. Two months after his release.</a:t>
            </a:r>
          </a:p>
          <a:p>
            <a:r>
              <a:rPr lang="en-US" dirty="0"/>
              <a:t>Henry is arrested again for shop lifting</a:t>
            </a:r>
            <a:endParaRPr lang="en-US" sz="1200" kern="1200" dirty="0">
              <a:solidFill>
                <a:schemeClr val="tx1"/>
              </a:solidFill>
              <a:effectLst/>
              <a:latin typeface="+mn-lt"/>
              <a:ea typeface="+mn-ea"/>
              <a:cs typeface="+mn-cs"/>
            </a:endParaRP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12</a:t>
            </a:fld>
            <a:endParaRPr lang="en-US"/>
          </a:p>
        </p:txBody>
      </p:sp>
    </p:spTree>
    <p:extLst>
      <p:ext uri="{BB962C8B-B14F-4D97-AF65-F5344CB8AC3E}">
        <p14:creationId xmlns:p14="http://schemas.microsoft.com/office/powerpoint/2010/main" val="1950881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lessons can we learn about Henry’s case?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Henry’s case illustrates the multiple factors negatively impacting his retention in care and adherence to his ARVs. These are homelessness, lack of income, alcohol and substance use, repeated incarceration, self-stigma. </a:t>
            </a:r>
            <a:r>
              <a:rPr lang="en-US" sz="1200" b="1" kern="1200" dirty="0">
                <a:solidFill>
                  <a:schemeClr val="tx1"/>
                </a:solidFill>
                <a:effectLst/>
                <a:latin typeface="+mn-lt"/>
                <a:ea typeface="+mn-ea"/>
                <a:cs typeface="+mn-cs"/>
              </a:rPr>
              <a:t>Discrimination</a:t>
            </a:r>
            <a:r>
              <a:rPr lang="en-US" sz="1200" kern="1200" dirty="0">
                <a:solidFill>
                  <a:schemeClr val="tx1"/>
                </a:solidFill>
                <a:effectLst/>
                <a:latin typeface="+mn-lt"/>
                <a:ea typeface="+mn-ea"/>
                <a:cs typeface="+mn-cs"/>
              </a:rPr>
              <a:t> by Henry’s health care providers compounded all the problems in his life and directly contributed to him dropping  out of care.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While access to treatment and viral suppression are generally good during the period of incarceration, retention in care after release continues to be a challenge for many people. The time after incarceration is one of increased vulnerability and formerly incarcerated people are susceptible to drug overdose, suicide, re-arrest and interruptions in HIV medical care. 85% of prisoners with opioid or alcohol dependence relapse on release to the community, regardless of the duration of incarceration. Further, increases in HIV transmission-risk behavior following release from prison have been reported.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health workers, we can and must take responsibility for reducing stigma and  discrimination at all levels in our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Staff meetings in the health facility can be used to talk about discrimination, emphasizing the importance of respect for everyone attending the facility, irrespective of their situation in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Finally, it is important to challenge and support co-workers to cease stigmatizing behaviors towards their patients. An anti-stigma policy that is widely distributed throughout the health facility and enforced by management and abided by staff is an essential component of making your facility stigma free.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13</a:t>
            </a:fld>
            <a:endParaRPr lang="en-US"/>
          </a:p>
        </p:txBody>
      </p:sp>
    </p:spTree>
    <p:extLst>
      <p:ext uri="{BB962C8B-B14F-4D97-AF65-F5344CB8AC3E}">
        <p14:creationId xmlns:p14="http://schemas.microsoft.com/office/powerpoint/2010/main" val="80714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 important means of evaluating whether your health facility is stigma free is to listen to the voices of patients who are attending the facility for their HIV care. Clinic staff and administrators should know what people living with HIV are thinking and feeling about the way in which HIV services are being delivered in their health facility, within the context of any internalized stigma with which people living with HIV may be contending. This knowledge is critical to develop effective anti-stigma programs to address internalized and external stigma, as well as to provide non-stigmatizing quality care.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simple checklist that will allow people living with HIV to tell you how they feel: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Are you currently experiencing stigma in your community? If so, how does it affect your daily life?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Are you currently experiencing stigma in your health facility? If so, who at the health facility stigmatizes you? And how?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family members or friends know about your HIV status?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feel ashamed or different from others because of your HIV status?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feel that others blame you for your HIV status?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you have access to a support network?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following case study of Gabrielle is an example of how stigma jeopardizes access to quality HIV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14</a:t>
            </a:fld>
            <a:endParaRPr lang="en-US"/>
          </a:p>
        </p:txBody>
      </p:sp>
    </p:spTree>
    <p:extLst>
      <p:ext uri="{BB962C8B-B14F-4D97-AF65-F5344CB8AC3E}">
        <p14:creationId xmlns:p14="http://schemas.microsoft.com/office/powerpoint/2010/main" val="3237460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a:spcBef>
                <a:spcPts val="0"/>
              </a:spcBef>
            </a:pPr>
            <a:r>
              <a:rPr lang="en-US" sz="1200" dirty="0"/>
              <a:t>Gabrielle is a 30 year old African-American woman living with HIV. </a:t>
            </a:r>
          </a:p>
          <a:p>
            <a:pPr>
              <a:spcBef>
                <a:spcPts val="0"/>
              </a:spcBef>
            </a:pPr>
            <a:r>
              <a:rPr lang="en-US" sz="1200" dirty="0"/>
              <a:t>Her husband is HIV negative and they have been married for 4 years. Gabrielle has been on antiretroviral therapy since her HIV diagnosis 7 years ago. She never misses her ARVs and has had an undetectable viral load for many years.  </a:t>
            </a:r>
          </a:p>
          <a:p>
            <a:pPr>
              <a:spcBef>
                <a:spcPts val="0"/>
              </a:spcBef>
            </a:pPr>
            <a:r>
              <a:rPr lang="en-US" sz="1200" dirty="0"/>
              <a:t>The couple has no children but Gabrielle has been thinking that she would like to have a baby before she gets much older. She wanted to chat with her doctor but was unsure about what reaction she would get. </a:t>
            </a:r>
          </a:p>
          <a:p>
            <a:pPr>
              <a:spcBef>
                <a:spcPts val="0"/>
              </a:spcBef>
            </a:pPr>
            <a:r>
              <a:rPr lang="en-US" sz="1200" dirty="0"/>
              <a:t>She knew her doctor was quite conservative and Gabrielle was her only HIV positive patient. Finally, she asked the doctor about getting pregnant. </a:t>
            </a:r>
          </a:p>
          <a:p>
            <a:pPr>
              <a:spcBef>
                <a:spcPts val="0"/>
              </a:spcBef>
            </a:pPr>
            <a:r>
              <a:rPr lang="en-US" sz="1200" dirty="0"/>
              <a:t>As Gabrielle predicted, the doctor advised that this was not a good idea as it could upset her viral control and the baby may have problems. </a:t>
            </a:r>
          </a:p>
          <a:p>
            <a:pPr>
              <a:spcBef>
                <a:spcPts val="0"/>
              </a:spcBef>
            </a:pPr>
            <a:r>
              <a:rPr lang="en-US" sz="1200" dirty="0"/>
              <a:t>Gabrielle decided to get another opinion from a HIV specialist and, following advice that many HIV positive women now are having children, she and her husband decided to have a baby. </a:t>
            </a:r>
          </a:p>
          <a:p>
            <a:pPr>
              <a:spcBef>
                <a:spcPts val="0"/>
              </a:spcBef>
            </a:pPr>
            <a:r>
              <a:rPr lang="en-US" sz="1200" dirty="0"/>
              <a:t>Her baby is now 12 months old and she and her infant are healthy. Gabrielle is planning her second pregnancy. </a:t>
            </a:r>
            <a:endParaRPr lang="en-US" sz="800"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15</a:t>
            </a:fld>
            <a:endParaRPr lang="en-US"/>
          </a:p>
        </p:txBody>
      </p:sp>
    </p:spTree>
    <p:extLst>
      <p:ext uri="{BB962C8B-B14F-4D97-AF65-F5344CB8AC3E}">
        <p14:creationId xmlns:p14="http://schemas.microsoft.com/office/powerpoint/2010/main" val="2923940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can we learn from Gabrielle’s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Stigma, both at the societal and facility levels, continues to discourage pregnancy among HIV-positive women and men even though medical advances mean that having biological children is associated with minimal risk of HIV transmission. This stigma is multiplied by the stigma associated with racism, given the over-representation of HIV among black women and men.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Studies have reported a high unmet need for reproductive counseling among women living with HIV. In the Baltimore-based Women Living Positively survey, a cross-sectional survey of 700 HIV-positive women 48% were not asked by their HIV provider if they wanted to have a child either now or in the future. A 2013 study from Los Angeles County also pointed to the need for provider-initiated counseling. More than two thirds of HIV positive women who reported a desire to have a child had not discussed their fertility needs or methods of safe conception with their providers, although 64% said that they would like to discuss this topic with their provider. </a:t>
            </a:r>
          </a:p>
          <a:p>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16</a:t>
            </a:fld>
            <a:endParaRPr lang="en-US"/>
          </a:p>
        </p:txBody>
      </p:sp>
    </p:spTree>
    <p:extLst>
      <p:ext uri="{BB962C8B-B14F-4D97-AF65-F5344CB8AC3E}">
        <p14:creationId xmlns:p14="http://schemas.microsoft.com/office/powerpoint/2010/main" val="2414052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personal steps for success that we can all take to allow us to confront our engagement in 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Put yourself in your patient’s shoes, recognizing their individual needs and issues, as well as barriers to care and positive health outcomes.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Set aside your personal beliefs because they have no place in your role of providing care at your health facility.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Accept without judgement who people are, how they choose to live their lives, and the choices that they make. Only then can you provide all people with the best quality care free of stigma and discrimination.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Finally, understand your community and the diversity of people who live in it so that you can relate to and with them in a compassionate and professional way.</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17</a:t>
            </a:fld>
            <a:endParaRPr lang="en-US"/>
          </a:p>
        </p:txBody>
      </p:sp>
    </p:spTree>
    <p:extLst>
      <p:ext uri="{BB962C8B-B14F-4D97-AF65-F5344CB8AC3E}">
        <p14:creationId xmlns:p14="http://schemas.microsoft.com/office/powerpoint/2010/main" val="3966746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discussed in module 1, Stigma affects different groups of people in different ways, based on age, gender, race, ethnicity, sexual orientation, gender identity, religion, and socioeconomic status. </a:t>
            </a:r>
            <a:r>
              <a:rPr lang="en-US" dirty="0"/>
              <a:t>When people living with HIV are also marginalized because of social identities &amp; inequities, overlapping, multilevel forms of stigma are experienced forming the basis for intersectional 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For example, women can be affected differently by HIV-related stigma compared to men. Women may be subjected to pre-conceived notions that HIV was acquired because of sexual promiscuity. Beyond HIV-related stigma, women can face stigma for both their gender as well as their HIV status. This is an example of intersectional stigma.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Similarly, men who have sex with men, including gay and bisexual men, who are living with HIV can be stigmatized for both their sexuality as well as living with HIV. This, too, an example of intersectional stigma. It is important to note that when the HIV epidemic began in the 1980s, a common myth persisted that HIV was a “gay man’s disease.” We know better today that the face of HIV includes a diverse population of people, with heterosexual men and women representing segments of the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Men and women living with HIV who belong to a race or ethnicity that is demographically the minority within a community can experience multi-level forms of stigma beyond their HIV status.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regarding age, an older patient’s risk for HIV may be overlooked simply due to age, thereby missing opportunities for preventative measures. Further, HIV-related stigma may be more severe among older people, causing them to hide their diagnosis from loved ones and fail to access HIV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 these factors in mind when having a conversation with patients, but also with respect to creating a safe and welcoming environment that addresses each person’s whole life experience and their holistic health and other needs.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18</a:t>
            </a:fld>
            <a:endParaRPr lang="en-US"/>
          </a:p>
        </p:txBody>
      </p:sp>
    </p:spTree>
    <p:extLst>
      <p:ext uri="{BB962C8B-B14F-4D97-AF65-F5344CB8AC3E}">
        <p14:creationId xmlns:p14="http://schemas.microsoft.com/office/powerpoint/2010/main" val="3190761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taking steps towards de-stigmatization, it is important to recognize that the process starts with and depends on you!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Every staff member in your healthcare facility – including you – has a responsibility to make all people feel welcome and to treat them with the respect and dignity to which they are entitled. If you do not provide a welcoming, convenient, and safe environment, patients will not remain engaged in care at your health facility, which is why so many patients are lost to follow-up and, ultimately, experience poor health outcomes.</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19</a:t>
            </a:fld>
            <a:endParaRPr lang="en-US"/>
          </a:p>
        </p:txBody>
      </p:sp>
    </p:spTree>
    <p:extLst>
      <p:ext uri="{BB962C8B-B14F-4D97-AF65-F5344CB8AC3E}">
        <p14:creationId xmlns:p14="http://schemas.microsoft.com/office/powerpoint/2010/main" val="4064069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dirty="0"/>
              <a:t>Combating HIV-related stigma is an important step toward achieving public health goals, such as ending AIDS as a public health threat by 2030. It is also an integral action that we can all take as health providers to improve the general mental and physical well-being of all people living with HIV. </a:t>
            </a:r>
          </a:p>
          <a:p>
            <a:endParaRPr lang="en-US" dirty="0"/>
          </a:p>
          <a:p>
            <a:r>
              <a:rPr lang="en-US" dirty="0"/>
              <a:t>Yet, according to the World Health Organization, patient fear of stigma and discrimination remains among the primary reasons why people living with HIV are reluctant to be tested, disclose their HIV status, or start HIV treatment. This reluctance not only contributes to poor health outcomes for these individuals, but less than needed uptake of HIV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a:t>
            </a:fld>
            <a:endParaRPr lang="en-US"/>
          </a:p>
        </p:txBody>
      </p:sp>
    </p:spTree>
    <p:extLst>
      <p:ext uri="{BB962C8B-B14F-4D97-AF65-F5344CB8AC3E}">
        <p14:creationId xmlns:p14="http://schemas.microsoft.com/office/powerpoint/2010/main" val="39403396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additional steps for success around the themes of recognizing, addressing, reducing stigma: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Recognize that stigma and discrimination exist in your health facility as they does in many facilities, and that staff need to be empowered to speak out and report stigmatizing practices whenever they occur without fear of reprisal.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Address misconceptions about HIV transmission. As we have previously discussed, fear of acquiring HIV through casual contact is a major reason for stigmatizing and discriminatory practices in health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And, reduce the physical and emotional distance between patients and staff. Be empathetic towards the people attending your health facility and take every opportunity to strengthen supportive dialogue with them. We all must have empathy for our patients.</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20</a:t>
            </a:fld>
            <a:endParaRPr lang="en-US"/>
          </a:p>
        </p:txBody>
      </p:sp>
    </p:spTree>
    <p:extLst>
      <p:ext uri="{BB962C8B-B14F-4D97-AF65-F5344CB8AC3E}">
        <p14:creationId xmlns:p14="http://schemas.microsoft.com/office/powerpoint/2010/main" val="19588320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Amidst the many challenges for health facilities providing services to people living with HIV, effective health provider-patient communication stands out as a critical component to ensuring that patients receive the care and support they need. Treatment adherence, a crucial part of HIV care, is specifically affected when ineffective dialogue occurs between patients and providers.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IAPAC’s </a:t>
            </a:r>
            <a:r>
              <a:rPr lang="en-US" sz="1200" i="1" kern="1200" dirty="0">
                <a:solidFill>
                  <a:schemeClr val="tx1"/>
                </a:solidFill>
                <a:effectLst/>
                <a:latin typeface="+mn-lt"/>
                <a:ea typeface="+mn-ea"/>
                <a:cs typeface="+mn-cs"/>
              </a:rPr>
              <a:t>Caliber of Care Program </a:t>
            </a:r>
            <a:r>
              <a:rPr lang="en-US" sz="1200" kern="1200" dirty="0">
                <a:solidFill>
                  <a:schemeClr val="tx1"/>
                </a:solidFill>
                <a:effectLst/>
                <a:latin typeface="+mn-lt"/>
                <a:ea typeface="+mn-ea"/>
                <a:cs typeface="+mn-cs"/>
              </a:rPr>
              <a:t>is a resource for health workers to optimize their communication with people living with HIV seeking care in a health facility. The </a:t>
            </a:r>
            <a:r>
              <a:rPr lang="en-US" sz="1200" i="1" kern="1200" dirty="0">
                <a:solidFill>
                  <a:schemeClr val="tx1"/>
                </a:solidFill>
                <a:effectLst/>
                <a:latin typeface="+mn-lt"/>
                <a:ea typeface="+mn-ea"/>
                <a:cs typeface="+mn-cs"/>
              </a:rPr>
              <a:t>Caliber of Care Stigma Dialogue Navigator </a:t>
            </a:r>
            <a:r>
              <a:rPr lang="en-US" sz="1200" i="0" kern="1200" dirty="0">
                <a:solidFill>
                  <a:schemeClr val="tx1"/>
                </a:solidFill>
                <a:effectLst/>
                <a:latin typeface="+mn-lt"/>
                <a:ea typeface="+mn-ea"/>
                <a:cs typeface="+mn-cs"/>
              </a:rPr>
              <a:t>provides</a:t>
            </a:r>
            <a:r>
              <a:rPr lang="en-US" sz="1200" i="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real-world guidance for engaging in stigma-free communication and empowering people to overcome the stigma of living with HIV and the stigma related to their HIV care and treatment. You may access the resource at www.iapac.org.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Bottom line, language matters. The language that you use when talking to people living with HIV will either empower them or keep them from accessing and utilizing HIV care and other services. Make sure to use ‘person-first’ language, which puts the person before the health condition. Make sure you are not referring to your clients as HIV-positives or HIV-infected persons but rather as people living with HIV.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21</a:t>
            </a:fld>
            <a:endParaRPr lang="en-US"/>
          </a:p>
        </p:txBody>
      </p:sp>
    </p:spTree>
    <p:extLst>
      <p:ext uri="{BB962C8B-B14F-4D97-AF65-F5344CB8AC3E}">
        <p14:creationId xmlns:p14="http://schemas.microsoft.com/office/powerpoint/2010/main" val="35321025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more examples of how to optimize your communication with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Make sure you ask your patients how they identify and what they wish to be called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Use gender sensitive language. For example, you should ask a transgender person whether you should use the pronoun ‘he’ or ‘she’ in your communication.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Avoid using sensational language. Using words such as ‘worst,’ ‘terrible,’ or ‘horrible’ is an expression of opinion or judgment and has no role in effective dialogue.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22</a:t>
            </a:fld>
            <a:endParaRPr lang="en-US"/>
          </a:p>
        </p:txBody>
      </p:sp>
    </p:spTree>
    <p:extLst>
      <p:ext uri="{BB962C8B-B14F-4D97-AF65-F5344CB8AC3E}">
        <p14:creationId xmlns:p14="http://schemas.microsoft.com/office/powerpoint/2010/main" val="335077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Continuing with the importance of language take a minute to review both the cartoon and the table on the screen. Here are a few examples of stigmatizing language and its preferred alternative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“HIV-infected person,” “AIDS patient,” or “HIV carrier”  are stigmatizing terms. As noted previously, the preferred non-stigmatizing term is “person living with HIV.”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stigmatizing term “died of AIDS” should be replaced with “died of an AIDS-related illness.”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Instead of referring to a non-existent “AIDS virus,” say “HIV” because AIDS is a diagnosis and not a virus.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Do not use the term “full-blown AIDS” because there is no medical definition of this phrase; simply use the term “AIDS.”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Rather than saying a patient “became infected with HIV,” say that she or he “acquired HIV.”</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words “compliance” and “compliant” in relation to HIV treatment are stigmatizing and should be replaced with “adherence” and “adherent.”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Additionally, using the word “promiscuous” is a value judgment and must be avoided. Use the term “multiple partners.”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other examples of stigmatizing and preferred language in the IAPAC Caliber of Care Stigma Dialogue Navigator available at www.iapac.org.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23</a:t>
            </a:fld>
            <a:endParaRPr lang="en-US"/>
          </a:p>
        </p:txBody>
      </p:sp>
    </p:spTree>
    <p:extLst>
      <p:ext uri="{BB962C8B-B14F-4D97-AF65-F5344CB8AC3E}">
        <p14:creationId xmlns:p14="http://schemas.microsoft.com/office/powerpoint/2010/main" val="250037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Lines of communication between a healthcare provider and person living with HIV are meant to be two way.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quote from the video </a:t>
            </a:r>
            <a:r>
              <a:rPr lang="en-US" sz="1200" i="1" kern="1200" dirty="0">
                <a:solidFill>
                  <a:schemeClr val="tx1"/>
                </a:solidFill>
                <a:effectLst/>
                <a:latin typeface="+mn-lt"/>
                <a:ea typeface="+mn-ea"/>
                <a:cs typeface="+mn-cs"/>
              </a:rPr>
              <a:t>Everyone Has a Story </a:t>
            </a:r>
            <a:r>
              <a:rPr lang="en-US" sz="1200" i="0" kern="1200" dirty="0">
                <a:solidFill>
                  <a:schemeClr val="tx1"/>
                </a:solidFill>
                <a:effectLst/>
                <a:latin typeface="+mn-lt"/>
                <a:ea typeface="+mn-ea"/>
                <a:cs typeface="+mn-cs"/>
              </a:rPr>
              <a:t>sums up the importance of people living with HIV engaging in honest dialogue with their health care providers about issues that can affect their treatment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have to be honest with your care provider. If you didn’t the medicine or you have unprotected sex you got to tell all of that.”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Produced by </a:t>
            </a:r>
            <a:r>
              <a:rPr lang="en-US" sz="1200" dirty="0"/>
              <a:t>SisterLove</a:t>
            </a:r>
            <a:r>
              <a:rPr lang="en-US" sz="1200" i="0" kern="1200" dirty="0">
                <a:solidFill>
                  <a:schemeClr val="tx1"/>
                </a:solidFill>
                <a:effectLst/>
                <a:latin typeface="+mn-lt"/>
                <a:ea typeface="+mn-ea"/>
                <a:cs typeface="+mn-cs"/>
              </a:rPr>
              <a:t>, a volunteer group of women formed to educate communities of women about HIV prevention, self-help, and safer sex, this video is available as a resource at the conclusion of this Module 3 of this e-course.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Healthcare providers must be equally honest with their patients, reinforcing the notion of a provider-patient team effort through which to achieve the most favorable HIV treatment or other health outcomes possible. If a patient’s viral load is high, for example, he or she should be made aware so that collective action can be strategized and taken.</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24</a:t>
            </a:fld>
            <a:endParaRPr lang="en-US"/>
          </a:p>
        </p:txBody>
      </p:sp>
    </p:spTree>
    <p:extLst>
      <p:ext uri="{BB962C8B-B14F-4D97-AF65-F5344CB8AC3E}">
        <p14:creationId xmlns:p14="http://schemas.microsoft.com/office/powerpoint/2010/main" val="15575226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Taken from the IAPAC Caliber of Care Stigma Dialogue Navigator, here are some conversation starters that you might try to help convey compassion and empathy for a person living with HIV who is facing stigma.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conversation starter such as “I know experiencing stigma and discrimination can be at times very painful.” demonstrates empathy and can create a space for dialogue at a more human level, beyond the strictures of the provider-patient relationship.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are in a safe and confidential space here. It’s okay to share.” promotes the importance of confidentiality and privacy, of course requiring that such practice is supported by health facility policy and health provider actions.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feel stigmatized in this facility say something. Speak up.” addresses the importance of accountability for stigmatizing behaviors perpetrated within a health facility, but must also be backed up by an official means to report and redress such behaviors, which you can elaborate to the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reinforcing the need for social support networks is an important coping mechanism for internalized stigma. A statement such as “Sharing what you’re going through with others you trust can be an important part of dealing with your HIV.” can be a good way of opening a discussion to and referring the patient to any clinic-affiliated and/or community-based support mechanisms.</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25</a:t>
            </a:fld>
            <a:endParaRPr lang="en-US"/>
          </a:p>
        </p:txBody>
      </p:sp>
    </p:spTree>
    <p:extLst>
      <p:ext uri="{BB962C8B-B14F-4D97-AF65-F5344CB8AC3E}">
        <p14:creationId xmlns:p14="http://schemas.microsoft.com/office/powerpoint/2010/main" val="5287013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for providers in the facility to be aware of the impact that stigma can have on people.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If health facility staff actively stigmatize people living with HIV or are perceived to discriminate against them, these patients may feel vulnerable and powerless and lack confidence in their care providers and in their treatment. Ultimately, this can negatively effect HIV treatment adherence and retention in HIV care, for example.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How can providers treat by example? </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Treat HIV the same as you would any other medical condition. Avoid judgmental or blaming language.</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Establish and maintain eye contact with your patients, and avoid judgmental body language such as crossed arms, hands on hips, or narrowing eyes.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As much is possible, give your patient your undivided and uninterrupted attention. Avoid multitasking during a patient consultation so that you do not appear distracted.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And, remember that setting the tone of and enabling an open dialogue will help people feel comfortable voicing challenges or concerns that they have related to their care.</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26</a:t>
            </a:fld>
            <a:endParaRPr lang="en-US"/>
          </a:p>
        </p:txBody>
      </p:sp>
    </p:spTree>
    <p:extLst>
      <p:ext uri="{BB962C8B-B14F-4D97-AF65-F5344CB8AC3E}">
        <p14:creationId xmlns:p14="http://schemas.microsoft.com/office/powerpoint/2010/main" val="18802384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three additional ways for you to treat by example.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Provide a welcoming and nurturing environment for your patients. This will help to give them confidence that they are in a safe place and encourage them to talk openly about their experiences and needs.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Ask thoughtful questions about the patient’s perspective on HIV and the approaches to care. For example, “What goals do you have for our appointment today?” </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US" sz="1200" kern="1200" dirty="0">
                <a:solidFill>
                  <a:schemeClr val="tx1"/>
                </a:solidFill>
                <a:effectLst/>
                <a:latin typeface="+mn-lt"/>
                <a:ea typeface="+mn-ea"/>
                <a:cs typeface="+mn-cs"/>
              </a:rPr>
              <a:t>Remind people that all discussions with you and other staff are and will remain confidential and will not be shared with anyone without their authorized consent.</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27</a:t>
            </a:fld>
            <a:endParaRPr lang="en-US"/>
          </a:p>
        </p:txBody>
      </p:sp>
    </p:spTree>
    <p:extLst>
      <p:ext uri="{BB962C8B-B14F-4D97-AF65-F5344CB8AC3E}">
        <p14:creationId xmlns:p14="http://schemas.microsoft.com/office/powerpoint/2010/main" val="23809438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Keeping a pulse on the community where you practice is important to understand the person behind the laboratory values and patient record. Beyond individualizing the provider-patient relationship, it can help you understand the terms people are using when they are discussing HIV, making you better able to relate to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also important to be aware of local events and activities that could be supportive platforms for combating internalized stigma and/or promote healthy living with HIV, which may be particularly relevant for patients experiencing </a:t>
            </a:r>
            <a:r>
              <a:rPr lang="en-US" sz="1200" kern="1200" dirty="0" err="1">
                <a:solidFill>
                  <a:schemeClr val="tx1"/>
                </a:solidFill>
                <a:effectLst/>
                <a:latin typeface="+mn-lt"/>
                <a:ea typeface="+mn-ea"/>
                <a:cs typeface="+mn-cs"/>
              </a:rPr>
              <a:t>syndemic</a:t>
            </a:r>
            <a:r>
              <a:rPr lang="en-US" sz="1200" kern="1200" dirty="0">
                <a:solidFill>
                  <a:schemeClr val="tx1"/>
                </a:solidFill>
                <a:effectLst/>
                <a:latin typeface="+mn-lt"/>
                <a:ea typeface="+mn-ea"/>
                <a:cs typeface="+mn-cs"/>
              </a:rPr>
              <a:t> conditions, including mental health conditions and substance use disorders, or co-morbidities associated with aging with HIV.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28</a:t>
            </a:fld>
            <a:endParaRPr lang="en-US"/>
          </a:p>
        </p:txBody>
      </p:sp>
    </p:spTree>
    <p:extLst>
      <p:ext uri="{BB962C8B-B14F-4D97-AF65-F5344CB8AC3E}">
        <p14:creationId xmlns:p14="http://schemas.microsoft.com/office/powerpoint/2010/main" val="2455600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it is important to empower people living with HIV to overcome stigma.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Knowledge is power. A treatment-literate person is better equipped to make informed health decisions and to more effectively face stigma and discrimination in their communities.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Encourage the use of peer educators, who can partner with new patients and guide them with strategies for responding to internalized stigma and/or enacted stigma faced in a health facility or the community.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mentoring skills training to your staff, who should avoid lecturing or passing judgment against patients but instead provide constructive guidance and feedback that has the patient’s best interests at heart.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29</a:t>
            </a:fld>
            <a:endParaRPr lang="en-US"/>
          </a:p>
        </p:txBody>
      </p:sp>
    </p:spTree>
    <p:extLst>
      <p:ext uri="{BB962C8B-B14F-4D97-AF65-F5344CB8AC3E}">
        <p14:creationId xmlns:p14="http://schemas.microsoft.com/office/powerpoint/2010/main" val="2856171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Stigma is a barrier to accessing and utilizing health and community services. It leads to poor health outcomes and also hampers efforts to end the HIV epidemic and achieve healthy lives for 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first question we need to answer now is what HIV stigma looks like in a health facility. Sometimes without even knowing it, health facility staff, from the receptionist through to the providers of care, may adopt practices and attitudes that stigmatize patients attending the facility and result in actions which are discriminatory.  Here are some examples of stigmatizing and discriminatory policies and attitudes by facility staff. HIV-positive people may be neglected or isolated into areas of the facility away from other people. They may be provided different or substandard care based on their HIV status or because they are members of a key population – both of which may be perceived as different or unacceptable by facility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Stigmatizing behavior is not only seen in interactions between staff and clients. Health facility staff may refuse to work with colleagues who are HIV positive or treat them in a discriminatory way. This includes gossiping about an individual’s HIV status, which is a form of verbal abuse. Facility staff may abuse people, verbally or physically, because they disapprove of an HIV-positive woman being pregnant, for example, or disapprove of people who engage in sex work or use drugs. Sometimes, we might find such abuse hard to believe, but remember in the Quality of Life survey referenced in Module 1, 75% of people living with HIV who said they experienced stigma in their health facilities indicated that the stigmatizing behavior that they experienced was at the hands of a health worker. While it is important to note that most health workers do not engage in stigmatizing behaviors against their patients, even one instance of health workers stigmatizing their patients is unacceptable.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a:t>
            </a:fld>
            <a:endParaRPr lang="en-US"/>
          </a:p>
        </p:txBody>
      </p:sp>
    </p:spTree>
    <p:extLst>
      <p:ext uri="{BB962C8B-B14F-4D97-AF65-F5344CB8AC3E}">
        <p14:creationId xmlns:p14="http://schemas.microsoft.com/office/powerpoint/2010/main" val="3369446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we approach the end of this module, let's look at some more steps for success to facilitate a stigma-free environment.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Provide comprehensive HIV information and education in an easily understood manner. Most people are eager to understand more about HIV and its treatment.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Offer regular opportunities to share information on HIV treatment with your clients and answer their questions. Sharing information also helps to develop good relationships with your patient.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Link people living with HIV to services that support their holistic well-being. There is more to HIV care than just prescribing medicine.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provide support to facilitate HIV status disclosure to partners, family, and friends if the person is ready and willing to disclose.</a:t>
            </a:r>
          </a:p>
          <a:p>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30</a:t>
            </a:fld>
            <a:endParaRPr lang="en-US"/>
          </a:p>
        </p:txBody>
      </p:sp>
    </p:spTree>
    <p:extLst>
      <p:ext uri="{BB962C8B-B14F-4D97-AF65-F5344CB8AC3E}">
        <p14:creationId xmlns:p14="http://schemas.microsoft.com/office/powerpoint/2010/main" val="1609247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endParaRPr lang="en-US" u="sng" dirty="0"/>
          </a:p>
          <a:p>
            <a:r>
              <a:rPr lang="en-US" sz="1200" b="0" i="0" u="none" strike="noStrike" kern="1200" dirty="0">
                <a:solidFill>
                  <a:schemeClr val="tx1"/>
                </a:solidFill>
                <a:effectLst/>
                <a:latin typeface="+mn-lt"/>
                <a:ea typeface="+mn-ea"/>
                <a:cs typeface="+mn-cs"/>
              </a:rPr>
              <a:t>All people living with HIV have a right to accurate and meaningful information about their social, sexual, and reproductive health. That is why IAPAC and other global medical associations have endorsed the U=U campaign, which promotes the message that people living with HIV who achieve undetectable viral load cannot transmit HIV.</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U=U is a game changer because it transforms the social, sexual, and reproductive lives of people living with HIV. It enables them and their partners to be in a relationship without fear of transmitting HIV. Furthermore, this message should change the way health professionals, the public, employers, and policymakers see and make decisions related to people living with HIV.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U=U should be integrated into clinical practice as an essential component for increasing uptake of HIV services. When people living with HIV learn about U=U, they are more likely to get tested and to start and stay on HIV treatment. Staying on HIV treatment brings health benefits to people living with HIV, their partners, and the general public.</a:t>
            </a:r>
          </a:p>
          <a:p>
            <a:endParaRPr lang="en-US" sz="1200" b="0" i="0" u="none" strike="noStrike" kern="1200" dirty="0">
              <a:solidFill>
                <a:schemeClr val="tx1"/>
              </a:solidFill>
              <a:effectLst/>
              <a:latin typeface="+mn-lt"/>
              <a:ea typeface="+mn-ea"/>
              <a:cs typeface="+mn-cs"/>
            </a:endParaRPr>
          </a:p>
          <a:p>
            <a:r>
              <a:rPr lang="en-US" u="none" dirty="0"/>
              <a:t>It is thus important for healthcare providers to talk to your patients about U=U. </a:t>
            </a:r>
          </a:p>
          <a:p>
            <a:endParaRPr lang="en-US" u="none" dirty="0"/>
          </a:p>
          <a:p>
            <a:r>
              <a:rPr lang="en-US" u="none" dirty="0"/>
              <a:t>• Counsel them on the necessity of staying undetectable for U=U to work.</a:t>
            </a:r>
          </a:p>
          <a:p>
            <a:r>
              <a:rPr lang="en-US" u="none" dirty="0"/>
              <a:t>• Educate them on the importance of taking HIV medications every day to stay healthy and prevent transmission to their sexual partners.  </a:t>
            </a:r>
          </a:p>
          <a:p>
            <a:r>
              <a:rPr lang="en-US" u="none" dirty="0"/>
              <a:t>• Explain and reinforce to them that when HIV is suppressed, they will not transmit HIV to partners. </a:t>
            </a:r>
          </a:p>
          <a:p>
            <a:r>
              <a:rPr lang="en-US" u="none" dirty="0"/>
              <a:t>• And, encourage them to know their viral load by keeping their medical appointments so they and their partners are sure of their undetectable status. </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31</a:t>
            </a:fld>
            <a:endParaRPr lang="en-US"/>
          </a:p>
        </p:txBody>
      </p:sp>
    </p:spTree>
    <p:extLst>
      <p:ext uri="{BB962C8B-B14F-4D97-AF65-F5344CB8AC3E}">
        <p14:creationId xmlns:p14="http://schemas.microsoft.com/office/powerpoint/2010/main" val="2473142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first module of this e-course, we examined human rights in health settings. As we conclude this second module, let’s re-review human rights in health settings as the basis for eliminate stigma and discrimination in your day-to-day clinical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Non-discrimination is a core human rights principle. You may know this but your patients may not. Tell people about their rights. Display these rights in written form and place them on prominent display in your clinic. Equally important, communicate clearly a person’s mechanism to report experienced discrimination or the violation of patient rights. People should also be provided with information about local organizations that can help with counseling and legal services if they are needed. Finally, your staff should be trained to understand the importance of human rights and their role as health providers to empower people to be engaged meaningfully in their care.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32</a:t>
            </a:fld>
            <a:endParaRPr lang="en-US"/>
          </a:p>
        </p:txBody>
      </p:sp>
    </p:spTree>
    <p:extLst>
      <p:ext uri="{BB962C8B-B14F-4D97-AF65-F5344CB8AC3E}">
        <p14:creationId xmlns:p14="http://schemas.microsoft.com/office/powerpoint/2010/main" val="741070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pPr lvl="1"/>
            <a:r>
              <a:rPr lang="en-US" sz="1200" kern="1200" dirty="0">
                <a:solidFill>
                  <a:schemeClr val="tx1"/>
                </a:solidFill>
                <a:effectLst/>
                <a:latin typeface="+mn-lt"/>
                <a:ea typeface="+mn-ea"/>
                <a:cs typeface="+mn-cs"/>
              </a:rPr>
              <a:t>We have covered a lot of ground in Module 2 of this three module e-course entitled, </a:t>
            </a:r>
            <a:r>
              <a:rPr lang="en-US" dirty="0"/>
              <a:t>Eliminating Stigma and Discrimination in Health Settings Delivering HIV Services. </a:t>
            </a:r>
          </a:p>
          <a:p>
            <a:pPr lvl="1"/>
            <a:endParaRPr lang="en-US" dirty="0"/>
          </a:p>
          <a:p>
            <a:pPr lvl="1"/>
            <a:r>
              <a:rPr lang="en-US" dirty="0"/>
              <a:t>Let’s reflect upon the content shared in this module from your personal and professional perspectives. Take a few minutes to ponder the following questions: </a:t>
            </a:r>
          </a:p>
          <a:p>
            <a:pPr lvl="1"/>
            <a:endParaRPr lang="en-US" dirty="0"/>
          </a:p>
          <a:p>
            <a:pPr marL="628650" lvl="1" indent="-171450">
              <a:buFont typeface="Arial" panose="020B0604020202020204" pitchFamily="34" charset="0"/>
              <a:buChar char="•"/>
            </a:pPr>
            <a:r>
              <a:rPr lang="en-US" dirty="0"/>
              <a:t>What does stigma look like within a health facility?</a:t>
            </a:r>
          </a:p>
          <a:p>
            <a:pPr marL="628650" lvl="1" indent="-171450">
              <a:buFont typeface="Arial" panose="020B0604020202020204" pitchFamily="34" charset="0"/>
              <a:buChar char="•"/>
            </a:pPr>
            <a:r>
              <a:rPr lang="en-US" dirty="0"/>
              <a:t>What constitutes a stigma-free health facility?</a:t>
            </a:r>
          </a:p>
          <a:p>
            <a:pPr marL="628650" lvl="1" indent="-171450">
              <a:buFont typeface="Arial" panose="020B0604020202020204" pitchFamily="34" charset="0"/>
              <a:buChar char="•"/>
            </a:pPr>
            <a:r>
              <a:rPr lang="en-US" dirty="0"/>
              <a:t>Is your facility free from stigma? If not, how can you make it so?</a:t>
            </a:r>
          </a:p>
          <a:p>
            <a:pPr marL="628650" lvl="1" indent="-171450">
              <a:buFont typeface="Arial" panose="020B0604020202020204" pitchFamily="34" charset="0"/>
              <a:buChar char="•"/>
            </a:pPr>
            <a:r>
              <a:rPr lang="en-US" dirty="0"/>
              <a:t>How can you evaluate stigma experienced by your patients?</a:t>
            </a:r>
          </a:p>
          <a:p>
            <a:pPr marL="628650" lvl="1" indent="-171450">
              <a:buFont typeface="Arial" panose="020B0604020202020204" pitchFamily="34" charset="0"/>
              <a:buChar char="•"/>
            </a:pPr>
            <a:r>
              <a:rPr lang="en-US" dirty="0"/>
              <a:t>In what ways can you improve communication and dialogue with your patients?</a:t>
            </a:r>
          </a:p>
          <a:p>
            <a:pPr marL="628650" lvl="1" indent="-171450">
              <a:buFont typeface="Arial" panose="020B0604020202020204" pitchFamily="34" charset="0"/>
              <a:buChar char="•"/>
            </a:pPr>
            <a:r>
              <a:rPr lang="en-US" dirty="0"/>
              <a:t>How can you assist patients to overcome stigma?</a:t>
            </a:r>
          </a:p>
          <a:p>
            <a:pPr marL="628650" lvl="1" indent="-171450">
              <a:buFont typeface="Arial" panose="020B0604020202020204" pitchFamily="34" charset="0"/>
              <a:buChar char="•"/>
            </a:pPr>
            <a:r>
              <a:rPr lang="en-US" dirty="0"/>
              <a:t>What is U=U? How can you integrate this message into clinical practice?</a:t>
            </a:r>
          </a:p>
          <a:p>
            <a:pPr marL="628650" lvl="1" indent="-171450">
              <a:buFont typeface="Arial" panose="020B0604020202020204" pitchFamily="34" charset="0"/>
              <a:buChar char="•"/>
            </a:pPr>
            <a:r>
              <a:rPr lang="en-US" dirty="0"/>
              <a:t>How can you contribute to protect and realize the human right of your patients to health services, including HIV, that are free of stigma and discrimination?</a:t>
            </a:r>
          </a:p>
          <a:p>
            <a:r>
              <a:rPr lang="en-US" dirty="0"/>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33</a:t>
            </a:fld>
            <a:endParaRPr lang="en-US"/>
          </a:p>
        </p:txBody>
      </p:sp>
    </p:spTree>
    <p:extLst>
      <p:ext uri="{BB962C8B-B14F-4D97-AF65-F5344CB8AC3E}">
        <p14:creationId xmlns:p14="http://schemas.microsoft.com/office/powerpoint/2010/main" val="12420892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many resources available to further support efforts to eliminate stigma in health settings. This slide lists some video resources and links to those resources that we have found helpful.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Two videos were developed by from SisterLove, a US-based NGO, to assist patients with discussions about stigma and disclosure and the need for honest communication with healthcare providers.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also included videos from the Martin Fisher Foundation in the Fast-Track City of Brighton and Hove in the United Kingdom. These videos address myths regarding HIV transmission, disclosing HIV status, and addressing the discrimination that affects people living with HIV in their day-to-day lives.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Finally, a set of 22 videos from India, produced by the Health Policy Plus project, explore many aspects of stigma and discrimination reduction in health settings.</a:t>
            </a:r>
            <a:endParaRPr lang="en-US" u="sng" dirty="0"/>
          </a:p>
          <a:p>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34</a:t>
            </a:fld>
            <a:endParaRPr lang="en-US"/>
          </a:p>
        </p:txBody>
      </p:sp>
    </p:spTree>
    <p:extLst>
      <p:ext uri="{BB962C8B-B14F-4D97-AF65-F5344CB8AC3E}">
        <p14:creationId xmlns:p14="http://schemas.microsoft.com/office/powerpoint/2010/main" val="9866539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Audio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IAPAC wishes to acknowledge contribution made by our partner institutions in the development of this e-course. Our thanks to the Joint United Nations Programme on HIV/AIDS, the International AIDS Society, the Global Network of People living with HIV, the Association of Nurses in AIDS Care, and the International Treatment Preparedness Coalition.</a:t>
            </a:r>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We also acknowledge that funding for this project was made possible through the support of </a:t>
            </a:r>
            <a:r>
              <a:rPr lang="en-US" sz="1200" kern="1200" dirty="0" err="1">
                <a:solidFill>
                  <a:schemeClr val="tx1"/>
                </a:solidFill>
                <a:effectLst/>
                <a:latin typeface="+mn-lt"/>
                <a:ea typeface="+mn-ea"/>
                <a:cs typeface="+mn-cs"/>
              </a:rPr>
              <a:t>ViiV</a:t>
            </a:r>
            <a:r>
              <a:rPr lang="en-US" sz="1200" kern="1200" dirty="0">
                <a:solidFill>
                  <a:schemeClr val="tx1"/>
                </a:solidFill>
                <a:effectLst/>
                <a:latin typeface="+mn-lt"/>
                <a:ea typeface="+mn-ea"/>
                <a:cs typeface="+mn-cs"/>
              </a:rPr>
              <a:t> Healthcare.</a:t>
            </a:r>
          </a:p>
          <a:p>
            <a:endParaRPr lang="en-US" sz="1200" kern="1200" dirty="0">
              <a:solidFill>
                <a:schemeClr val="tx1"/>
              </a:solidFill>
              <a:effectLst/>
              <a:latin typeface="+mn-lt"/>
              <a:ea typeface="+mn-ea"/>
              <a:cs typeface="+mn-cs"/>
            </a:endParaRPr>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35</a:t>
            </a:fld>
            <a:endParaRPr lang="en-US"/>
          </a:p>
        </p:txBody>
      </p:sp>
    </p:spTree>
    <p:extLst>
      <p:ext uri="{BB962C8B-B14F-4D97-AF65-F5344CB8AC3E}">
        <p14:creationId xmlns:p14="http://schemas.microsoft.com/office/powerpoint/2010/main" val="143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more examples of what stigma looks like in a health facility.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Health care providers may perform poorly done, rushed examinations with minimal physical contact or fail to perform an examination at all. They may use gloves and masks for routine tasks that do not call for universal precautions. Research has shown that an irrational fear of acquiring HIV through simple contact with a patient may lead to these avoidance behaviors.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Remember, in Module 1 we learned that the three main drivers of stigma are lack of awareness, moral judgment, and fear and ignorance. Staff may delay or deny services such as sexual and reproductive health services for women living with HIV. Staff may also demand additional payment for services or violate a patient’s privacy and confidentiality, including unauthorized disclosure of a patient’s HIV status to family members or other facility staff. They may label people as being HIV positive, use unfriendly verbal and body language, and generally treat people living with HIV with a lack of respect and dignity.</a:t>
            </a: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4</a:t>
            </a:fld>
            <a:endParaRPr lang="en-US"/>
          </a:p>
        </p:txBody>
      </p:sp>
    </p:spTree>
    <p:extLst>
      <p:ext uri="{BB962C8B-B14F-4D97-AF65-F5344CB8AC3E}">
        <p14:creationId xmlns:p14="http://schemas.microsoft.com/office/powerpoint/2010/main" val="1738709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now let’s turn to what a stigma-free facility looks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stigma-free facility is one in which people living with HIV and other key populations are treated with respect and compassion and provided with high-quality care. Take a moment to look at the cartoon depiction of some of the elements of a stigma-free facility. </a:t>
            </a:r>
            <a:r>
              <a:rPr lang="en-US" dirty="0"/>
              <a:t>All health-care providers have a duty of care to patients; they also have a legal and moral obligation to adhere to the highest standards of quality care. Health providers should also seek to ensure that patients are given adequate information regarding their health condition and proposed treatments, voluntarily consent to treatments and procedures, and that they have the capacity to understand the potential benefits and risks of the care they receive. This duty is owed to all persons without discrimination.</a:t>
            </a:r>
            <a:endParaRPr lang="en-US" sz="1200" kern="1200" dirty="0">
              <a:solidFill>
                <a:schemeClr val="tx1"/>
              </a:solidFill>
              <a:effectLst/>
              <a:latin typeface="+mn-lt"/>
              <a:ea typeface="+mn-ea"/>
              <a:cs typeface="+mn-cs"/>
            </a:endParaRPr>
          </a:p>
          <a:p>
            <a:endParaRPr lang="en-US" u="sng" dirty="0"/>
          </a:p>
          <a:p>
            <a:r>
              <a:rPr lang="en-US" u="sng" dirty="0"/>
              <a:t>Developer’s Notes</a:t>
            </a:r>
          </a:p>
          <a:p>
            <a:endParaRPr lang="en-US" u="sng" dirty="0"/>
          </a:p>
          <a:p>
            <a:endParaRPr lang="en-US" u="sng" dirty="0"/>
          </a:p>
          <a:p>
            <a:r>
              <a:rPr lang="en-US" u="sng" dirty="0"/>
              <a:t>Graphics</a:t>
            </a:r>
          </a:p>
          <a:p>
            <a:endParaRPr lang="en-US" u="sng" dirty="0"/>
          </a:p>
          <a:p>
            <a:endParaRPr lang="en-US" u="sng" dirty="0"/>
          </a:p>
          <a:p>
            <a:r>
              <a:rPr lang="en-US" u="sng" dirty="0"/>
              <a:t>References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5</a:t>
            </a:fld>
            <a:endParaRPr lang="en-US"/>
          </a:p>
        </p:txBody>
      </p:sp>
    </p:spTree>
    <p:extLst>
      <p:ext uri="{BB962C8B-B14F-4D97-AF65-F5344CB8AC3E}">
        <p14:creationId xmlns:p14="http://schemas.microsoft.com/office/powerpoint/2010/main" val="236766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dirty="0"/>
              <a:t>A recently published systematic review examined HIV related stigma by healthcare providers in the United States. Six studies were included in the final review across the following healthcare settings: jails, university-based healthcare centers, HIV clinics, primary care clinics, and community-based organizations. Despite the HIV epidemic in the United States spanning more than 30 years, the review found that stigmatizing attitudes, beliefs and behaviors remain barriers to finding and testing unawares, and linking patients to quality care with viral suppression. Let's now look at the review’s findings in more detail using the three themes identified; attitudes beliefs and behaviors, quality of care, and education and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6</a:t>
            </a:fld>
            <a:endParaRPr lang="en-US"/>
          </a:p>
        </p:txBody>
      </p:sp>
    </p:spTree>
    <p:extLst>
      <p:ext uri="{BB962C8B-B14F-4D97-AF65-F5344CB8AC3E}">
        <p14:creationId xmlns:p14="http://schemas.microsoft.com/office/powerpoint/2010/main" val="30266655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Stigma can be manifested through homophobia, transphobia, racism, and negative views towards people who inject drugs, creating unwelcome health care environments which act as a barrier to HIV prevention, treatment, and care. While levels of stigma varied by provider gender, race, religion, provider category (such as nurses, primary care or specialty HIV physicians) and clinical setting, the providers most likely to stigmatize were white, male primary care physicians and providers with limited or no HIV stigma training in the past 12 months. Conversely, HIV related stigma was less likely among providers who worked in settings where HIV elated stigma policies were in place and reinforced. Providers most commonly stigmatized patients as being poor, having a large number of sexual partners or engaging in risky sexual behavior.</a:t>
            </a:r>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7</a:t>
            </a:fld>
            <a:endParaRPr lang="en-US"/>
          </a:p>
        </p:txBody>
      </p:sp>
    </p:spTree>
    <p:extLst>
      <p:ext uri="{BB962C8B-B14F-4D97-AF65-F5344CB8AC3E}">
        <p14:creationId xmlns:p14="http://schemas.microsoft.com/office/powerpoint/2010/main" val="735281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r>
              <a:rPr lang="en-US" dirty="0"/>
              <a:t>Three studies in the review examined how stigma affect patient care. Provider’s fear of acquiring HIV through occupational exposure led to </a:t>
            </a:r>
            <a:r>
              <a:rPr lang="en-US" sz="1200" b="0" i="0" kern="1200" dirty="0">
                <a:solidFill>
                  <a:schemeClr val="tx1"/>
                </a:solidFill>
                <a:effectLst/>
                <a:latin typeface="+mn-lt"/>
                <a:ea typeface="+mn-ea"/>
                <a:cs typeface="+mn-cs"/>
              </a:rPr>
              <a:t>unrealistic precautionary measures during routine examinations, </a:t>
            </a:r>
            <a:r>
              <a:rPr lang="en-US" dirty="0"/>
              <a:t>reduced quality of care, refusal of care, and anxiety when providing services to PLHIV. This fear was higher among providers with limited awareness of or access to post-exposure prophylaxis. Finally, if providers and recipients of care did not equally recognize the important of addressing HIV related stigma, quality of care could be adversely affected, along with patient satisfaction.</a:t>
            </a:r>
          </a:p>
          <a:p>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8</a:t>
            </a:fld>
            <a:endParaRPr lang="en-US"/>
          </a:p>
        </p:txBody>
      </p:sp>
    </p:spTree>
    <p:extLst>
      <p:ext uri="{BB962C8B-B14F-4D97-AF65-F5344CB8AC3E}">
        <p14:creationId xmlns:p14="http://schemas.microsoft.com/office/powerpoint/2010/main" val="2223169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u="sng" dirty="0"/>
              <a:t>Audio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review found that care providers who were not HIV specialists, and perhaps have limited opportunities for education and training compared to specialty providers, are more likely to stigmatize PLHIV. It seems be intuitive, but the review also confirmed that there were lower rates of stigma among providers who had taken specific anti-stigma training, like this e-learning course, in the past 12 months.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u="none" dirty="0"/>
              <a:t>The systematic review concluded that the </a:t>
            </a:r>
            <a:r>
              <a:rPr lang="en-US" sz="1200" b="0" i="0" kern="1200" dirty="0">
                <a:solidFill>
                  <a:schemeClr val="tx1"/>
                </a:solidFill>
                <a:effectLst/>
                <a:latin typeface="+mn-lt"/>
                <a:ea typeface="+mn-ea"/>
                <a:cs typeface="+mn-cs"/>
              </a:rPr>
              <a:t>disproportionate burden of HIV-related stigma in the United States necessitates interventions that increase awareness of stigma among providers, decrease healthcare provider stigma and establish policies to address stigma in health settings are warranted.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r>
              <a:rPr lang="en-US" u="sng" dirty="0"/>
              <a:t>Developer’s Notes</a:t>
            </a:r>
          </a:p>
          <a:p>
            <a:endParaRPr lang="en-US" u="sng" dirty="0"/>
          </a:p>
          <a:p>
            <a:endParaRPr lang="en-US" u="sng" dirty="0"/>
          </a:p>
          <a:p>
            <a:r>
              <a:rPr lang="en-US" u="sng" dirty="0"/>
              <a:t>Graphics</a:t>
            </a:r>
          </a:p>
          <a:p>
            <a:endParaRPr lang="en-US" dirty="0"/>
          </a:p>
        </p:txBody>
      </p:sp>
      <p:sp>
        <p:nvSpPr>
          <p:cNvPr id="4" name="Slide Number Placeholder 3"/>
          <p:cNvSpPr>
            <a:spLocks noGrp="1"/>
          </p:cNvSpPr>
          <p:nvPr>
            <p:ph type="sldNum" sz="quarter" idx="5"/>
          </p:nvPr>
        </p:nvSpPr>
        <p:spPr/>
        <p:txBody>
          <a:bodyPr/>
          <a:lstStyle/>
          <a:p>
            <a:fld id="{82BE415C-572E-4248-A06F-672BECD89199}" type="slidenum">
              <a:rPr lang="en-US" smtClean="0"/>
              <a:t>9</a:t>
            </a:fld>
            <a:endParaRPr lang="en-US"/>
          </a:p>
        </p:txBody>
      </p:sp>
    </p:spTree>
    <p:extLst>
      <p:ext uri="{BB962C8B-B14F-4D97-AF65-F5344CB8AC3E}">
        <p14:creationId xmlns:p14="http://schemas.microsoft.com/office/powerpoint/2010/main" val="83681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401D474-181A-DE42-BB11-C2106B5DF39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3"/>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3"/>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01D474-181A-DE42-BB11-C2106B5DF39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401D474-181A-DE42-BB11-C2106B5DF393}" type="datetimeFigureOut">
              <a:rPr lang="en-US" smtClean="0"/>
              <a:pPr/>
              <a:t>9/21/2020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5"/>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401D474-181A-DE42-BB11-C2106B5DF39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401D474-181A-DE42-BB11-C2106B5DF393}" type="datetimeFigureOut">
              <a:rPr lang="en-US" smtClean="0"/>
              <a:pPr/>
              <a:t>9/21/2020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01D474-181A-DE42-BB11-C2106B5DF393}" type="datetimeFigureOut">
              <a:rPr lang="en-US" smtClean="0"/>
              <a:pPr/>
              <a:t>9/21/2020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01D474-181A-DE42-BB11-C2106B5DF393}" type="datetimeFigureOut">
              <a:rPr lang="en-US" smtClean="0"/>
              <a:pPr/>
              <a:t>9/21/2020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1D474-181A-DE42-BB11-C2106B5DF39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01D474-181A-DE42-BB11-C2106B5DF393}" type="datetimeFigureOut">
              <a:rPr lang="en-US" smtClean="0"/>
              <a:pPr/>
              <a:t>9/21/2020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116064-7CA9-FF4B-8488-1C292C7BB42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01D474-181A-DE42-BB11-C2106B5DF393}" type="datetimeFigureOut">
              <a:rPr lang="en-US" smtClean="0"/>
              <a:pPr/>
              <a:t>9/21/2020</a:t>
            </a:fld>
            <a:endParaRPr lang="en-US"/>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16064-7CA9-FF4B-8488-1C292C7BB42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unaids.org/sites/default/files/media_asset/2017ZeroDiscriminationHealthCare.pdf" TargetMode="External"/><Relationship Id="rId5" Type="http://schemas.openxmlformats.org/officeDocument/2006/relationships/image" Target="../media/image6.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df"/><Relationship Id="rId7" Type="http://schemas.openxmlformats.org/officeDocument/2006/relationships/diagramQuickStyle" Target="../diagrams/quickStyle1.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3.pdf"/></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pdf"/><Relationship Id="rId7" Type="http://schemas.openxmlformats.org/officeDocument/2006/relationships/diagramQuickStyle" Target="../diagrams/quickStyle2.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png"/><Relationship Id="rId9" Type="http://schemas.microsoft.com/office/2007/relationships/diagramDrawing" Target="../diagrams/drawing2.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pdf"/><Relationship Id="rId7" Type="http://schemas.openxmlformats.org/officeDocument/2006/relationships/diagramQuickStyle" Target="../diagrams/quickStyle3.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3.pdf"/><Relationship Id="rId7" Type="http://schemas.openxmlformats.org/officeDocument/2006/relationships/diagramQuickStyle" Target="../diagrams/quickStyle4.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2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2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3.pdf"/><Relationship Id="rId7" Type="http://schemas.openxmlformats.org/officeDocument/2006/relationships/diagramQuickStyle" Target="../diagrams/quickStyle5.xml"/><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2.png"/><Relationship Id="rId9" Type="http://schemas.microsoft.com/office/2007/relationships/diagramDrawing" Target="../diagrams/drawing5.xml"/></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3.pdf"/><Relationship Id="rId7" Type="http://schemas.openxmlformats.org/officeDocument/2006/relationships/diagramQuickStyle" Target="../diagrams/quickStyle6.xml"/><Relationship Id="rId2" Type="http://schemas.openxmlformats.org/officeDocument/2006/relationships/notesSlide" Target="../notesSlides/notesSlide27.xml"/><Relationship Id="rId1" Type="http://schemas.openxmlformats.org/officeDocument/2006/relationships/slideLayout" Target="../slideLayouts/slideLayout4.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3.pdf"/><Relationship Id="rId7" Type="http://schemas.openxmlformats.org/officeDocument/2006/relationships/diagramQuickStyle" Target="../diagrams/quickStyle7.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2.png"/><Relationship Id="rId9" Type="http://schemas.microsoft.com/office/2007/relationships/diagramDrawing" Target="../diagrams/drawing7.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3.pdf"/><Relationship Id="rId7" Type="http://schemas.openxmlformats.org/officeDocument/2006/relationships/diagramQuickStyle" Target="../diagrams/quickStyle8.xm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8.png"/><Relationship Id="rId4" Type="http://schemas.openxmlformats.org/officeDocument/2006/relationships/image" Target="../media/image2.png"/><Relationship Id="rId9" Type="http://schemas.microsoft.com/office/2007/relationships/diagramDrawing" Target="../diagrams/drawing8.xml"/></Relationships>
</file>

<file path=ppt/slides/_rels/slide31.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19.jp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3.pdf"/><Relationship Id="rId7" Type="http://schemas.openxmlformats.org/officeDocument/2006/relationships/diagramQuickStyle" Target="../diagrams/quickStyle9.xm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diagramLayout" Target="../diagrams/layout9.xml"/><Relationship Id="rId5" Type="http://schemas.openxmlformats.org/officeDocument/2006/relationships/diagramData" Target="../diagrams/data9.xml"/><Relationship Id="rId10" Type="http://schemas.openxmlformats.org/officeDocument/2006/relationships/image" Target="../media/image20.png"/><Relationship Id="rId4" Type="http://schemas.openxmlformats.org/officeDocument/2006/relationships/image" Target="../media/image2.png"/><Relationship Id="rId9" Type="http://schemas.microsoft.com/office/2007/relationships/diagramDrawing" Target="../diagrams/drawing9.xml"/></Relationships>
</file>

<file path=ppt/slides/_rels/slide33.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hyperlink" Target="https://www.youtube.com/playlist?list=PLoT8G42opGpapd9vlHNXtmMbezlE9OP9N" TargetMode="External"/><Relationship Id="rId3" Type="http://schemas.openxmlformats.org/officeDocument/2006/relationships/image" Target="../media/image21.png"/><Relationship Id="rId7" Type="http://schemas.openxmlformats.org/officeDocument/2006/relationships/hyperlink" Target="https://www.themartinfisherfoundation.org/makinghivstigmahistory/"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dropbox.com/sh/kbnjgxd36yf1w7g/AAC2x5wBWOVbqN3_7TtzQu_-a?dl=0" TargetMode="External"/><Relationship Id="rId5" Type="http://schemas.openxmlformats.org/officeDocument/2006/relationships/image" Target="../media/image2.png"/><Relationship Id="rId4" Type="http://schemas.openxmlformats.org/officeDocument/2006/relationships/image" Target="../media/image3.pdf"/></Relationships>
</file>

<file path=ppt/slides/_rels/slide35.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3.pdf"/></Relationships>
</file>

<file path=ppt/slides/_rels/slide6.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ityscape-Title-Slide-Eruope-V.jpg">
            <a:extLst>
              <a:ext uri="{FF2B5EF4-FFF2-40B4-BE49-F238E27FC236}">
                <a16:creationId xmlns:a16="http://schemas.microsoft.com/office/drawing/2014/main" id="{8384BF84-7CCD-4FB4-9542-594E62E5AFD3}"/>
              </a:ext>
            </a:extLst>
          </p:cNvPr>
          <p:cNvPicPr>
            <a:picLocks noChangeAspect="1"/>
          </p:cNvPicPr>
          <p:nvPr/>
        </p:nvPicPr>
        <p:blipFill>
          <a:blip r:embed="rId3"/>
          <a:stretch>
            <a:fillRect/>
          </a:stretch>
        </p:blipFill>
        <p:spPr>
          <a:xfrm>
            <a:off x="0" y="0"/>
            <a:ext cx="12192000" cy="6858000"/>
          </a:xfrm>
          <a:prstGeom prst="rect">
            <a:avLst/>
          </a:prstGeom>
        </p:spPr>
      </p:pic>
      <p:sp>
        <p:nvSpPr>
          <p:cNvPr id="8" name="Title 1"/>
          <p:cNvSpPr txBox="1">
            <a:spLocks/>
          </p:cNvSpPr>
          <p:nvPr/>
        </p:nvSpPr>
        <p:spPr>
          <a:xfrm>
            <a:off x="1062789" y="1734283"/>
            <a:ext cx="10424361" cy="2844432"/>
          </a:xfrm>
          <a:prstGeom prst="rect">
            <a:avLst/>
          </a:prstGeom>
        </p:spPr>
        <p:txBody>
          <a:bodyPr vert="horz" lIns="91440" tIns="45720" rIns="91440" bIns="45720" rtlCol="0" anchor="ctr">
            <a:normAutofit fontScale="82500" lnSpcReduction="10000"/>
          </a:bodyPr>
          <a:lstStyle/>
          <a:p>
            <a:pPr algn="ctr">
              <a:spcBef>
                <a:spcPct val="0"/>
              </a:spcBef>
              <a:defRPr/>
            </a:pPr>
            <a:r>
              <a:rPr lang="en-US" sz="3700" b="1" dirty="0">
                <a:solidFill>
                  <a:schemeClr val="accent2">
                    <a:lumMod val="75000"/>
                  </a:schemeClr>
                </a:solidFill>
                <a:latin typeface="Open Sans"/>
                <a:ea typeface="+mj-ea"/>
                <a:cs typeface="Open Sans"/>
              </a:rPr>
              <a:t>MODULE 2</a:t>
            </a:r>
          </a:p>
          <a:p>
            <a:pPr algn="ctr">
              <a:spcBef>
                <a:spcPct val="0"/>
              </a:spcBef>
              <a:defRPr/>
            </a:pPr>
            <a:br>
              <a:rPr lang="en-US" sz="4400" dirty="0">
                <a:latin typeface="Open Sans"/>
                <a:ea typeface="+mj-ea"/>
                <a:cs typeface="Open Sans"/>
              </a:rPr>
            </a:br>
            <a:r>
              <a:rPr lang="en-US" sz="6200" b="1" dirty="0">
                <a:solidFill>
                  <a:schemeClr val="accent2">
                    <a:lumMod val="75000"/>
                  </a:schemeClr>
                </a:solidFill>
              </a:rPr>
              <a:t>INTEGRATING STIGMA ELIMINATION </a:t>
            </a:r>
            <a:br>
              <a:rPr lang="en-US" sz="6200" b="1" dirty="0">
                <a:solidFill>
                  <a:schemeClr val="accent2">
                    <a:lumMod val="75000"/>
                  </a:schemeClr>
                </a:solidFill>
              </a:rPr>
            </a:br>
            <a:r>
              <a:rPr lang="en-US" sz="6200" b="1" dirty="0">
                <a:solidFill>
                  <a:schemeClr val="accent2">
                    <a:lumMod val="75000"/>
                  </a:schemeClr>
                </a:solidFill>
              </a:rPr>
              <a:t>INTO DAILY CLINICAL PRACTICE</a:t>
            </a:r>
            <a:endParaRPr lang="en-US" sz="6200" b="1" dirty="0">
              <a:solidFill>
                <a:schemeClr val="accent2">
                  <a:lumMod val="75000"/>
                </a:schemeClr>
              </a:solidFill>
              <a:latin typeface="Open Sans"/>
              <a:ea typeface="+mj-ea"/>
              <a:cs typeface="Open Sans"/>
            </a:endParaRPr>
          </a:p>
        </p:txBody>
      </p:sp>
      <p:sp>
        <p:nvSpPr>
          <p:cNvPr id="9" name="Subtitle 2"/>
          <p:cNvSpPr txBox="1">
            <a:spLocks/>
          </p:cNvSpPr>
          <p:nvPr/>
        </p:nvSpPr>
        <p:spPr>
          <a:xfrm>
            <a:off x="401379" y="526686"/>
            <a:ext cx="6400800" cy="1752600"/>
          </a:xfrm>
          <a:prstGeom prst="rect">
            <a:avLst/>
          </a:prstGeom>
        </p:spPr>
        <p:txBody>
          <a:bodyPr vert="horz" lIns="91440" tIns="45720" rIns="91440" bIns="45720" rtlCol="0">
            <a:normAutofit/>
          </a:bodyPr>
          <a:lstStyle/>
          <a:p>
            <a:r>
              <a:rPr lang="en-US" sz="2000" b="1" dirty="0">
                <a:solidFill>
                  <a:srgbClr val="0070C0"/>
                </a:solidFill>
                <a:latin typeface="Open Sans"/>
                <a:cs typeface="Open Sans"/>
              </a:rPr>
              <a:t>Eliminating Stigma &amp; Discrimination in </a:t>
            </a:r>
          </a:p>
          <a:p>
            <a:r>
              <a:rPr lang="en-US" sz="2000" b="1" dirty="0">
                <a:solidFill>
                  <a:srgbClr val="0070C0"/>
                </a:solidFill>
                <a:latin typeface="Open Sans"/>
                <a:cs typeface="Open Sans"/>
              </a:rPr>
              <a:t>Health Settings Delivering HIV Services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251161"/>
            <a:ext cx="10972800" cy="1143000"/>
          </a:xfrm>
        </p:spPr>
        <p:txBody>
          <a:bodyPr/>
          <a:lstStyle/>
          <a:p>
            <a:r>
              <a:rPr lang="en-US" b="1" dirty="0"/>
              <a:t>IS YOUR FACILITY FREE FROM STIGMA? </a:t>
            </a:r>
          </a:p>
        </p:txBody>
      </p:sp>
      <p:sp>
        <p:nvSpPr>
          <p:cNvPr id="7" name="Content Placeholder 2">
            <a:extLst>
              <a:ext uri="{FF2B5EF4-FFF2-40B4-BE49-F238E27FC236}">
                <a16:creationId xmlns:a16="http://schemas.microsoft.com/office/drawing/2014/main" id="{F9B26A1B-E802-4DC4-AF2C-3D59EF0C617B}"/>
              </a:ext>
            </a:extLst>
          </p:cNvPr>
          <p:cNvSpPr>
            <a:spLocks noGrp="1"/>
          </p:cNvSpPr>
          <p:nvPr>
            <p:ph idx="1"/>
          </p:nvPr>
        </p:nvSpPr>
        <p:spPr>
          <a:xfrm>
            <a:off x="722060" y="2288878"/>
            <a:ext cx="11108756" cy="4503715"/>
          </a:xfrm>
        </p:spPr>
        <p:txBody>
          <a:bodyPr>
            <a:normAutofit/>
          </a:bodyPr>
          <a:lstStyle/>
          <a:p>
            <a:pPr marL="0" indent="0">
              <a:buNone/>
            </a:pPr>
            <a:r>
              <a:rPr lang="en-US" sz="2400" b="1" dirty="0">
                <a:solidFill>
                  <a:srgbClr val="C00000"/>
                </a:solidFill>
              </a:rPr>
              <a:t>These are the minimum standards set by UNAIDS:</a:t>
            </a:r>
            <a:endParaRPr lang="en-US" b="1" dirty="0">
              <a:solidFill>
                <a:srgbClr val="C00000"/>
              </a:solidFill>
            </a:endParaRPr>
          </a:p>
          <a:p>
            <a:r>
              <a:rPr lang="en-US" sz="2400" dirty="0"/>
              <a:t>Timely &amp; quality health care is provided to all people in need </a:t>
            </a:r>
          </a:p>
          <a:p>
            <a:r>
              <a:rPr lang="en-US" sz="2400" dirty="0"/>
              <a:t>Informed consent is secured before any tests are carried out</a:t>
            </a:r>
          </a:p>
          <a:p>
            <a:r>
              <a:rPr lang="en-US" sz="2400" dirty="0"/>
              <a:t>People are not forced to submit to or pay for services </a:t>
            </a:r>
          </a:p>
          <a:p>
            <a:r>
              <a:rPr lang="en-US" sz="2400" dirty="0"/>
              <a:t>People’s privacy &amp; confidentiality respected</a:t>
            </a:r>
          </a:p>
          <a:p>
            <a:r>
              <a:rPr lang="en-US" sz="2400" dirty="0"/>
              <a:t>Health providers are trained to deliver services free from stigma</a:t>
            </a:r>
          </a:p>
          <a:p>
            <a:r>
              <a:rPr lang="en-US" sz="2400" dirty="0"/>
              <a:t>Mechanisms are in place to redress episodes of enacted stigma (discrimination) </a:t>
            </a:r>
          </a:p>
          <a:p>
            <a:r>
              <a:rPr lang="en-US" sz="2400" dirty="0"/>
              <a:t>Affected communities meaningfully participating in the development &amp; monitoring of policies &amp; programs is encouraged </a:t>
            </a:r>
          </a:p>
        </p:txBody>
      </p:sp>
      <p:pic>
        <p:nvPicPr>
          <p:cNvPr id="10" name="Picture 2" descr="Module 3 - 67 - Action PlanAsset 11.png">
            <a:extLst>
              <a:ext uri="{FF2B5EF4-FFF2-40B4-BE49-F238E27FC236}">
                <a16:creationId xmlns:a16="http://schemas.microsoft.com/office/drawing/2014/main" id="{A59EEB65-2870-450F-A1E5-C99605AD50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50322" y="2499444"/>
            <a:ext cx="2019618" cy="215089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81062B4-4926-4466-B12D-AAE166B88DFF}"/>
              </a:ext>
            </a:extLst>
          </p:cNvPr>
          <p:cNvSpPr txBox="1"/>
          <p:nvPr/>
        </p:nvSpPr>
        <p:spPr>
          <a:xfrm>
            <a:off x="6947623" y="6530983"/>
            <a:ext cx="6048462" cy="26161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70C0"/>
                </a:solidFill>
                <a:effectLst/>
                <a:uLnTx/>
                <a:uFillTx/>
                <a:latin typeface="Rockwell" panose="02060603020205020403"/>
                <a:ea typeface="+mn-ea"/>
                <a:cs typeface="+mn-cs"/>
                <a:hlinkClick r:id="rId6">
                  <a:extLst>
                    <a:ext uri="{A12FA001-AC4F-418D-AE19-62706E023703}">
                      <ahyp:hlinkClr xmlns:ahyp="http://schemas.microsoft.com/office/drawing/2018/hyperlinkcolor" val="tx"/>
                    </a:ext>
                  </a:extLst>
                </a:hlinkClick>
              </a:rPr>
              <a:t>AGENDA FOR ZERO DISCRIMINATION IN HEALTH CARE </a:t>
            </a:r>
            <a:r>
              <a:rPr kumimoji="0" lang="en-US" sz="1100" b="0" i="0" u="sng" strike="noStrike" kern="1200" cap="none" spc="0" normalizeH="0" baseline="0" noProof="0" dirty="0">
                <a:ln>
                  <a:noFill/>
                </a:ln>
                <a:solidFill>
                  <a:srgbClr val="0070C0"/>
                </a:solidFill>
                <a:effectLst/>
                <a:uLnTx/>
                <a:uFillTx/>
                <a:latin typeface="Rockwell" panose="02060603020205020403"/>
                <a:ea typeface="+mn-ea"/>
                <a:cs typeface="+mn-cs"/>
                <a:hlinkClick r:id="rId6">
                  <a:extLst>
                    <a:ext uri="{A12FA001-AC4F-418D-AE19-62706E023703}">
                      <ahyp:hlinkClr xmlns:ahyp="http://schemas.microsoft.com/office/drawing/2018/hyperlinkcolor" val="tx"/>
                    </a:ext>
                  </a:extLst>
                </a:hlinkClick>
              </a:rPr>
              <a:t>UNAIDS 2017 </a:t>
            </a:r>
            <a:endParaRPr kumimoji="0" lang="en-US" sz="1100" b="0" i="0" u="sng" strike="noStrike" kern="1200" cap="none" spc="0" normalizeH="0" baseline="0" noProof="0" dirty="0">
              <a:ln>
                <a:noFill/>
              </a:ln>
              <a:solidFill>
                <a:srgbClr val="0070C0"/>
              </a:solidFill>
              <a:effectLst/>
              <a:uLnTx/>
              <a:uFillTx/>
              <a:latin typeface="Rockwell" panose="02060603020205020403"/>
              <a:ea typeface="+mn-ea"/>
              <a:cs typeface="+mn-cs"/>
            </a:endParaRPr>
          </a:p>
        </p:txBody>
      </p:sp>
      <p:sp>
        <p:nvSpPr>
          <p:cNvPr id="9" name="Subtitle 2">
            <a:extLst>
              <a:ext uri="{FF2B5EF4-FFF2-40B4-BE49-F238E27FC236}">
                <a16:creationId xmlns:a16="http://schemas.microsoft.com/office/drawing/2014/main" id="{AD286D30-DCD0-4D42-BB5D-4A066F92F6AA}"/>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995265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dule 3 - 66 - Action Plan - Asset 4.png">
            <a:extLst>
              <a:ext uri="{FF2B5EF4-FFF2-40B4-BE49-F238E27FC236}">
                <a16:creationId xmlns:a16="http://schemas.microsoft.com/office/drawing/2014/main" id="{28AF7280-06AC-45F1-A666-B74B1E1F48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8132"/>
            <a:ext cx="3339177" cy="223724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127683"/>
            <a:ext cx="10972800" cy="1143000"/>
          </a:xfrm>
        </p:spPr>
        <p:txBody>
          <a:bodyPr/>
          <a:lstStyle/>
          <a:p>
            <a:r>
              <a:rPr lang="en-US" b="1" dirty="0"/>
              <a:t>MAKING YOUR HEALTH FACILITY STIGMA FREE</a:t>
            </a:r>
          </a:p>
        </p:txBody>
      </p:sp>
      <p:sp>
        <p:nvSpPr>
          <p:cNvPr id="7" name="Content Placeholder 2">
            <a:extLst>
              <a:ext uri="{FF2B5EF4-FFF2-40B4-BE49-F238E27FC236}">
                <a16:creationId xmlns:a16="http://schemas.microsoft.com/office/drawing/2014/main" id="{4B0DFBDA-E7E1-4C96-925B-D0F8A80D7C55}"/>
              </a:ext>
            </a:extLst>
          </p:cNvPr>
          <p:cNvSpPr>
            <a:spLocks noGrp="1"/>
          </p:cNvSpPr>
          <p:nvPr>
            <p:ph idx="1"/>
          </p:nvPr>
        </p:nvSpPr>
        <p:spPr>
          <a:xfrm>
            <a:off x="3322721" y="2163370"/>
            <a:ext cx="8886212" cy="4101962"/>
          </a:xfrm>
        </p:spPr>
        <p:txBody>
          <a:bodyPr>
            <a:normAutofit fontScale="85000" lnSpcReduction="20000"/>
          </a:bodyPr>
          <a:lstStyle/>
          <a:p>
            <a:pPr marL="0" indent="0">
              <a:buNone/>
            </a:pPr>
            <a:r>
              <a:rPr lang="en-US" sz="2600" b="1" dirty="0">
                <a:solidFill>
                  <a:srgbClr val="C00000"/>
                </a:solidFill>
              </a:rPr>
              <a:t>Make your health facility stigma free through the following practices: </a:t>
            </a:r>
          </a:p>
          <a:p>
            <a:pPr marL="0" indent="0">
              <a:buNone/>
            </a:pPr>
            <a:endParaRPr lang="en-US" dirty="0">
              <a:solidFill>
                <a:srgbClr val="C00000"/>
              </a:solidFill>
            </a:endParaRPr>
          </a:p>
          <a:p>
            <a:r>
              <a:rPr lang="en-US" dirty="0"/>
              <a:t>Adopt a code of conduct &amp; action plan to end stigma in your facility</a:t>
            </a:r>
          </a:p>
          <a:p>
            <a:r>
              <a:rPr lang="en-US" dirty="0"/>
              <a:t>Ensure that PLHIV &amp; other key populations receive the same standard of care as other patients</a:t>
            </a:r>
          </a:p>
          <a:p>
            <a:r>
              <a:rPr lang="en-US" dirty="0"/>
              <a:t>Provide a friendly &amp; welcoming environment for your patients</a:t>
            </a:r>
          </a:p>
          <a:p>
            <a:r>
              <a:rPr lang="en-US" dirty="0"/>
              <a:t>Speak up about &amp; challenge health workers who stigmatize patients</a:t>
            </a:r>
          </a:p>
          <a:p>
            <a:r>
              <a:rPr lang="en-US" dirty="0"/>
              <a:t>Support health workers at your facility to be tested for HIV, providing full backing of staff and management if diagnosed HIV positive</a:t>
            </a:r>
          </a:p>
          <a:p>
            <a:pPr marL="0" indent="0">
              <a:buNone/>
            </a:pPr>
            <a:r>
              <a:rPr lang="en-US" dirty="0"/>
              <a:t> </a:t>
            </a:r>
          </a:p>
        </p:txBody>
      </p:sp>
      <p:cxnSp>
        <p:nvCxnSpPr>
          <p:cNvPr id="13" name="Straight Connector 12">
            <a:extLst>
              <a:ext uri="{FF2B5EF4-FFF2-40B4-BE49-F238E27FC236}">
                <a16:creationId xmlns:a16="http://schemas.microsoft.com/office/drawing/2014/main" id="{05C963C1-09F1-4DFB-A82A-C539CC851DA4}"/>
              </a:ext>
            </a:extLst>
          </p:cNvPr>
          <p:cNvCxnSpPr>
            <a:cxnSpLocks/>
          </p:cNvCxnSpPr>
          <p:nvPr/>
        </p:nvCxnSpPr>
        <p:spPr>
          <a:xfrm>
            <a:off x="777086" y="6172200"/>
            <a:ext cx="10628851"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43A5FE5-F374-4DC4-9424-A3BCE9077765}"/>
              </a:ext>
            </a:extLst>
          </p:cNvPr>
          <p:cNvSpPr txBox="1"/>
          <p:nvPr/>
        </p:nvSpPr>
        <p:spPr>
          <a:xfrm>
            <a:off x="171450" y="6265332"/>
            <a:ext cx="1157843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The following case study of Henry is an example of multiple factors, including stigma, resulting in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interruption of care at a particularly vulnerable time in his life</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9" name="Subtitle 2">
            <a:extLst>
              <a:ext uri="{FF2B5EF4-FFF2-40B4-BE49-F238E27FC236}">
                <a16:creationId xmlns:a16="http://schemas.microsoft.com/office/drawing/2014/main" id="{705357B1-B236-42D3-9D01-F2F1798A725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69677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Module 1 - 17 - Case Study Title-01.png">
            <a:extLst>
              <a:ext uri="{FF2B5EF4-FFF2-40B4-BE49-F238E27FC236}">
                <a16:creationId xmlns:a16="http://schemas.microsoft.com/office/drawing/2014/main" id="{7AA13B98-A75F-4BDC-81F6-9C1E503921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316" t="15215" r="40718" b="40102"/>
          <a:stretch/>
        </p:blipFill>
        <p:spPr bwMode="auto">
          <a:xfrm>
            <a:off x="4902177" y="1091773"/>
            <a:ext cx="1193823" cy="100132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178299" y="1187305"/>
            <a:ext cx="4173567" cy="1143000"/>
          </a:xfrm>
        </p:spPr>
        <p:txBody>
          <a:bodyPr/>
          <a:lstStyle/>
          <a:p>
            <a:r>
              <a:rPr lang="en-US" b="1" dirty="0"/>
              <a:t>CASE STUDY </a:t>
            </a:r>
          </a:p>
        </p:txBody>
      </p:sp>
      <p:sp>
        <p:nvSpPr>
          <p:cNvPr id="7" name="Content Placeholder 2">
            <a:extLst>
              <a:ext uri="{FF2B5EF4-FFF2-40B4-BE49-F238E27FC236}">
                <a16:creationId xmlns:a16="http://schemas.microsoft.com/office/drawing/2014/main" id="{C0A47A60-5677-4DA7-9ADC-5F6E331DE122}"/>
              </a:ext>
            </a:extLst>
          </p:cNvPr>
          <p:cNvSpPr>
            <a:spLocks noGrp="1"/>
          </p:cNvSpPr>
          <p:nvPr>
            <p:ph idx="1"/>
          </p:nvPr>
        </p:nvSpPr>
        <p:spPr>
          <a:xfrm>
            <a:off x="608857" y="2170218"/>
            <a:ext cx="10974286" cy="4238770"/>
          </a:xfrm>
          <a:ln w="22225">
            <a:solidFill>
              <a:srgbClr val="C00000"/>
            </a:solidFill>
          </a:ln>
        </p:spPr>
        <p:txBody>
          <a:bodyPr>
            <a:normAutofit fontScale="77500" lnSpcReduction="20000"/>
          </a:bodyPr>
          <a:lstStyle/>
          <a:p>
            <a:r>
              <a:rPr lang="en-US" dirty="0"/>
              <a:t>Henry is a 33 year old man with a long history of homelessness, incarceration and limited social support. </a:t>
            </a:r>
          </a:p>
          <a:p>
            <a:r>
              <a:rPr lang="en-US" dirty="0"/>
              <a:t>He has been in and out of jail for many years and has struggled with alcohol and substance abuse. </a:t>
            </a:r>
          </a:p>
          <a:p>
            <a:r>
              <a:rPr lang="en-US" dirty="0"/>
              <a:t>He was diagnosed with HIV in 2010. He never accepted the diagnosis, felt that his life was finished and started to drink and use drugs. </a:t>
            </a:r>
          </a:p>
          <a:p>
            <a:r>
              <a:rPr lang="en-US" dirty="0"/>
              <a:t>He has grappled with adherence to his antiretrovirals in the past, often going without medication for months when he was living on the street. </a:t>
            </a:r>
          </a:p>
          <a:p>
            <a:r>
              <a:rPr lang="en-US" dirty="0"/>
              <a:t>During his most recent incarceration for 18 months for theft, he has taken his HIV medication regularly and his viral load has been undetectable. But on release from prison, he immediately seeks out his old friends and begins drinking heavily. </a:t>
            </a:r>
          </a:p>
          <a:p>
            <a:r>
              <a:rPr lang="en-US" dirty="0"/>
              <a:t>Despite having a care continuum case manager, Henry quickly loses contact with him and stops going to the HIV clinic because he heard staff members saying that he was a smelly, homeless drunk. Two months after his release, Henry is arrested again for shop lifting. </a:t>
            </a:r>
            <a:endParaRPr lang="en-US" sz="2400" dirty="0"/>
          </a:p>
        </p:txBody>
      </p:sp>
      <p:sp>
        <p:nvSpPr>
          <p:cNvPr id="9" name="Subtitle 2">
            <a:extLst>
              <a:ext uri="{FF2B5EF4-FFF2-40B4-BE49-F238E27FC236}">
                <a16:creationId xmlns:a16="http://schemas.microsoft.com/office/drawing/2014/main" id="{49C47CEE-4209-4B37-A6D3-BE975A710234}"/>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7289924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7" name="Title 1">
            <a:extLst>
              <a:ext uri="{FF2B5EF4-FFF2-40B4-BE49-F238E27FC236}">
                <a16:creationId xmlns:a16="http://schemas.microsoft.com/office/drawing/2014/main" id="{12ED06D5-E2AF-4849-88FA-78DEF0CC0116}"/>
              </a:ext>
            </a:extLst>
          </p:cNvPr>
          <p:cNvSpPr>
            <a:spLocks noGrp="1"/>
          </p:cNvSpPr>
          <p:nvPr>
            <p:ph type="title"/>
          </p:nvPr>
        </p:nvSpPr>
        <p:spPr>
          <a:xfrm>
            <a:off x="8224456" y="1324774"/>
            <a:ext cx="3248397" cy="5177377"/>
          </a:xfrm>
          <a:solidFill>
            <a:srgbClr val="9B2D1F">
              <a:hueOff val="0"/>
              <a:satOff val="0"/>
              <a:lumOff val="0"/>
              <a:alphaOff val="0"/>
            </a:srgbClr>
          </a:solidFill>
          <a:ln w="12700" cap="flat" cmpd="sng" algn="ctr">
            <a:solidFill>
              <a:prstClr val="white">
                <a:hueOff val="0"/>
                <a:satOff val="0"/>
                <a:lumOff val="0"/>
                <a:alphaOff val="0"/>
              </a:prstClr>
            </a:solidFill>
            <a:prstDash val="solid"/>
          </a:ln>
          <a:effectLst/>
        </p:spPr>
        <p:txBody>
          <a:bodyPr spcFirstLastPara="0" vert="horz" wrap="square" lIns="120904" tIns="120904" rIns="120904" bIns="120904" numCol="1" spcCol="1270" rtlCol="0" anchor="ctr" anchorCtr="0">
            <a:noAutofit/>
          </a:bodyPr>
          <a:lstStyle/>
          <a:p>
            <a:r>
              <a:rPr lang="en-US" sz="4000" b="1" dirty="0">
                <a:solidFill>
                  <a:schemeClr val="bg1"/>
                </a:solidFill>
              </a:rPr>
              <a:t>LEARNING FROM HENRY’S CASE</a:t>
            </a:r>
          </a:p>
        </p:txBody>
      </p:sp>
      <p:graphicFrame>
        <p:nvGraphicFramePr>
          <p:cNvPr id="15" name="Content Placeholder 2">
            <a:extLst>
              <a:ext uri="{FF2B5EF4-FFF2-40B4-BE49-F238E27FC236}">
                <a16:creationId xmlns:a16="http://schemas.microsoft.com/office/drawing/2014/main" id="{EDCAC4C3-121A-4D28-85E9-787CD23342CA}"/>
              </a:ext>
            </a:extLst>
          </p:cNvPr>
          <p:cNvGraphicFramePr>
            <a:graphicFrameLocks noGrp="1"/>
          </p:cNvGraphicFramePr>
          <p:nvPr>
            <p:ph idx="1"/>
            <p:extLst>
              <p:ext uri="{D42A27DB-BD31-4B8C-83A1-F6EECF244321}">
                <p14:modId xmlns:p14="http://schemas.microsoft.com/office/powerpoint/2010/main" val="1745803304"/>
              </p:ext>
            </p:extLst>
          </p:nvPr>
        </p:nvGraphicFramePr>
        <p:xfrm>
          <a:off x="622299" y="1318437"/>
          <a:ext cx="7167034" cy="51773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ubtitle 2">
            <a:extLst>
              <a:ext uri="{FF2B5EF4-FFF2-40B4-BE49-F238E27FC236}">
                <a16:creationId xmlns:a16="http://schemas.microsoft.com/office/drawing/2014/main" id="{8CB0B70F-6555-4AA9-A358-9F6356CC945E}"/>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2" name="TextBox 1">
            <a:extLst>
              <a:ext uri="{FF2B5EF4-FFF2-40B4-BE49-F238E27FC236}">
                <a16:creationId xmlns:a16="http://schemas.microsoft.com/office/drawing/2014/main" id="{A00BB997-FC19-4B31-AE44-791309FC33BE}"/>
              </a:ext>
            </a:extLst>
          </p:cNvPr>
          <p:cNvSpPr txBox="1"/>
          <p:nvPr/>
        </p:nvSpPr>
        <p:spPr>
          <a:xfrm>
            <a:off x="3445101" y="6545015"/>
            <a:ext cx="9558710" cy="646331"/>
          </a:xfrm>
          <a:prstGeom prst="rect">
            <a:avLst/>
          </a:prstGeom>
          <a:noFill/>
        </p:spPr>
        <p:txBody>
          <a:bodyPr wrap="square" rtlCol="0">
            <a:spAutoFit/>
          </a:bodyPr>
          <a:lstStyle/>
          <a:p>
            <a:r>
              <a:rPr lang="en-US" dirty="0"/>
              <a:t>References: Dolan K Saber-Tehrani AS, Stephenson BL, MacGowan RJ, Tsang J Binswanger IA </a:t>
            </a:r>
          </a:p>
          <a:p>
            <a:r>
              <a:rPr lang="en-US" dirty="0"/>
              <a:t>. </a:t>
            </a:r>
          </a:p>
        </p:txBody>
      </p:sp>
    </p:spTree>
    <p:extLst>
      <p:ext uri="{BB962C8B-B14F-4D97-AF65-F5344CB8AC3E}">
        <p14:creationId xmlns:p14="http://schemas.microsoft.com/office/powerpoint/2010/main" val="1368969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7" name="Content Placeholder 2">
            <a:extLst>
              <a:ext uri="{FF2B5EF4-FFF2-40B4-BE49-F238E27FC236}">
                <a16:creationId xmlns:a16="http://schemas.microsoft.com/office/drawing/2014/main" id="{71C1594F-121E-4686-B6BE-11DD7C7A15E5}"/>
              </a:ext>
            </a:extLst>
          </p:cNvPr>
          <p:cNvSpPr>
            <a:spLocks noGrp="1"/>
          </p:cNvSpPr>
          <p:nvPr>
            <p:ph idx="1"/>
          </p:nvPr>
        </p:nvSpPr>
        <p:spPr>
          <a:xfrm>
            <a:off x="1031999" y="2508233"/>
            <a:ext cx="7534485" cy="3798130"/>
          </a:xfrm>
        </p:spPr>
        <p:txBody>
          <a:bodyPr>
            <a:normAutofit/>
          </a:bodyPr>
          <a:lstStyle/>
          <a:p>
            <a:pPr marL="0" indent="0">
              <a:buNone/>
            </a:pPr>
            <a:r>
              <a:rPr lang="en-US" sz="1800" b="1" dirty="0"/>
              <a:t>Provide patients a checklist to self-evaluate stigma in a health facility:</a:t>
            </a:r>
          </a:p>
          <a:p>
            <a:r>
              <a:rPr lang="en-US" sz="1800" dirty="0"/>
              <a:t>Are you currently experiencing stigma in your community? </a:t>
            </a:r>
          </a:p>
          <a:p>
            <a:pPr lvl="1"/>
            <a:r>
              <a:rPr lang="en-US" sz="1600" dirty="0"/>
              <a:t>If so, how does it affect your daily life?</a:t>
            </a:r>
          </a:p>
          <a:p>
            <a:r>
              <a:rPr lang="en-US" sz="1800" dirty="0"/>
              <a:t>Are you currently experiencing stigma at this health facility?</a:t>
            </a:r>
          </a:p>
          <a:p>
            <a:pPr lvl="1"/>
            <a:r>
              <a:rPr lang="en-US" sz="1600" dirty="0"/>
              <a:t>If so, who at this health facility stigmatizes you? And, how? </a:t>
            </a:r>
            <a:endParaRPr lang="en-US" sz="1800" dirty="0"/>
          </a:p>
          <a:p>
            <a:r>
              <a:rPr lang="en-US" sz="1800" dirty="0"/>
              <a:t>How is stigma affecting the care that you receive at this health facility?</a:t>
            </a:r>
          </a:p>
          <a:p>
            <a:r>
              <a:rPr lang="en-US" sz="1800" dirty="0"/>
              <a:t>Do family members or friends know about your HIV status? </a:t>
            </a:r>
          </a:p>
          <a:p>
            <a:r>
              <a:rPr lang="en-US" sz="1800" dirty="0"/>
              <a:t>Do you feel ashamed or different from others because of your HIV status?</a:t>
            </a:r>
          </a:p>
          <a:p>
            <a:r>
              <a:rPr lang="en-US" sz="1800" dirty="0"/>
              <a:t>Did you feel that others blame you for your HIV status?</a:t>
            </a:r>
          </a:p>
          <a:p>
            <a:r>
              <a:rPr lang="en-US" sz="1800" dirty="0"/>
              <a:t>Do you have access to a support network?</a:t>
            </a:r>
          </a:p>
        </p:txBody>
      </p:sp>
      <p:pic>
        <p:nvPicPr>
          <p:cNvPr id="10" name="Picture 2" descr="Module 2 - 38 - Checklist-01.png">
            <a:extLst>
              <a:ext uri="{FF2B5EF4-FFF2-40B4-BE49-F238E27FC236}">
                <a16:creationId xmlns:a16="http://schemas.microsoft.com/office/drawing/2014/main" id="{2845FD6E-C66B-4C16-BF51-72B7D391F56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87" r="22537"/>
          <a:stretch/>
        </p:blipFill>
        <p:spPr bwMode="auto">
          <a:xfrm>
            <a:off x="8550442" y="2479217"/>
            <a:ext cx="3362419" cy="3440320"/>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a:extLst>
              <a:ext uri="{FF2B5EF4-FFF2-40B4-BE49-F238E27FC236}">
                <a16:creationId xmlns:a16="http://schemas.microsoft.com/office/drawing/2014/main" id="{C0E05FD8-E193-45B8-B45A-6F720DFCE7C7}"/>
              </a:ext>
            </a:extLst>
          </p:cNvPr>
          <p:cNvCxnSpPr>
            <a:cxnSpLocks/>
          </p:cNvCxnSpPr>
          <p:nvPr/>
        </p:nvCxnSpPr>
        <p:spPr>
          <a:xfrm>
            <a:off x="1101601" y="6306363"/>
            <a:ext cx="100584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7D46A46-7010-46E1-B664-42BD42F2BCA8}"/>
              </a:ext>
            </a:extLst>
          </p:cNvPr>
          <p:cNvSpPr txBox="1"/>
          <p:nvPr/>
        </p:nvSpPr>
        <p:spPr>
          <a:xfrm>
            <a:off x="476621" y="6373506"/>
            <a:ext cx="11308359"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Rockwell" panose="02060603020205020403"/>
                <a:ea typeface="+mn-ea"/>
                <a:cs typeface="+mn-cs"/>
              </a:rPr>
              <a:t>The following case study of Gabrielle is an example of how stigma jeopardizes access to quality HIV care.</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16" name="Title 1">
            <a:extLst>
              <a:ext uri="{FF2B5EF4-FFF2-40B4-BE49-F238E27FC236}">
                <a16:creationId xmlns:a16="http://schemas.microsoft.com/office/drawing/2014/main" id="{AEE70B33-DC26-4A46-9B73-8F7BEE00A8D5}"/>
              </a:ext>
            </a:extLst>
          </p:cNvPr>
          <p:cNvSpPr>
            <a:spLocks noGrp="1"/>
          </p:cNvSpPr>
          <p:nvPr>
            <p:ph type="title"/>
          </p:nvPr>
        </p:nvSpPr>
        <p:spPr>
          <a:xfrm>
            <a:off x="1101601" y="1097837"/>
            <a:ext cx="10058400" cy="1609344"/>
          </a:xfrm>
        </p:spPr>
        <p:txBody>
          <a:bodyPr>
            <a:normAutofit/>
          </a:bodyPr>
          <a:lstStyle/>
          <a:p>
            <a:r>
              <a:rPr lang="en-US" b="1" dirty="0"/>
              <a:t>CHECKLIST FOR EVALUATING STIGMA</a:t>
            </a:r>
          </a:p>
        </p:txBody>
      </p:sp>
      <p:sp>
        <p:nvSpPr>
          <p:cNvPr id="9" name="Subtitle 2">
            <a:extLst>
              <a:ext uri="{FF2B5EF4-FFF2-40B4-BE49-F238E27FC236}">
                <a16:creationId xmlns:a16="http://schemas.microsoft.com/office/drawing/2014/main" id="{38D35BC4-D082-4119-AF97-54D44F5D1886}"/>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01809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125822" y="888712"/>
            <a:ext cx="4491789" cy="1143000"/>
          </a:xfrm>
        </p:spPr>
        <p:txBody>
          <a:bodyPr/>
          <a:lstStyle/>
          <a:p>
            <a:r>
              <a:rPr lang="en-US" b="1" dirty="0"/>
              <a:t>CASE STUDY </a:t>
            </a:r>
          </a:p>
        </p:txBody>
      </p:sp>
      <p:pic>
        <p:nvPicPr>
          <p:cNvPr id="7" name="Picture 2" descr="Module 1 - 17 - Case Study Title-01.png">
            <a:extLst>
              <a:ext uri="{FF2B5EF4-FFF2-40B4-BE49-F238E27FC236}">
                <a16:creationId xmlns:a16="http://schemas.microsoft.com/office/drawing/2014/main" id="{7810B8F9-4731-41B0-9ED4-8F2D35120CC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9316" t="15215" r="40718" b="40102"/>
          <a:stretch/>
        </p:blipFill>
        <p:spPr bwMode="auto">
          <a:xfrm>
            <a:off x="5414630" y="872500"/>
            <a:ext cx="1362739" cy="114300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7BE1E491-43DA-4A25-AE1E-13AB19BF7A7C}"/>
              </a:ext>
            </a:extLst>
          </p:cNvPr>
          <p:cNvSpPr>
            <a:spLocks noGrp="1"/>
          </p:cNvSpPr>
          <p:nvPr>
            <p:ph idx="1"/>
          </p:nvPr>
        </p:nvSpPr>
        <p:spPr>
          <a:xfrm>
            <a:off x="523868" y="2031711"/>
            <a:ext cx="11195384" cy="4541884"/>
          </a:xfrm>
          <a:ln w="15875">
            <a:solidFill>
              <a:srgbClr val="C00000"/>
            </a:solidFill>
          </a:ln>
        </p:spPr>
        <p:txBody>
          <a:bodyPr>
            <a:noAutofit/>
          </a:bodyPr>
          <a:lstStyle/>
          <a:p>
            <a:pPr>
              <a:spcBef>
                <a:spcPts val="0"/>
              </a:spcBef>
            </a:pPr>
            <a:r>
              <a:rPr lang="en-US" sz="1900" dirty="0"/>
              <a:t>Gabrielle is a 30 year old African-American woman living with HIV. </a:t>
            </a:r>
          </a:p>
          <a:p>
            <a:pPr>
              <a:spcBef>
                <a:spcPts val="0"/>
              </a:spcBef>
            </a:pPr>
            <a:r>
              <a:rPr lang="en-US" sz="1900" dirty="0"/>
              <a:t>Her husband is HIV negative and they have been married for 4 years. Gabrielle has been on antiretroviral therapy since her HIV diagnosis 7 years ago. She never misses her ARVs and has had an undetectable viral load for many years.  </a:t>
            </a:r>
          </a:p>
          <a:p>
            <a:pPr>
              <a:spcBef>
                <a:spcPts val="0"/>
              </a:spcBef>
            </a:pPr>
            <a:r>
              <a:rPr lang="en-US" sz="1900" dirty="0"/>
              <a:t>The couple has no children but Gabrielle has been thinking that she would like to have a baby before she gets much older. She wanted to chat with her doctor but was unsure about what reaction she would get. Her doctor never talks about Gabrielle’s reproductive choices. </a:t>
            </a:r>
          </a:p>
          <a:p>
            <a:pPr>
              <a:spcBef>
                <a:spcPts val="0"/>
              </a:spcBef>
            </a:pPr>
            <a:r>
              <a:rPr lang="en-US" sz="1900" dirty="0"/>
              <a:t>She knew her doctor was quite conservative and Gabrielle was her only HIV positive patient. Finally, she asked the doctor about getting pregnant. </a:t>
            </a:r>
          </a:p>
          <a:p>
            <a:pPr>
              <a:spcBef>
                <a:spcPts val="0"/>
              </a:spcBef>
            </a:pPr>
            <a:r>
              <a:rPr lang="en-US" sz="1900" dirty="0"/>
              <a:t>As Gabrielle predicted, the doctor advised that this was not a good idea as it could upset her viral control and the baby may have problems. </a:t>
            </a:r>
          </a:p>
          <a:p>
            <a:pPr>
              <a:spcBef>
                <a:spcPts val="0"/>
              </a:spcBef>
            </a:pPr>
            <a:r>
              <a:rPr lang="en-US" sz="1900" dirty="0"/>
              <a:t>Gabrielle decided to get another opinion from a HIV specialist and, following advice that many HIV positive women now are having children, she and her husband decided to have a baby. </a:t>
            </a:r>
          </a:p>
          <a:p>
            <a:pPr>
              <a:spcBef>
                <a:spcPts val="0"/>
              </a:spcBef>
            </a:pPr>
            <a:r>
              <a:rPr lang="en-US" sz="1900" dirty="0"/>
              <a:t>Her baby is now 12 months old and both she and her infant are healthy. </a:t>
            </a:r>
          </a:p>
          <a:p>
            <a:pPr>
              <a:spcBef>
                <a:spcPts val="0"/>
              </a:spcBef>
            </a:pPr>
            <a:r>
              <a:rPr lang="en-US" sz="1900" dirty="0"/>
              <a:t>Gabrielle is planning her second pregnancy.</a:t>
            </a:r>
          </a:p>
        </p:txBody>
      </p:sp>
      <p:sp>
        <p:nvSpPr>
          <p:cNvPr id="9" name="Subtitle 2">
            <a:extLst>
              <a:ext uri="{FF2B5EF4-FFF2-40B4-BE49-F238E27FC236}">
                <a16:creationId xmlns:a16="http://schemas.microsoft.com/office/drawing/2014/main" id="{F1F5DC40-0E67-4F9E-9C72-FFB585359D4D}"/>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581155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7" name="Title 1">
            <a:extLst>
              <a:ext uri="{FF2B5EF4-FFF2-40B4-BE49-F238E27FC236}">
                <a16:creationId xmlns:a16="http://schemas.microsoft.com/office/drawing/2014/main" id="{27E0DDE8-9AFA-4829-80D4-22E9265308C7}"/>
              </a:ext>
            </a:extLst>
          </p:cNvPr>
          <p:cNvSpPr txBox="1">
            <a:spLocks/>
          </p:cNvSpPr>
          <p:nvPr/>
        </p:nvSpPr>
        <p:spPr>
          <a:xfrm>
            <a:off x="8195349" y="1318437"/>
            <a:ext cx="3248397" cy="5177377"/>
          </a:xfrm>
          <a:prstGeom prst="rect">
            <a:avLst/>
          </a:prstGeom>
          <a:solidFill>
            <a:srgbClr val="9B2D1F">
              <a:hueOff val="0"/>
              <a:satOff val="0"/>
              <a:lumOff val="0"/>
              <a:alphaOff val="0"/>
            </a:srgbClr>
          </a:solidFill>
          <a:ln w="12700" cap="flat" cmpd="sng" algn="ctr">
            <a:solidFill>
              <a:prstClr val="white">
                <a:hueOff val="0"/>
                <a:satOff val="0"/>
                <a:lumOff val="0"/>
                <a:alphaOff val="0"/>
              </a:prstClr>
            </a:solidFill>
            <a:prstDash val="solid"/>
          </a:ln>
          <a:effectLst/>
        </p:spPr>
        <p:txBody>
          <a:bodyPr spcFirstLastPara="0" vert="horz" wrap="square" lIns="120904" tIns="120904" rIns="120904" bIns="120904" numCol="1" spcCol="1270" rtlCol="0" anchor="ctr" anchorCtr="0">
            <a:no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LEARNING FROM GABRIELLE’S  CASE</a:t>
            </a:r>
          </a:p>
        </p:txBody>
      </p:sp>
      <p:graphicFrame>
        <p:nvGraphicFramePr>
          <p:cNvPr id="15" name="Content Placeholder 2">
            <a:extLst>
              <a:ext uri="{FF2B5EF4-FFF2-40B4-BE49-F238E27FC236}">
                <a16:creationId xmlns:a16="http://schemas.microsoft.com/office/drawing/2014/main" id="{C8BD58A8-FFD3-4965-AA3C-E96C56627043}"/>
              </a:ext>
            </a:extLst>
          </p:cNvPr>
          <p:cNvGraphicFramePr>
            <a:graphicFrameLocks noGrp="1"/>
          </p:cNvGraphicFramePr>
          <p:nvPr>
            <p:ph idx="1"/>
            <p:extLst>
              <p:ext uri="{D42A27DB-BD31-4B8C-83A1-F6EECF244321}">
                <p14:modId xmlns:p14="http://schemas.microsoft.com/office/powerpoint/2010/main" val="688532056"/>
              </p:ext>
            </p:extLst>
          </p:nvPr>
        </p:nvGraphicFramePr>
        <p:xfrm>
          <a:off x="622300" y="1318437"/>
          <a:ext cx="7435850" cy="51694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ubtitle 2">
            <a:extLst>
              <a:ext uri="{FF2B5EF4-FFF2-40B4-BE49-F238E27FC236}">
                <a16:creationId xmlns:a16="http://schemas.microsoft.com/office/drawing/2014/main" id="{D1B41A6F-EA68-43BA-B198-A8F253C7D257}"/>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3" name="TextBox 2">
            <a:extLst>
              <a:ext uri="{FF2B5EF4-FFF2-40B4-BE49-F238E27FC236}">
                <a16:creationId xmlns:a16="http://schemas.microsoft.com/office/drawing/2014/main" id="{B6013919-1AB9-447D-A8AD-E40AE1EF7254}"/>
              </a:ext>
            </a:extLst>
          </p:cNvPr>
          <p:cNvSpPr txBox="1"/>
          <p:nvPr/>
        </p:nvSpPr>
        <p:spPr>
          <a:xfrm>
            <a:off x="441783" y="6495814"/>
            <a:ext cx="11545430" cy="646331"/>
          </a:xfrm>
          <a:prstGeom prst="rect">
            <a:avLst/>
          </a:prstGeom>
          <a:noFill/>
        </p:spPr>
        <p:txBody>
          <a:bodyPr wrap="square" rtlCol="0">
            <a:spAutoFit/>
          </a:bodyPr>
          <a:lstStyle/>
          <a:p>
            <a:r>
              <a:rPr lang="en-US" dirty="0"/>
              <a:t>References: 1. Steiner RJ 2. Mindry D. 3. Finocchario-Kessler S </a:t>
            </a:r>
          </a:p>
          <a:p>
            <a:r>
              <a:rPr lang="en-US" dirty="0"/>
              <a:t> </a:t>
            </a:r>
          </a:p>
        </p:txBody>
      </p:sp>
    </p:spTree>
    <p:extLst>
      <p:ext uri="{BB962C8B-B14F-4D97-AF65-F5344CB8AC3E}">
        <p14:creationId xmlns:p14="http://schemas.microsoft.com/office/powerpoint/2010/main" val="2141801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556083" y="1129214"/>
            <a:ext cx="10972800" cy="1143000"/>
          </a:xfrm>
        </p:spPr>
        <p:txBody>
          <a:bodyPr/>
          <a:lstStyle/>
          <a:p>
            <a:r>
              <a:rPr lang="en-US" b="1" dirty="0"/>
              <a:t>CONFRONTING STIGMA: STEPS FOR SUCCESS</a:t>
            </a:r>
          </a:p>
        </p:txBody>
      </p:sp>
      <p:graphicFrame>
        <p:nvGraphicFramePr>
          <p:cNvPr id="15" name="Content Placeholder 2">
            <a:extLst>
              <a:ext uri="{FF2B5EF4-FFF2-40B4-BE49-F238E27FC236}">
                <a16:creationId xmlns:a16="http://schemas.microsoft.com/office/drawing/2014/main" id="{89669DE7-05BC-48DB-8F7A-CDD9B208CF4C}"/>
              </a:ext>
            </a:extLst>
          </p:cNvPr>
          <p:cNvGraphicFramePr>
            <a:graphicFrameLocks noGrp="1"/>
          </p:cNvGraphicFramePr>
          <p:nvPr>
            <p:ph idx="1"/>
            <p:extLst>
              <p:ext uri="{D42A27DB-BD31-4B8C-83A1-F6EECF244321}">
                <p14:modId xmlns:p14="http://schemas.microsoft.com/office/powerpoint/2010/main" val="2085757922"/>
              </p:ext>
            </p:extLst>
          </p:nvPr>
        </p:nvGraphicFramePr>
        <p:xfrm>
          <a:off x="556083" y="2179888"/>
          <a:ext cx="10972800" cy="42481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ubtitle 2">
            <a:extLst>
              <a:ext uri="{FF2B5EF4-FFF2-40B4-BE49-F238E27FC236}">
                <a16:creationId xmlns:a16="http://schemas.microsoft.com/office/drawing/2014/main" id="{897606A4-A2F9-42AE-92BB-A6D7C6AAB8E2}"/>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9376121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dule 1 - 10 - Discrimination - Asset2.png">
            <a:extLst>
              <a:ext uri="{FF2B5EF4-FFF2-40B4-BE49-F238E27FC236}">
                <a16:creationId xmlns:a16="http://schemas.microsoft.com/office/drawing/2014/main" id="{F0D088FF-95D9-4B05-937A-C2CFEA1781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014" y="3200400"/>
            <a:ext cx="4161372" cy="23199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014651"/>
            <a:ext cx="10972800" cy="1143000"/>
          </a:xfrm>
        </p:spPr>
        <p:txBody>
          <a:bodyPr>
            <a:normAutofit/>
          </a:bodyPr>
          <a:lstStyle/>
          <a:p>
            <a:r>
              <a:rPr lang="en-US" b="1" dirty="0"/>
              <a:t>UNDERSTANDING INTERSECTIONAL STIGMA</a:t>
            </a:r>
          </a:p>
        </p:txBody>
      </p:sp>
      <p:sp>
        <p:nvSpPr>
          <p:cNvPr id="7" name="Content Placeholder 2">
            <a:extLst>
              <a:ext uri="{FF2B5EF4-FFF2-40B4-BE49-F238E27FC236}">
                <a16:creationId xmlns:a16="http://schemas.microsoft.com/office/drawing/2014/main" id="{F24E9B55-673D-4DA1-948B-5FB42BB79276}"/>
              </a:ext>
            </a:extLst>
          </p:cNvPr>
          <p:cNvSpPr>
            <a:spLocks noGrp="1"/>
          </p:cNvSpPr>
          <p:nvPr>
            <p:ph sz="half" idx="1"/>
          </p:nvPr>
        </p:nvSpPr>
        <p:spPr>
          <a:xfrm>
            <a:off x="441783" y="2057400"/>
            <a:ext cx="7559217" cy="4800600"/>
          </a:xfrm>
        </p:spPr>
        <p:txBody>
          <a:bodyPr>
            <a:normAutofit fontScale="92500" lnSpcReduction="20000"/>
          </a:bodyPr>
          <a:lstStyle/>
          <a:p>
            <a:r>
              <a:rPr lang="en-US" sz="2400" dirty="0"/>
              <a:t>Stigma affects different groups of people in different ways, based on age, gender, race, ethnicity, sexual orientation, gender identity, religion &amp; socioeconomic status</a:t>
            </a:r>
          </a:p>
          <a:p>
            <a:r>
              <a:rPr lang="en-US" sz="2400" dirty="0"/>
              <a:t>People living with HIV are marginalized because of social identities &amp; inequities</a:t>
            </a:r>
          </a:p>
          <a:p>
            <a:r>
              <a:rPr lang="en-US" sz="2400" dirty="0"/>
              <a:t>Overlapping, multilevel forms of stigma form the basis for intersectional stigma:</a:t>
            </a:r>
          </a:p>
          <a:p>
            <a:pPr lvl="1"/>
            <a:r>
              <a:rPr lang="en-US" sz="2400" dirty="0"/>
              <a:t>Women can face dual stigma for both their gender as well as their HIV status</a:t>
            </a:r>
          </a:p>
          <a:p>
            <a:pPr lvl="1"/>
            <a:r>
              <a:rPr lang="en-US" sz="2400" dirty="0"/>
              <a:t>Men who have sex with men who are living with HIV can be dually stigmatized for both their sexuality &amp; HIV status</a:t>
            </a:r>
          </a:p>
          <a:p>
            <a:pPr lvl="1"/>
            <a:r>
              <a:rPr lang="en-US" sz="2400" dirty="0"/>
              <a:t>Men &amp; women living with HIV belonging to a minority race or ethnicity within their community can experience multilevel forms of stigma</a:t>
            </a:r>
          </a:p>
          <a:p>
            <a:pPr lvl="1"/>
            <a:r>
              <a:rPr lang="en-US" sz="2400" dirty="0"/>
              <a:t>HIV-related stigma may be more severe among older people</a:t>
            </a:r>
          </a:p>
          <a:p>
            <a:pPr lvl="1"/>
            <a:endParaRPr lang="en-US" sz="1600" dirty="0"/>
          </a:p>
          <a:p>
            <a:pPr lvl="1"/>
            <a:endParaRPr lang="en-US" sz="1300" dirty="0"/>
          </a:p>
        </p:txBody>
      </p:sp>
      <p:sp>
        <p:nvSpPr>
          <p:cNvPr id="13" name="Subtitle 2">
            <a:extLst>
              <a:ext uri="{FF2B5EF4-FFF2-40B4-BE49-F238E27FC236}">
                <a16:creationId xmlns:a16="http://schemas.microsoft.com/office/drawing/2014/main" id="{85182357-FE89-4C41-A333-8BDD8AB19496}"/>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1377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Module 2 - 44 - It Starts With Y0u-01.png">
            <a:extLst>
              <a:ext uri="{FF2B5EF4-FFF2-40B4-BE49-F238E27FC236}">
                <a16:creationId xmlns:a16="http://schemas.microsoft.com/office/drawing/2014/main" id="{81573373-82CF-4D69-86F3-DE692606629C}"/>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8350" r="38466"/>
          <a:stretch/>
        </p:blipFill>
        <p:spPr bwMode="auto">
          <a:xfrm>
            <a:off x="7825477" y="716535"/>
            <a:ext cx="4366523" cy="56877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47701" y="1092872"/>
            <a:ext cx="10972800" cy="1143000"/>
          </a:xfrm>
        </p:spPr>
        <p:txBody>
          <a:bodyPr/>
          <a:lstStyle/>
          <a:p>
            <a:r>
              <a:rPr lang="en-US" b="1" dirty="0"/>
              <a:t>IT STARTS WITH YOU!</a:t>
            </a:r>
          </a:p>
        </p:txBody>
      </p:sp>
      <p:sp>
        <p:nvSpPr>
          <p:cNvPr id="7" name="Content Placeholder 2">
            <a:extLst>
              <a:ext uri="{FF2B5EF4-FFF2-40B4-BE49-F238E27FC236}">
                <a16:creationId xmlns:a16="http://schemas.microsoft.com/office/drawing/2014/main" id="{144B87E8-FC18-490A-83E0-5108F863411A}"/>
              </a:ext>
            </a:extLst>
          </p:cNvPr>
          <p:cNvSpPr>
            <a:spLocks noGrp="1"/>
          </p:cNvSpPr>
          <p:nvPr>
            <p:ph sz="half" idx="1"/>
          </p:nvPr>
        </p:nvSpPr>
        <p:spPr>
          <a:xfrm>
            <a:off x="609599" y="1874843"/>
            <a:ext cx="7105651" cy="4983157"/>
          </a:xfrm>
        </p:spPr>
        <p:txBody>
          <a:bodyPr>
            <a:normAutofit/>
          </a:bodyPr>
          <a:lstStyle/>
          <a:p>
            <a:pPr marL="0" indent="0">
              <a:buNone/>
            </a:pPr>
            <a:endParaRPr lang="en-US" sz="1800" dirty="0"/>
          </a:p>
          <a:p>
            <a:pPr marL="0" indent="0">
              <a:buNone/>
            </a:pPr>
            <a:r>
              <a:rPr lang="en-US" sz="3400" dirty="0">
                <a:solidFill>
                  <a:srgbClr val="C00000"/>
                </a:solidFill>
                <a:latin typeface="+mj-lt"/>
                <a:ea typeface="+mj-ea"/>
                <a:cs typeface="+mj-cs"/>
              </a:rPr>
              <a:t>Taking Steps Towards De-Stigmatization</a:t>
            </a:r>
          </a:p>
          <a:p>
            <a:pPr marL="0" indent="0">
              <a:buNone/>
            </a:pPr>
            <a:endParaRPr lang="en-US" sz="1800" dirty="0"/>
          </a:p>
          <a:p>
            <a:r>
              <a:rPr lang="en-US" sz="2400" dirty="0"/>
              <a:t>Every staff member in your healthcare facility – </a:t>
            </a:r>
            <a:r>
              <a:rPr lang="en-US" sz="2400" u="sng" dirty="0"/>
              <a:t>including you </a:t>
            </a:r>
            <a:r>
              <a:rPr lang="en-US" sz="2400" dirty="0"/>
              <a:t>– has a responsibility to make all people feel welcome and to treat them with the respect and dignity to which they are entitled. </a:t>
            </a:r>
          </a:p>
          <a:p>
            <a:pPr marL="0" indent="0">
              <a:buNone/>
            </a:pPr>
            <a:endParaRPr lang="en-US" sz="2400" dirty="0"/>
          </a:p>
          <a:p>
            <a:r>
              <a:rPr lang="en-US" sz="2400" dirty="0"/>
              <a:t>Failing to provide a welcoming, convenient &amp; safe environment contributes to disengagement in care, loss to follow-up &amp; poor health outcomes</a:t>
            </a:r>
          </a:p>
          <a:p>
            <a:pPr marL="0" indent="0">
              <a:buNone/>
            </a:pPr>
            <a:r>
              <a:rPr lang="en-US" sz="2400" dirty="0"/>
              <a:t> </a:t>
            </a:r>
          </a:p>
          <a:p>
            <a:pPr marL="0" indent="0">
              <a:buNone/>
            </a:pPr>
            <a:endParaRPr lang="en-GB" sz="1600" dirty="0"/>
          </a:p>
        </p:txBody>
      </p:sp>
      <p:sp>
        <p:nvSpPr>
          <p:cNvPr id="9" name="Subtitle 2">
            <a:extLst>
              <a:ext uri="{FF2B5EF4-FFF2-40B4-BE49-F238E27FC236}">
                <a16:creationId xmlns:a16="http://schemas.microsoft.com/office/drawing/2014/main" id="{42B5128F-B56A-4C63-9F8D-4960552150A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71491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275444"/>
            <a:ext cx="11074400" cy="3850724"/>
          </a:xfrm>
        </p:spPr>
        <p:txBody>
          <a:bodyPr/>
          <a:lstStyle/>
          <a:p>
            <a:r>
              <a:rPr lang="en-US" dirty="0"/>
              <a:t>Combating HIV-related stigma is an important step toward:</a:t>
            </a:r>
          </a:p>
          <a:p>
            <a:pPr lvl="1"/>
            <a:r>
              <a:rPr lang="en-US" sz="2600" dirty="0"/>
              <a:t> Achieving public health goals</a:t>
            </a:r>
          </a:p>
          <a:p>
            <a:pPr lvl="1"/>
            <a:r>
              <a:rPr lang="en-US" sz="2600" dirty="0"/>
              <a:t>Overcoming the HIV epidemic</a:t>
            </a:r>
          </a:p>
          <a:p>
            <a:pPr lvl="1"/>
            <a:r>
              <a:rPr lang="en-US" sz="2600" dirty="0"/>
              <a:t>Improving the general mental and physical well-being of people living with HIV</a:t>
            </a:r>
          </a:p>
          <a:p>
            <a:r>
              <a:rPr lang="en-US" sz="2600" dirty="0"/>
              <a:t>Patient fear of stigma and discrimination are primary reasons why people living with HIV are reluctant to be tested, disclose their HIV status, or start HIV treatment</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508000" y="1132444"/>
            <a:ext cx="10972800" cy="1143000"/>
          </a:xfrm>
        </p:spPr>
        <p:txBody>
          <a:bodyPr>
            <a:normAutofit/>
          </a:bodyPr>
          <a:lstStyle/>
          <a:p>
            <a:r>
              <a:rPr lang="en-US" b="1" dirty="0"/>
              <a:t>STIGMA IN HEALTH SETTINGS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48334" y="1068821"/>
            <a:ext cx="10972800" cy="1143000"/>
          </a:xfrm>
        </p:spPr>
        <p:txBody>
          <a:bodyPr/>
          <a:lstStyle/>
          <a:p>
            <a:r>
              <a:rPr lang="en-US" b="1" dirty="0"/>
              <a:t>IT STARTS WITH YOU! </a:t>
            </a:r>
            <a:br>
              <a:rPr lang="en-US" b="1" dirty="0"/>
            </a:br>
            <a:r>
              <a:rPr lang="en-US" sz="2200" b="1" dirty="0"/>
              <a:t>(CONTINUED) </a:t>
            </a:r>
          </a:p>
        </p:txBody>
      </p:sp>
      <p:graphicFrame>
        <p:nvGraphicFramePr>
          <p:cNvPr id="14" name="Content Placeholder 2">
            <a:extLst>
              <a:ext uri="{FF2B5EF4-FFF2-40B4-BE49-F238E27FC236}">
                <a16:creationId xmlns:a16="http://schemas.microsoft.com/office/drawing/2014/main" id="{B31AF6BE-4724-4B30-B578-277E32EF2051}"/>
              </a:ext>
            </a:extLst>
          </p:cNvPr>
          <p:cNvGraphicFramePr>
            <a:graphicFrameLocks noGrp="1"/>
          </p:cNvGraphicFramePr>
          <p:nvPr>
            <p:ph idx="1"/>
            <p:extLst>
              <p:ext uri="{D42A27DB-BD31-4B8C-83A1-F6EECF244321}">
                <p14:modId xmlns:p14="http://schemas.microsoft.com/office/powerpoint/2010/main" val="3293133180"/>
              </p:ext>
            </p:extLst>
          </p:nvPr>
        </p:nvGraphicFramePr>
        <p:xfrm>
          <a:off x="441783" y="2244638"/>
          <a:ext cx="11385903" cy="41643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Subtitle 2">
            <a:extLst>
              <a:ext uri="{FF2B5EF4-FFF2-40B4-BE49-F238E27FC236}">
                <a16:creationId xmlns:a16="http://schemas.microsoft.com/office/drawing/2014/main" id="{7BC8B7A2-4023-4090-A457-C6305D6A8854}"/>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85885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472748" y="1032064"/>
            <a:ext cx="10972800" cy="1143000"/>
          </a:xfrm>
        </p:spPr>
        <p:txBody>
          <a:bodyPr>
            <a:normAutofit fontScale="90000"/>
          </a:bodyPr>
          <a:lstStyle/>
          <a:p>
            <a:r>
              <a:rPr lang="en-US" sz="3600" b="1" dirty="0"/>
              <a:t>LANGUAGE MATTERS! FOSTERING STIGMA-FREE DIALOGUE</a:t>
            </a:r>
          </a:p>
        </p:txBody>
      </p:sp>
      <p:sp>
        <p:nvSpPr>
          <p:cNvPr id="7" name="Content Placeholder 2">
            <a:extLst>
              <a:ext uri="{FF2B5EF4-FFF2-40B4-BE49-F238E27FC236}">
                <a16:creationId xmlns:a16="http://schemas.microsoft.com/office/drawing/2014/main" id="{4E2E96D1-07C3-4923-97F3-3894DF04B8EB}"/>
              </a:ext>
            </a:extLst>
          </p:cNvPr>
          <p:cNvSpPr>
            <a:spLocks noGrp="1"/>
          </p:cNvSpPr>
          <p:nvPr>
            <p:ph sz="half" idx="2"/>
          </p:nvPr>
        </p:nvSpPr>
        <p:spPr>
          <a:xfrm>
            <a:off x="6247746" y="2167699"/>
            <a:ext cx="5384800" cy="4525963"/>
          </a:xfrm>
        </p:spPr>
        <p:txBody>
          <a:bodyPr>
            <a:normAutofit fontScale="92500" lnSpcReduction="20000"/>
          </a:bodyPr>
          <a:lstStyle/>
          <a:p>
            <a:r>
              <a:rPr lang="en-US" sz="2800" dirty="0"/>
              <a:t>Your language will either empower your patients or keep them from accessing &amp; utilizing HIV care &amp; other services</a:t>
            </a:r>
          </a:p>
          <a:p>
            <a:pPr marL="0" indent="0">
              <a:buNone/>
            </a:pPr>
            <a:endParaRPr lang="en-US" dirty="0"/>
          </a:p>
          <a:p>
            <a:r>
              <a:rPr lang="en-US" sz="2800" dirty="0"/>
              <a:t>Use “Person First” language</a:t>
            </a:r>
          </a:p>
          <a:p>
            <a:pPr lvl="1"/>
            <a:r>
              <a:rPr lang="en-US" sz="2400" dirty="0"/>
              <a:t>Person-first language puts the person before their health condition (i.e., HIV positive status)</a:t>
            </a:r>
          </a:p>
          <a:p>
            <a:pPr lvl="1"/>
            <a:r>
              <a:rPr lang="en-US" sz="2400" dirty="0"/>
              <a:t>Make sure you are not referring to your patients as “HIV positives” or “HIV-infected persons” but rather as “people living with HIV”</a:t>
            </a:r>
          </a:p>
          <a:p>
            <a:pPr marL="0" indent="0">
              <a:buNone/>
            </a:pPr>
            <a:endParaRPr lang="en-US" dirty="0"/>
          </a:p>
          <a:p>
            <a:pPr marL="0" indent="0">
              <a:buNone/>
            </a:pPr>
            <a:endParaRPr lang="en-US" b="1" dirty="0"/>
          </a:p>
          <a:p>
            <a:pPr marL="0" indent="0">
              <a:buNone/>
            </a:pPr>
            <a:endParaRPr lang="en-US" b="1" dirty="0"/>
          </a:p>
          <a:p>
            <a:pPr marL="0" indent="0">
              <a:buNone/>
            </a:pPr>
            <a:endParaRPr lang="en-US" dirty="0"/>
          </a:p>
        </p:txBody>
      </p:sp>
      <p:pic>
        <p:nvPicPr>
          <p:cNvPr id="10" name="Picture 2" descr="Module 2 - 45 - Language Matters-01.png">
            <a:extLst>
              <a:ext uri="{FF2B5EF4-FFF2-40B4-BE49-F238E27FC236}">
                <a16:creationId xmlns:a16="http://schemas.microsoft.com/office/drawing/2014/main" id="{01DF0803-89A1-4A6A-9069-6B0665734DAA}"/>
              </a:ext>
            </a:extLst>
          </p:cNvPr>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l="13858" r="14657"/>
          <a:stretch/>
        </p:blipFill>
        <p:spPr bwMode="auto">
          <a:xfrm>
            <a:off x="285750" y="1864799"/>
            <a:ext cx="5774998" cy="4544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AB93EDD-8DB6-4987-83CD-3213D1397461}"/>
              </a:ext>
            </a:extLst>
          </p:cNvPr>
          <p:cNvSpPr txBox="1"/>
          <p:nvPr/>
        </p:nvSpPr>
        <p:spPr>
          <a:xfrm>
            <a:off x="6987928" y="6483271"/>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13" name="Subtitle 2">
            <a:extLst>
              <a:ext uri="{FF2B5EF4-FFF2-40B4-BE49-F238E27FC236}">
                <a16:creationId xmlns:a16="http://schemas.microsoft.com/office/drawing/2014/main" id="{BE5BAD7C-5CE0-42E7-ABA3-416B5EEA763E}"/>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153915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Module 2 - 46 - Language Matters-01.png">
            <a:extLst>
              <a:ext uri="{FF2B5EF4-FFF2-40B4-BE49-F238E27FC236}">
                <a16:creationId xmlns:a16="http://schemas.microsoft.com/office/drawing/2014/main" id="{6BFE94AA-27AD-419C-8905-1673B67295C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97" r="3608"/>
          <a:stretch/>
        </p:blipFill>
        <p:spPr bwMode="auto">
          <a:xfrm>
            <a:off x="215899" y="2305050"/>
            <a:ext cx="6286491" cy="41168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5" name="Content Placeholder 4">
            <a:extLst>
              <a:ext uri="{FF2B5EF4-FFF2-40B4-BE49-F238E27FC236}">
                <a16:creationId xmlns:a16="http://schemas.microsoft.com/office/drawing/2014/main" id="{8357787D-0CB3-484B-8E06-D69DF56109DA}"/>
              </a:ext>
            </a:extLst>
          </p:cNvPr>
          <p:cNvSpPr>
            <a:spLocks noGrp="1"/>
          </p:cNvSpPr>
          <p:nvPr>
            <p:ph sz="half" idx="2"/>
          </p:nvPr>
        </p:nvSpPr>
        <p:spPr>
          <a:xfrm>
            <a:off x="6334452" y="3240788"/>
            <a:ext cx="5384800" cy="3325818"/>
          </a:xfrm>
        </p:spPr>
        <p:txBody>
          <a:bodyPr/>
          <a:lstStyle/>
          <a:p>
            <a:r>
              <a:rPr lang="en-US" dirty="0"/>
              <a:t>Ask your patients how they identify &amp; what they wish to be called </a:t>
            </a:r>
          </a:p>
          <a:p>
            <a:r>
              <a:rPr lang="en-US" dirty="0"/>
              <a:t>Use gender-sensitive language</a:t>
            </a:r>
          </a:p>
          <a:p>
            <a:r>
              <a:rPr lang="en-US" dirty="0"/>
              <a:t>Avoid using sensational language</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444626"/>
            <a:ext cx="10972800" cy="1143000"/>
          </a:xfrm>
        </p:spPr>
        <p:txBody>
          <a:bodyPr/>
          <a:lstStyle/>
          <a:p>
            <a:r>
              <a:rPr lang="en-US" b="1" dirty="0"/>
              <a:t>LANGUAGE MATTERS! </a:t>
            </a:r>
            <a:br>
              <a:rPr lang="en-US" b="1" dirty="0"/>
            </a:br>
            <a:r>
              <a:rPr lang="en-US" sz="2200" b="1" dirty="0"/>
              <a:t>(CONTINUED) </a:t>
            </a:r>
          </a:p>
        </p:txBody>
      </p:sp>
      <p:sp>
        <p:nvSpPr>
          <p:cNvPr id="10" name="TextBox 9">
            <a:extLst>
              <a:ext uri="{FF2B5EF4-FFF2-40B4-BE49-F238E27FC236}">
                <a16:creationId xmlns:a16="http://schemas.microsoft.com/office/drawing/2014/main" id="{8B728ECE-F805-47A1-908E-FDAF3C995CEC}"/>
              </a:ext>
            </a:extLst>
          </p:cNvPr>
          <p:cNvSpPr txBox="1"/>
          <p:nvPr/>
        </p:nvSpPr>
        <p:spPr>
          <a:xfrm>
            <a:off x="7000089" y="6476672"/>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9" name="Subtitle 2">
            <a:extLst>
              <a:ext uri="{FF2B5EF4-FFF2-40B4-BE49-F238E27FC236}">
                <a16:creationId xmlns:a16="http://schemas.microsoft.com/office/drawing/2014/main" id="{BC88DE97-A742-451D-A650-B4F8696B8FA2}"/>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435310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2" name="Rectangle 1">
            <a:extLst>
              <a:ext uri="{FF2B5EF4-FFF2-40B4-BE49-F238E27FC236}">
                <a16:creationId xmlns:a16="http://schemas.microsoft.com/office/drawing/2014/main" id="{76450EA4-A9A5-420D-8A6E-DF929F4FFE84}"/>
              </a:ext>
            </a:extLst>
          </p:cNvPr>
          <p:cNvSpPr/>
          <p:nvPr/>
        </p:nvSpPr>
        <p:spPr>
          <a:xfrm>
            <a:off x="329349" y="1590252"/>
            <a:ext cx="5876225" cy="861774"/>
          </a:xfrm>
          <a:prstGeom prst="rect">
            <a:avLst/>
          </a:prstGeom>
        </p:spPr>
        <p:txBody>
          <a:bodyPr wrap="square">
            <a:spAutoFit/>
          </a:bodyPr>
          <a:lstStyle/>
          <a:p>
            <a:r>
              <a:rPr lang="en-US" sz="5000" b="1" dirty="0"/>
              <a:t>SAY THIS, NOT THAT!</a:t>
            </a:r>
            <a:endParaRPr lang="en-US" sz="5000" dirty="0"/>
          </a:p>
        </p:txBody>
      </p:sp>
      <p:pic>
        <p:nvPicPr>
          <p:cNvPr id="10" name="Picture 2" descr="Module 2 - 47 - Language Matters-01.png">
            <a:extLst>
              <a:ext uri="{FF2B5EF4-FFF2-40B4-BE49-F238E27FC236}">
                <a16:creationId xmlns:a16="http://schemas.microsoft.com/office/drawing/2014/main" id="{DAD2D451-675C-4DC9-85D0-32592B658290}"/>
              </a:ext>
            </a:extLst>
          </p:cNvPr>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0" y="2452026"/>
            <a:ext cx="5876225" cy="3305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3">
            <a:extLst>
              <a:ext uri="{FF2B5EF4-FFF2-40B4-BE49-F238E27FC236}">
                <a16:creationId xmlns:a16="http://schemas.microsoft.com/office/drawing/2014/main" id="{3B48522C-18BD-45AF-A9BD-CCFCDFD96298}"/>
              </a:ext>
            </a:extLst>
          </p:cNvPr>
          <p:cNvGraphicFramePr>
            <a:graphicFrameLocks noGrp="1"/>
          </p:cNvGraphicFramePr>
          <p:nvPr>
            <p:extLst>
              <p:ext uri="{D42A27DB-BD31-4B8C-83A1-F6EECF244321}">
                <p14:modId xmlns:p14="http://schemas.microsoft.com/office/powerpoint/2010/main" val="1758911696"/>
              </p:ext>
            </p:extLst>
          </p:nvPr>
        </p:nvGraphicFramePr>
        <p:xfrm>
          <a:off x="6096000" y="1162074"/>
          <a:ext cx="5766651" cy="5449622"/>
        </p:xfrm>
        <a:graphic>
          <a:graphicData uri="http://schemas.openxmlformats.org/drawingml/2006/table">
            <a:tbl>
              <a:tblPr firstRow="1" bandRow="1">
                <a:tableStyleId>{5C22544A-7EE6-4342-B048-85BDC9FD1C3A}</a:tableStyleId>
              </a:tblPr>
              <a:tblGrid>
                <a:gridCol w="2648677">
                  <a:extLst>
                    <a:ext uri="{9D8B030D-6E8A-4147-A177-3AD203B41FA5}">
                      <a16:colId xmlns:a16="http://schemas.microsoft.com/office/drawing/2014/main" val="2331722031"/>
                    </a:ext>
                  </a:extLst>
                </a:gridCol>
                <a:gridCol w="3117974">
                  <a:extLst>
                    <a:ext uri="{9D8B030D-6E8A-4147-A177-3AD203B41FA5}">
                      <a16:colId xmlns:a16="http://schemas.microsoft.com/office/drawing/2014/main" val="1326723556"/>
                    </a:ext>
                  </a:extLst>
                </a:gridCol>
              </a:tblGrid>
              <a:tr h="401159">
                <a:tc>
                  <a:txBody>
                    <a:bodyPr/>
                    <a:lstStyle/>
                    <a:p>
                      <a:pPr algn="ctr"/>
                      <a:r>
                        <a:rPr lang="en-US" sz="1700" dirty="0"/>
                        <a:t>Stigmatizing language</a:t>
                      </a:r>
                    </a:p>
                  </a:txBody>
                  <a:tcPr marL="68606" marR="68606" marT="34303" marB="34303"/>
                </a:tc>
                <a:tc>
                  <a:txBody>
                    <a:bodyPr/>
                    <a:lstStyle/>
                    <a:p>
                      <a:pPr algn="ctr"/>
                      <a:r>
                        <a:rPr lang="en-US" sz="1700" dirty="0"/>
                        <a:t>Preferred language </a:t>
                      </a:r>
                    </a:p>
                  </a:txBody>
                  <a:tcPr marL="68606" marR="68606" marT="34303" marB="34303"/>
                </a:tc>
                <a:extLst>
                  <a:ext uri="{0D108BD9-81ED-4DB2-BD59-A6C34878D82A}">
                    <a16:rowId xmlns:a16="http://schemas.microsoft.com/office/drawing/2014/main" val="2016496959"/>
                  </a:ext>
                </a:extLst>
              </a:tr>
              <a:tr h="878168">
                <a:tc>
                  <a:txBody>
                    <a:bodyPr/>
                    <a:lstStyle/>
                    <a:p>
                      <a:r>
                        <a:rPr lang="en-US" sz="1600" kern="1200" dirty="0">
                          <a:effectLst/>
                        </a:rPr>
                        <a:t>HIV-infected person,</a:t>
                      </a:r>
                      <a:r>
                        <a:rPr lang="en-GB" sz="1600" kern="1200" dirty="0">
                          <a:effectLst/>
                        </a:rPr>
                        <a:t> AIDS patient, or HIV carrier</a:t>
                      </a:r>
                      <a:endParaRPr lang="en-US" sz="1600" dirty="0"/>
                    </a:p>
                  </a:txBody>
                  <a:tcPr marL="68606" marR="68606" marT="34303" marB="34303" anchor="ctr"/>
                </a:tc>
                <a:tc>
                  <a:txBody>
                    <a:bodyPr/>
                    <a:lstStyle/>
                    <a:p>
                      <a:pPr algn="l"/>
                      <a:r>
                        <a:rPr lang="en-GB" sz="1600" kern="1200" dirty="0">
                          <a:effectLst/>
                        </a:rPr>
                        <a:t>Person living with HIV;</a:t>
                      </a:r>
                      <a:endParaRPr lang="en-US" sz="1600" dirty="0"/>
                    </a:p>
                  </a:txBody>
                  <a:tcPr marL="68606" marR="68606" marT="34303" marB="34303" anchor="ctr"/>
                </a:tc>
                <a:extLst>
                  <a:ext uri="{0D108BD9-81ED-4DB2-BD59-A6C34878D82A}">
                    <a16:rowId xmlns:a16="http://schemas.microsoft.com/office/drawing/2014/main" val="1948645993"/>
                  </a:ext>
                </a:extLst>
              </a:tr>
              <a:tr h="878168">
                <a:tc>
                  <a:txBody>
                    <a:bodyPr/>
                    <a:lstStyle/>
                    <a:p>
                      <a:r>
                        <a:rPr lang="en-GB" sz="1600" kern="1200" dirty="0">
                          <a:effectLst/>
                        </a:rPr>
                        <a:t>Died of AIDS</a:t>
                      </a:r>
                      <a:endParaRPr lang="en-US" sz="1600" dirty="0"/>
                    </a:p>
                  </a:txBody>
                  <a:tcPr marL="68606" marR="68606" marT="34303" marB="34303" anchor="ctr"/>
                </a:tc>
                <a:tc>
                  <a:txBody>
                    <a:bodyPr/>
                    <a:lstStyle/>
                    <a:p>
                      <a:r>
                        <a:rPr lang="en-GB" sz="1600" kern="1200" dirty="0">
                          <a:effectLst/>
                        </a:rPr>
                        <a:t>Died of an AIDS-related illness</a:t>
                      </a:r>
                      <a:endParaRPr lang="en-GB" sz="1600" b="0" i="0" kern="1200" dirty="0">
                        <a:solidFill>
                          <a:schemeClr val="dk1"/>
                        </a:solidFill>
                        <a:effectLst/>
                        <a:latin typeface="+mn-lt"/>
                        <a:ea typeface="+mn-ea"/>
                        <a:cs typeface="+mn-cs"/>
                      </a:endParaRPr>
                    </a:p>
                  </a:txBody>
                  <a:tcPr marL="68606" marR="68606" marT="34303" marB="34303" anchor="ctr"/>
                </a:tc>
                <a:extLst>
                  <a:ext uri="{0D108BD9-81ED-4DB2-BD59-A6C34878D82A}">
                    <a16:rowId xmlns:a16="http://schemas.microsoft.com/office/drawing/2014/main" val="2472078988"/>
                  </a:ext>
                </a:extLst>
              </a:tr>
              <a:tr h="617981">
                <a:tc>
                  <a:txBody>
                    <a:bodyPr/>
                    <a:lstStyle/>
                    <a:p>
                      <a:r>
                        <a:rPr lang="en-US" sz="1600" kern="1200" dirty="0">
                          <a:effectLst/>
                        </a:rPr>
                        <a:t>AIDS virus</a:t>
                      </a:r>
                      <a:endParaRPr lang="en-US" sz="1600" dirty="0"/>
                    </a:p>
                  </a:txBody>
                  <a:tcPr marL="68606" marR="68606" marT="34303" marB="34303" anchor="ctr"/>
                </a:tc>
                <a:tc>
                  <a:txBody>
                    <a:bodyPr/>
                    <a:lstStyle/>
                    <a:p>
                      <a:r>
                        <a:rPr lang="en-GB" sz="1600" kern="1200" dirty="0">
                          <a:effectLst/>
                        </a:rPr>
                        <a:t>HIV (AIDS is a diagnosis, not a virus)</a:t>
                      </a:r>
                      <a:endParaRPr lang="en-US" sz="1600" dirty="0"/>
                    </a:p>
                  </a:txBody>
                  <a:tcPr marL="68606" marR="68606" marT="34303" marB="34303" anchor="ctr"/>
                </a:tc>
                <a:extLst>
                  <a:ext uri="{0D108BD9-81ED-4DB2-BD59-A6C34878D82A}">
                    <a16:rowId xmlns:a16="http://schemas.microsoft.com/office/drawing/2014/main" val="1327345937"/>
                  </a:ext>
                </a:extLst>
              </a:tr>
              <a:tr h="878168">
                <a:tc>
                  <a:txBody>
                    <a:bodyPr/>
                    <a:lstStyle/>
                    <a:p>
                      <a:r>
                        <a:rPr lang="en-US" sz="1600" kern="1200" dirty="0">
                          <a:effectLst/>
                        </a:rPr>
                        <a:t>Full-blown AIDS</a:t>
                      </a:r>
                      <a:endParaRPr lang="en-US" sz="1600" dirty="0"/>
                    </a:p>
                  </a:txBody>
                  <a:tcPr marL="68606" marR="68606" marT="34303" marB="34303" anchor="ctr"/>
                </a:tc>
                <a:tc>
                  <a:txBody>
                    <a:bodyPr/>
                    <a:lstStyle/>
                    <a:p>
                      <a:r>
                        <a:rPr lang="en-GB" sz="1600" kern="1200" dirty="0">
                          <a:effectLst/>
                        </a:rPr>
                        <a:t>There is no medical definition for this phrase; simply use the term AIDS</a:t>
                      </a:r>
                      <a:endParaRPr lang="en-US" sz="1600" dirty="0"/>
                    </a:p>
                  </a:txBody>
                  <a:tcPr marL="68606" marR="68606" marT="34303" marB="34303" anchor="ctr"/>
                </a:tc>
                <a:extLst>
                  <a:ext uri="{0D108BD9-81ED-4DB2-BD59-A6C34878D82A}">
                    <a16:rowId xmlns:a16="http://schemas.microsoft.com/office/drawing/2014/main" val="1957846418"/>
                  </a:ext>
                </a:extLst>
              </a:tr>
              <a:tr h="617981">
                <a:tc>
                  <a:txBody>
                    <a:bodyPr/>
                    <a:lstStyle/>
                    <a:p>
                      <a:r>
                        <a:rPr lang="en-US" sz="1600" kern="1200" dirty="0">
                          <a:effectLst/>
                        </a:rPr>
                        <a:t>Became infected with HIV</a:t>
                      </a:r>
                      <a:endParaRPr lang="en-US" sz="1600" dirty="0"/>
                    </a:p>
                  </a:txBody>
                  <a:tcPr marL="68606" marR="68606" marT="34303" marB="34303" anchor="ctr"/>
                </a:tc>
                <a:tc>
                  <a:txBody>
                    <a:bodyPr/>
                    <a:lstStyle/>
                    <a:p>
                      <a:r>
                        <a:rPr lang="en-GB" sz="1600" kern="1200" dirty="0">
                          <a:effectLst/>
                        </a:rPr>
                        <a:t>Acquired HIV</a:t>
                      </a:r>
                      <a:endParaRPr lang="en-US" sz="1600" dirty="0"/>
                    </a:p>
                  </a:txBody>
                  <a:tcPr marL="68606" marR="68606" marT="34303" marB="34303" anchor="ctr"/>
                </a:tc>
                <a:extLst>
                  <a:ext uri="{0D108BD9-81ED-4DB2-BD59-A6C34878D82A}">
                    <a16:rowId xmlns:a16="http://schemas.microsoft.com/office/drawing/2014/main" val="2484882022"/>
                  </a:ext>
                </a:extLst>
              </a:tr>
              <a:tr h="364402">
                <a:tc>
                  <a:txBody>
                    <a:bodyPr/>
                    <a:lstStyle/>
                    <a:p>
                      <a:r>
                        <a:rPr lang="en-US" sz="1600" kern="1200" dirty="0">
                          <a:effectLst/>
                        </a:rPr>
                        <a:t>Compliance, compliant</a:t>
                      </a:r>
                      <a:endParaRPr lang="en-US" sz="1600" dirty="0"/>
                    </a:p>
                  </a:txBody>
                  <a:tcPr marL="68606" marR="68606" marT="34303" marB="34303" anchor="ctr"/>
                </a:tc>
                <a:tc>
                  <a:txBody>
                    <a:bodyPr/>
                    <a:lstStyle/>
                    <a:p>
                      <a:r>
                        <a:rPr lang="en-US" sz="1600" kern="1200" dirty="0">
                          <a:effectLst/>
                        </a:rPr>
                        <a:t>Adherence, adherent</a:t>
                      </a:r>
                      <a:endParaRPr lang="en-US" sz="1600" dirty="0"/>
                    </a:p>
                  </a:txBody>
                  <a:tcPr marL="68606" marR="68606" marT="34303" marB="34303" anchor="ctr"/>
                </a:tc>
                <a:extLst>
                  <a:ext uri="{0D108BD9-81ED-4DB2-BD59-A6C34878D82A}">
                    <a16:rowId xmlns:a16="http://schemas.microsoft.com/office/drawing/2014/main" val="3678941060"/>
                  </a:ext>
                </a:extLst>
              </a:tr>
              <a:tr h="813595">
                <a:tc>
                  <a:txBody>
                    <a:bodyPr/>
                    <a:lstStyle/>
                    <a:p>
                      <a:pPr algn="l" fontAlgn="ctr"/>
                      <a:r>
                        <a:rPr lang="en-US" sz="1600" dirty="0">
                          <a:effectLst/>
                        </a:rPr>
                        <a:t>Promiscuous</a:t>
                      </a:r>
                    </a:p>
                  </a:txBody>
                  <a:tcPr marL="33350" marR="33350" marT="23822" marB="23822" anchor="ctr"/>
                </a:tc>
                <a:tc>
                  <a:txBody>
                    <a:bodyPr/>
                    <a:lstStyle/>
                    <a:p>
                      <a:pPr algn="l" fontAlgn="ctr"/>
                      <a:r>
                        <a:rPr lang="en-GB" sz="1600" dirty="0">
                          <a:effectLst/>
                        </a:rPr>
                        <a:t>This is a value judgment &amp; must be avoided. Use "multiple partners"</a:t>
                      </a:r>
                    </a:p>
                  </a:txBody>
                  <a:tcPr marL="33350" marR="33350" marT="23822" marB="23822" anchor="ctr"/>
                </a:tc>
                <a:extLst>
                  <a:ext uri="{0D108BD9-81ED-4DB2-BD59-A6C34878D82A}">
                    <a16:rowId xmlns:a16="http://schemas.microsoft.com/office/drawing/2014/main" val="904064879"/>
                  </a:ext>
                </a:extLst>
              </a:tr>
            </a:tbl>
          </a:graphicData>
        </a:graphic>
      </p:graphicFrame>
      <p:sp>
        <p:nvSpPr>
          <p:cNvPr id="14" name="TextBox 13">
            <a:extLst>
              <a:ext uri="{FF2B5EF4-FFF2-40B4-BE49-F238E27FC236}">
                <a16:creationId xmlns:a16="http://schemas.microsoft.com/office/drawing/2014/main" id="{6A9F9512-5F77-44FC-A4CB-F3694593C751}"/>
              </a:ext>
            </a:extLst>
          </p:cNvPr>
          <p:cNvSpPr txBox="1"/>
          <p:nvPr/>
        </p:nvSpPr>
        <p:spPr>
          <a:xfrm>
            <a:off x="754633" y="6311399"/>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9" name="Subtitle 2">
            <a:extLst>
              <a:ext uri="{FF2B5EF4-FFF2-40B4-BE49-F238E27FC236}">
                <a16:creationId xmlns:a16="http://schemas.microsoft.com/office/drawing/2014/main" id="{FC7F8D51-1EC3-4747-879F-460290453CAC}"/>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9250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5" name="Content Placeholder 4">
            <a:extLst>
              <a:ext uri="{FF2B5EF4-FFF2-40B4-BE49-F238E27FC236}">
                <a16:creationId xmlns:a16="http://schemas.microsoft.com/office/drawing/2014/main" id="{8357787D-0CB3-484B-8E06-D69DF56109DA}"/>
              </a:ext>
            </a:extLst>
          </p:cNvPr>
          <p:cNvSpPr>
            <a:spLocks noGrp="1"/>
          </p:cNvSpPr>
          <p:nvPr>
            <p:ph sz="half" idx="2"/>
          </p:nvPr>
        </p:nvSpPr>
        <p:spPr>
          <a:xfrm>
            <a:off x="6148006" y="1209169"/>
            <a:ext cx="5848350" cy="5364426"/>
          </a:xfrm>
          <a:solidFill>
            <a:schemeClr val="accent1"/>
          </a:solidFill>
        </p:spPr>
        <p:txBody>
          <a:bodyPr>
            <a:normAutofit lnSpcReduction="10000"/>
          </a:bodyPr>
          <a:lstStyle/>
          <a:p>
            <a:pPr marL="0" indent="0" algn="ctr">
              <a:buNone/>
            </a:pPr>
            <a:endParaRPr lang="en-US" dirty="0">
              <a:solidFill>
                <a:schemeClr val="bg1"/>
              </a:solidFill>
            </a:endParaRPr>
          </a:p>
          <a:p>
            <a:pPr marL="0" indent="0" algn="ctr">
              <a:buNone/>
            </a:pPr>
            <a:r>
              <a:rPr lang="en-US" dirty="0">
                <a:solidFill>
                  <a:schemeClr val="bg1"/>
                </a:solidFill>
              </a:rPr>
              <a:t>”You have to be honest with your care provider. If you didn’t take the medicine or you had unprotected sex, you got to tell all of that.” </a:t>
            </a:r>
          </a:p>
          <a:p>
            <a:pPr marL="0" indent="0">
              <a:lnSpc>
                <a:spcPct val="100000"/>
              </a:lnSpc>
              <a:buNone/>
            </a:pPr>
            <a:endParaRPr lang="en-US" dirty="0">
              <a:solidFill>
                <a:schemeClr val="bg1"/>
              </a:solidFill>
            </a:endParaRPr>
          </a:p>
          <a:p>
            <a:pPr marL="0" indent="0" algn="ctr">
              <a:lnSpc>
                <a:spcPct val="100000"/>
              </a:lnSpc>
              <a:buNone/>
            </a:pPr>
            <a:r>
              <a:rPr lang="en-US" dirty="0">
                <a:solidFill>
                  <a:schemeClr val="bg1"/>
                </a:solidFill>
              </a:rPr>
              <a:t>Healthcare providers must be honest with patients, too; if the viral load is high, the patient needs to know that so that joint action can be taken</a:t>
            </a:r>
          </a:p>
          <a:p>
            <a:pPr marL="0" indent="0">
              <a:buNone/>
            </a:pPr>
            <a:endParaRPr lang="en-US" sz="1600" dirty="0">
              <a:solidFill>
                <a:schemeClr val="bg1"/>
              </a:solidFill>
            </a:endParaRPr>
          </a:p>
          <a:p>
            <a:pPr marL="0" indent="0">
              <a:buNone/>
            </a:pPr>
            <a:endParaRPr lang="en-US" sz="1600" dirty="0">
              <a:solidFill>
                <a:schemeClr val="bg1"/>
              </a:solidFill>
            </a:endParaRPr>
          </a:p>
          <a:p>
            <a:pPr marL="0" indent="0">
              <a:buNone/>
            </a:pPr>
            <a:r>
              <a:rPr lang="en-US" sz="1600" dirty="0">
                <a:solidFill>
                  <a:schemeClr val="bg1"/>
                </a:solidFill>
              </a:rPr>
              <a:t>Adapted from “Everyone Has a Story: A Collection of Women’s Stories and Conversations of Survival and Leadership” (SisterLove)</a:t>
            </a:r>
          </a:p>
          <a:p>
            <a:endParaRPr lang="en-US" dirty="0"/>
          </a:p>
        </p:txBody>
      </p:sp>
      <p:pic>
        <p:nvPicPr>
          <p:cNvPr id="7" name="Picture 2" descr="Module 2 - 51 - Lines of Communication-01.png">
            <a:extLst>
              <a:ext uri="{FF2B5EF4-FFF2-40B4-BE49-F238E27FC236}">
                <a16:creationId xmlns:a16="http://schemas.microsoft.com/office/drawing/2014/main" id="{9A1F21D7-18D5-436C-9DE3-1835CBA0473C}"/>
              </a:ext>
            </a:extLst>
          </p:cNvPr>
          <p:cNvPicPr>
            <a:picLocks noGrp="1" noChangeAspect="1" noChangeArrowheads="1"/>
          </p:cNvPicPr>
          <p:nvPr>
            <p:ph sz="half" idx="1"/>
          </p:nvPr>
        </p:nvPicPr>
        <p:blipFill rotWithShape="1">
          <a:blip r:embed="rId5">
            <a:extLst>
              <a:ext uri="{28A0092B-C50C-407E-A947-70E740481C1C}">
                <a14:useLocalDpi xmlns:a14="http://schemas.microsoft.com/office/drawing/2010/main" val="0"/>
              </a:ext>
            </a:extLst>
          </a:blip>
          <a:srcRect l="16327" t="22435" r="16225" b="17986"/>
          <a:stretch/>
        </p:blipFill>
        <p:spPr bwMode="auto">
          <a:xfrm>
            <a:off x="0" y="2914650"/>
            <a:ext cx="6096000" cy="30289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2119B25-990F-4356-8610-B5F3F5C8C5B7}"/>
              </a:ext>
            </a:extLst>
          </p:cNvPr>
          <p:cNvSpPr txBox="1"/>
          <p:nvPr/>
        </p:nvSpPr>
        <p:spPr>
          <a:xfrm>
            <a:off x="1018339" y="6245673"/>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13" name="Title 1">
            <a:extLst>
              <a:ext uri="{FF2B5EF4-FFF2-40B4-BE49-F238E27FC236}">
                <a16:creationId xmlns:a16="http://schemas.microsoft.com/office/drawing/2014/main" id="{9F3835B3-C953-4362-A52F-751ABECDE62B}"/>
              </a:ext>
            </a:extLst>
          </p:cNvPr>
          <p:cNvSpPr txBox="1">
            <a:spLocks/>
          </p:cNvSpPr>
          <p:nvPr/>
        </p:nvSpPr>
        <p:spPr>
          <a:xfrm>
            <a:off x="42289" y="1338048"/>
            <a:ext cx="6157722" cy="1609344"/>
          </a:xfrm>
          <a:prstGeom prst="rect">
            <a:avLst/>
          </a:prstGeom>
          <a:ln>
            <a:noFill/>
          </a:ln>
        </p:spPr>
        <p:txBody>
          <a:bodyPr vert="horz" lIns="91440" tIns="45720" rIns="91440" bIns="45720" rtlCol="0" anchor="ctr">
            <a:normAutofit/>
          </a:bodyPr>
          <a:lstStyle>
            <a:lvl1pPr algn="ctr" defTabSz="457189" rtl="0" eaLnBrk="1" latinLnBrk="0" hangingPunct="1">
              <a:spcBef>
                <a:spcPct val="0"/>
              </a:spcBef>
              <a:buNone/>
              <a:defRPr sz="4400" kern="1200">
                <a:solidFill>
                  <a:schemeClr val="tx1"/>
                </a:solidFill>
                <a:latin typeface="+mj-lt"/>
                <a:ea typeface="+mj-ea"/>
                <a:cs typeface="+mj-cs"/>
              </a:defRPr>
            </a:lvl1pPr>
          </a:lstStyle>
          <a:p>
            <a:r>
              <a:rPr lang="en-US" sz="3400" b="1" dirty="0"/>
              <a:t>TWO-WAY LINE OF COMMUNICATION </a:t>
            </a:r>
          </a:p>
        </p:txBody>
      </p:sp>
      <p:sp>
        <p:nvSpPr>
          <p:cNvPr id="9" name="Subtitle 2">
            <a:extLst>
              <a:ext uri="{FF2B5EF4-FFF2-40B4-BE49-F238E27FC236}">
                <a16:creationId xmlns:a16="http://schemas.microsoft.com/office/drawing/2014/main" id="{B2F031BF-4109-43E0-A889-18E3B37F72BF}"/>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118654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Module 2 - 52 - Conversation Starters-01.png">
            <a:extLst>
              <a:ext uri="{FF2B5EF4-FFF2-40B4-BE49-F238E27FC236}">
                <a16:creationId xmlns:a16="http://schemas.microsoft.com/office/drawing/2014/main" id="{4E26F5F4-1BE7-43C3-A81B-1F5615FB1D81}"/>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5188" r="26534"/>
          <a:stretch/>
        </p:blipFill>
        <p:spPr bwMode="auto">
          <a:xfrm>
            <a:off x="6096000" y="2049217"/>
            <a:ext cx="5837076" cy="48087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507999" y="1170206"/>
            <a:ext cx="10972800" cy="1143000"/>
          </a:xfrm>
        </p:spPr>
        <p:txBody>
          <a:bodyPr/>
          <a:lstStyle/>
          <a:p>
            <a:r>
              <a:rPr lang="en-US" b="1" dirty="0"/>
              <a:t>CONVERSATION STARTERS</a:t>
            </a:r>
          </a:p>
        </p:txBody>
      </p:sp>
      <p:sp>
        <p:nvSpPr>
          <p:cNvPr id="7" name="Content Placeholder 2">
            <a:extLst>
              <a:ext uri="{FF2B5EF4-FFF2-40B4-BE49-F238E27FC236}">
                <a16:creationId xmlns:a16="http://schemas.microsoft.com/office/drawing/2014/main" id="{36610BB8-6786-4560-A296-AC5E34606589}"/>
              </a:ext>
            </a:extLst>
          </p:cNvPr>
          <p:cNvSpPr>
            <a:spLocks noGrp="1"/>
          </p:cNvSpPr>
          <p:nvPr>
            <p:ph sz="half" idx="1"/>
          </p:nvPr>
        </p:nvSpPr>
        <p:spPr>
          <a:xfrm>
            <a:off x="609600" y="1905011"/>
            <a:ext cx="5588002" cy="4808783"/>
          </a:xfrm>
        </p:spPr>
        <p:txBody>
          <a:bodyPr>
            <a:normAutofit/>
          </a:bodyPr>
          <a:lstStyle/>
          <a:p>
            <a:pPr marL="0" indent="0">
              <a:buNone/>
            </a:pPr>
            <a:endParaRPr lang="en-US" sz="1800" dirty="0"/>
          </a:p>
          <a:p>
            <a:r>
              <a:rPr lang="en-US" sz="2400" dirty="0"/>
              <a:t>“I know experiencing stigma and discrimination can be at times very painful.”</a:t>
            </a:r>
          </a:p>
          <a:p>
            <a:r>
              <a:rPr lang="en-US" sz="2400" dirty="0"/>
              <a:t>“You are in a safe and confidential space here. It’s okay to share.” </a:t>
            </a:r>
          </a:p>
          <a:p>
            <a:r>
              <a:rPr lang="en-US" sz="2400" dirty="0"/>
              <a:t>“If you feel stigmatized in this facility, say something. Speak up.”</a:t>
            </a:r>
          </a:p>
          <a:p>
            <a:r>
              <a:rPr lang="en-US" sz="2400" dirty="0"/>
              <a:t>“Sharing what you’re going through with others you trust can be an important part of dealing with your HIV.” </a:t>
            </a:r>
          </a:p>
          <a:p>
            <a:endParaRPr lang="en-US" sz="1400" dirty="0"/>
          </a:p>
        </p:txBody>
      </p:sp>
      <p:sp>
        <p:nvSpPr>
          <p:cNvPr id="13" name="TextBox 12">
            <a:extLst>
              <a:ext uri="{FF2B5EF4-FFF2-40B4-BE49-F238E27FC236}">
                <a16:creationId xmlns:a16="http://schemas.microsoft.com/office/drawing/2014/main" id="{EA06C2D9-3C74-4E70-AC01-37E115407959}"/>
              </a:ext>
            </a:extLst>
          </p:cNvPr>
          <p:cNvSpPr txBox="1"/>
          <p:nvPr/>
        </p:nvSpPr>
        <p:spPr>
          <a:xfrm>
            <a:off x="7166344" y="6476672"/>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9" name="Subtitle 2">
            <a:extLst>
              <a:ext uri="{FF2B5EF4-FFF2-40B4-BE49-F238E27FC236}">
                <a16:creationId xmlns:a16="http://schemas.microsoft.com/office/drawing/2014/main" id="{117963A5-286E-490C-9AEF-361273308CA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786919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746452" y="1112838"/>
            <a:ext cx="10972800" cy="1143000"/>
          </a:xfrm>
        </p:spPr>
        <p:txBody>
          <a:bodyPr/>
          <a:lstStyle/>
          <a:p>
            <a:r>
              <a:rPr lang="en-US" b="1" dirty="0"/>
              <a:t>TREAT BY EXAMPLE </a:t>
            </a:r>
          </a:p>
        </p:txBody>
      </p:sp>
      <p:graphicFrame>
        <p:nvGraphicFramePr>
          <p:cNvPr id="7" name="Content Placeholder 2">
            <a:extLst>
              <a:ext uri="{FF2B5EF4-FFF2-40B4-BE49-F238E27FC236}">
                <a16:creationId xmlns:a16="http://schemas.microsoft.com/office/drawing/2014/main" id="{2A0CEE4A-28E8-448B-8823-19EAABCA5EA4}"/>
              </a:ext>
            </a:extLst>
          </p:cNvPr>
          <p:cNvGraphicFramePr>
            <a:graphicFrameLocks noGrp="1"/>
          </p:cNvGraphicFramePr>
          <p:nvPr>
            <p:ph sz="half" idx="1"/>
            <p:extLst>
              <p:ext uri="{D42A27DB-BD31-4B8C-83A1-F6EECF244321}">
                <p14:modId xmlns:p14="http://schemas.microsoft.com/office/powerpoint/2010/main" val="2338300106"/>
              </p:ext>
            </p:extLst>
          </p:nvPr>
        </p:nvGraphicFramePr>
        <p:xfrm>
          <a:off x="971550" y="2228850"/>
          <a:ext cx="10747702" cy="4180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BF92DA33-0527-4B79-9AF4-F29F0DE28DDF}"/>
              </a:ext>
            </a:extLst>
          </p:cNvPr>
          <p:cNvSpPr txBox="1"/>
          <p:nvPr/>
        </p:nvSpPr>
        <p:spPr>
          <a:xfrm>
            <a:off x="7251248" y="6476672"/>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9" name="Subtitle 2">
            <a:extLst>
              <a:ext uri="{FF2B5EF4-FFF2-40B4-BE49-F238E27FC236}">
                <a16:creationId xmlns:a16="http://schemas.microsoft.com/office/drawing/2014/main" id="{97856F24-D284-40D8-840A-9EEE1C682254}"/>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5012192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933450" y="968959"/>
            <a:ext cx="10972800" cy="1143000"/>
          </a:xfrm>
        </p:spPr>
        <p:txBody>
          <a:bodyPr/>
          <a:lstStyle/>
          <a:p>
            <a:r>
              <a:rPr lang="en-US" b="1" dirty="0"/>
              <a:t>TREAT BY EXAMPLE </a:t>
            </a:r>
            <a:r>
              <a:rPr lang="en-US" sz="2200" b="1" dirty="0"/>
              <a:t>(CONTINUED) </a:t>
            </a:r>
          </a:p>
        </p:txBody>
      </p:sp>
      <p:graphicFrame>
        <p:nvGraphicFramePr>
          <p:cNvPr id="10" name="Content Placeholder 2">
            <a:extLst>
              <a:ext uri="{FF2B5EF4-FFF2-40B4-BE49-F238E27FC236}">
                <a16:creationId xmlns:a16="http://schemas.microsoft.com/office/drawing/2014/main" id="{BD0560E4-0EB1-4593-B61C-A927FF61C400}"/>
              </a:ext>
            </a:extLst>
          </p:cNvPr>
          <p:cNvGraphicFramePr>
            <a:graphicFrameLocks noGrp="1"/>
          </p:cNvGraphicFramePr>
          <p:nvPr>
            <p:ph idx="1"/>
            <p:extLst>
              <p:ext uri="{D42A27DB-BD31-4B8C-83A1-F6EECF244321}">
                <p14:modId xmlns:p14="http://schemas.microsoft.com/office/powerpoint/2010/main" val="553307103"/>
              </p:ext>
            </p:extLst>
          </p:nvPr>
        </p:nvGraphicFramePr>
        <p:xfrm>
          <a:off x="814387" y="1975860"/>
          <a:ext cx="10563225" cy="440054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3">
            <a:extLst>
              <a:ext uri="{FF2B5EF4-FFF2-40B4-BE49-F238E27FC236}">
                <a16:creationId xmlns:a16="http://schemas.microsoft.com/office/drawing/2014/main" id="{DDCA329D-CC58-4069-83D8-9A60C2596787}"/>
              </a:ext>
            </a:extLst>
          </p:cNvPr>
          <p:cNvSpPr txBox="1"/>
          <p:nvPr/>
        </p:nvSpPr>
        <p:spPr>
          <a:xfrm>
            <a:off x="7166344" y="6476672"/>
            <a:ext cx="5025656"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Source: IAPAC Caliber of Care Stigma Dialogue Navigator </a:t>
            </a:r>
          </a:p>
        </p:txBody>
      </p:sp>
      <p:sp>
        <p:nvSpPr>
          <p:cNvPr id="7" name="Subtitle 2">
            <a:extLst>
              <a:ext uri="{FF2B5EF4-FFF2-40B4-BE49-F238E27FC236}">
                <a16:creationId xmlns:a16="http://schemas.microsoft.com/office/drawing/2014/main" id="{0BBF9FD4-6674-4F10-94D0-8CEB4A4A18B2}"/>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510351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777417" y="943986"/>
            <a:ext cx="10643058" cy="1143000"/>
          </a:xfrm>
        </p:spPr>
        <p:txBody>
          <a:bodyPr/>
          <a:lstStyle/>
          <a:p>
            <a:r>
              <a:rPr lang="en-US" b="1" dirty="0"/>
              <a:t>KEEP A PULSE ON YOUR COMMUNITY </a:t>
            </a:r>
          </a:p>
        </p:txBody>
      </p:sp>
      <p:graphicFrame>
        <p:nvGraphicFramePr>
          <p:cNvPr id="10" name="Content Placeholder 2">
            <a:extLst>
              <a:ext uri="{FF2B5EF4-FFF2-40B4-BE49-F238E27FC236}">
                <a16:creationId xmlns:a16="http://schemas.microsoft.com/office/drawing/2014/main" id="{CEC95BFF-C31B-401B-B562-FA104DFE2F0E}"/>
              </a:ext>
            </a:extLst>
          </p:cNvPr>
          <p:cNvGraphicFramePr>
            <a:graphicFrameLocks noGrp="1"/>
          </p:cNvGraphicFramePr>
          <p:nvPr>
            <p:ph idx="1"/>
            <p:extLst>
              <p:ext uri="{D42A27DB-BD31-4B8C-83A1-F6EECF244321}">
                <p14:modId xmlns:p14="http://schemas.microsoft.com/office/powerpoint/2010/main" val="3376557622"/>
              </p:ext>
            </p:extLst>
          </p:nvPr>
        </p:nvGraphicFramePr>
        <p:xfrm>
          <a:off x="765633" y="1962150"/>
          <a:ext cx="10648950" cy="4389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1B0A074E-9CC0-461C-8E7A-157579401AA6}"/>
              </a:ext>
            </a:extLst>
          </p:cNvPr>
          <p:cNvSpPr txBox="1"/>
          <p:nvPr/>
        </p:nvSpPr>
        <p:spPr>
          <a:xfrm>
            <a:off x="8303700" y="6565612"/>
            <a:ext cx="311677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ea typeface="+mn-ea"/>
                <a:cs typeface="+mn-cs"/>
              </a:rPr>
              <a:t>Adapted from the Health Policy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ea typeface="+mn-ea"/>
              <a:cs typeface="+mn-cs"/>
            </a:endParaRPr>
          </a:p>
        </p:txBody>
      </p:sp>
      <p:sp>
        <p:nvSpPr>
          <p:cNvPr id="7" name="Subtitle 2">
            <a:extLst>
              <a:ext uri="{FF2B5EF4-FFF2-40B4-BE49-F238E27FC236}">
                <a16:creationId xmlns:a16="http://schemas.microsoft.com/office/drawing/2014/main" id="{91905552-A824-475F-BC7E-4DF3DA5503F4}"/>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603560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knowledge is power">
            <a:extLst>
              <a:ext uri="{FF2B5EF4-FFF2-40B4-BE49-F238E27FC236}">
                <a16:creationId xmlns:a16="http://schemas.microsoft.com/office/drawing/2014/main" id="{458D7F64-2EB8-4482-8E7F-B45007D036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441" r="20371"/>
          <a:stretch/>
        </p:blipFill>
        <p:spPr bwMode="auto">
          <a:xfrm>
            <a:off x="7501690" y="3814010"/>
            <a:ext cx="3957588" cy="23615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1981201"/>
            <a:ext cx="7334250" cy="4427788"/>
          </a:xfrm>
        </p:spPr>
        <p:txBody>
          <a:bodyPr>
            <a:normAutofit/>
          </a:bodyPr>
          <a:lstStyle/>
          <a:p>
            <a:pPr marL="0" indent="0">
              <a:buNone/>
            </a:pPr>
            <a:r>
              <a:rPr lang="en-US" b="1" dirty="0">
                <a:solidFill>
                  <a:srgbClr val="C00000"/>
                </a:solidFill>
              </a:rPr>
              <a:t>Knowledge is power </a:t>
            </a:r>
          </a:p>
          <a:p>
            <a:r>
              <a:rPr lang="en-US" sz="2400" dirty="0"/>
              <a:t>A treatment-literate person: </a:t>
            </a:r>
          </a:p>
          <a:p>
            <a:pPr lvl="1"/>
            <a:r>
              <a:rPr lang="en-US" sz="2000" dirty="0"/>
              <a:t>Is better equipped to make informed decisions</a:t>
            </a:r>
          </a:p>
          <a:p>
            <a:pPr lvl="1"/>
            <a:r>
              <a:rPr lang="en-US" sz="2000" dirty="0"/>
              <a:t>Can more effectively face stigma &amp; discrimination</a:t>
            </a:r>
          </a:p>
          <a:p>
            <a:r>
              <a:rPr lang="en-US" sz="2400" dirty="0"/>
              <a:t>Encourage the use of peer educators who can partner with new patients &amp; guide them with strategies for responding to stigma</a:t>
            </a:r>
          </a:p>
          <a:p>
            <a:r>
              <a:rPr lang="en-US" sz="2400" dirty="0"/>
              <a:t>Provide mentoring skills training to your staff, who should:</a:t>
            </a:r>
          </a:p>
          <a:p>
            <a:pPr lvl="1"/>
            <a:r>
              <a:rPr lang="en-US" sz="2000" dirty="0"/>
              <a:t>Avoid lecturing or passing judgment</a:t>
            </a:r>
          </a:p>
          <a:p>
            <a:pPr lvl="1"/>
            <a:r>
              <a:rPr lang="en-US" sz="2000" dirty="0"/>
              <a:t>Provide constructive guidance</a:t>
            </a:r>
            <a:endParaRPr lang="en-US" dirty="0"/>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067476"/>
            <a:ext cx="10972800" cy="1143000"/>
          </a:xfrm>
        </p:spPr>
        <p:txBody>
          <a:bodyPr/>
          <a:lstStyle/>
          <a:p>
            <a:r>
              <a:rPr lang="en-US" b="1" dirty="0"/>
              <a:t>EMPOWER PLHIV TO OVERCOME STIGMA</a:t>
            </a:r>
          </a:p>
        </p:txBody>
      </p:sp>
      <p:sp>
        <p:nvSpPr>
          <p:cNvPr id="10" name="Subtitle 2">
            <a:extLst>
              <a:ext uri="{FF2B5EF4-FFF2-40B4-BE49-F238E27FC236}">
                <a16:creationId xmlns:a16="http://schemas.microsoft.com/office/drawing/2014/main" id="{C067BDF0-8075-43D2-AF28-C498ACCC0268}"/>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493224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Module 2 - 36 - Case Study Isabel-01.png">
            <a:extLst>
              <a:ext uri="{FF2B5EF4-FFF2-40B4-BE49-F238E27FC236}">
                <a16:creationId xmlns:a16="http://schemas.microsoft.com/office/drawing/2014/main" id="{096FC44A-9BE1-483F-8E18-85AB746DA8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680" r="17760"/>
          <a:stretch/>
        </p:blipFill>
        <p:spPr bwMode="auto">
          <a:xfrm>
            <a:off x="7380358" y="2440468"/>
            <a:ext cx="4202042" cy="39685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157650"/>
            <a:ext cx="6846277" cy="4251337"/>
          </a:xfrm>
        </p:spPr>
        <p:txBody>
          <a:bodyPr>
            <a:normAutofit fontScale="85000" lnSpcReduction="20000"/>
          </a:bodyPr>
          <a:lstStyle/>
          <a:p>
            <a:pPr marL="0" indent="0">
              <a:buNone/>
            </a:pPr>
            <a:r>
              <a:rPr lang="en-US" sz="2000" b="1" dirty="0">
                <a:solidFill>
                  <a:srgbClr val="C00000"/>
                </a:solidFill>
              </a:rPr>
              <a:t>Some examples of stigmatizing practices &amp; attitudes by facility staff:</a:t>
            </a:r>
          </a:p>
          <a:p>
            <a:pPr marL="0" indent="0">
              <a:buNone/>
            </a:pPr>
            <a:endParaRPr lang="en-US" sz="1800" b="1" dirty="0">
              <a:solidFill>
                <a:srgbClr val="C00000"/>
              </a:solidFill>
            </a:endParaRPr>
          </a:p>
          <a:p>
            <a:r>
              <a:rPr lang="en-US" dirty="0"/>
              <a:t>Neglecting or isolating HIV-positive people in areas of the facility</a:t>
            </a:r>
          </a:p>
          <a:p>
            <a:r>
              <a:rPr lang="en-US" dirty="0"/>
              <a:t>Providing different or substandard care based on a patient’s HIV status or whether she/he belongs to a key population (e.g., men who have sex with men, people who use drugs)</a:t>
            </a:r>
          </a:p>
          <a:p>
            <a:r>
              <a:rPr lang="en-US" dirty="0"/>
              <a:t>Refusing to work with colleagues who are HIV positive</a:t>
            </a:r>
          </a:p>
          <a:p>
            <a:r>
              <a:rPr lang="en-US" dirty="0"/>
              <a:t>Abusing a patient – verbally or physically – due to HIV status </a:t>
            </a:r>
          </a:p>
          <a:p>
            <a:r>
              <a:rPr lang="en-US" sz="3600" b="1" dirty="0">
                <a:solidFill>
                  <a:srgbClr val="C00000"/>
                </a:solidFill>
              </a:rPr>
              <a:t>Gossiping is verbal abuse!</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746451" y="1156059"/>
            <a:ext cx="11208481" cy="1143000"/>
          </a:xfrm>
        </p:spPr>
        <p:txBody>
          <a:bodyPr>
            <a:normAutofit/>
          </a:bodyPr>
          <a:lstStyle/>
          <a:p>
            <a:r>
              <a:rPr lang="en-US" sz="4000" b="1" dirty="0"/>
              <a:t>WHAT DOES STIGMA LOOK LIKE IN A FACILITY? </a:t>
            </a:r>
          </a:p>
        </p:txBody>
      </p:sp>
      <p:sp>
        <p:nvSpPr>
          <p:cNvPr id="10" name="Subtitle 2">
            <a:extLst>
              <a:ext uri="{FF2B5EF4-FFF2-40B4-BE49-F238E27FC236}">
                <a16:creationId xmlns:a16="http://schemas.microsoft.com/office/drawing/2014/main" id="{2DEA0B45-7DC8-447A-BC06-076B3590E157}"/>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322318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156353" y="1878625"/>
            <a:ext cx="8782051" cy="1143000"/>
          </a:xfrm>
        </p:spPr>
        <p:txBody>
          <a:bodyPr/>
          <a:lstStyle/>
          <a:p>
            <a:r>
              <a:rPr lang="en-US" b="1" dirty="0"/>
              <a:t>MORE STEPS FOR SUCCESS</a:t>
            </a:r>
          </a:p>
        </p:txBody>
      </p:sp>
      <p:graphicFrame>
        <p:nvGraphicFramePr>
          <p:cNvPr id="7" name="Content Placeholder 2">
            <a:extLst>
              <a:ext uri="{FF2B5EF4-FFF2-40B4-BE49-F238E27FC236}">
                <a16:creationId xmlns:a16="http://schemas.microsoft.com/office/drawing/2014/main" id="{139F269D-3CAC-4540-ABF5-C884B41B7CA8}"/>
              </a:ext>
            </a:extLst>
          </p:cNvPr>
          <p:cNvGraphicFramePr>
            <a:graphicFrameLocks noGrp="1"/>
          </p:cNvGraphicFramePr>
          <p:nvPr>
            <p:ph idx="1"/>
            <p:extLst>
              <p:ext uri="{D42A27DB-BD31-4B8C-83A1-F6EECF244321}">
                <p14:modId xmlns:p14="http://schemas.microsoft.com/office/powerpoint/2010/main" val="599602960"/>
              </p:ext>
            </p:extLst>
          </p:nvPr>
        </p:nvGraphicFramePr>
        <p:xfrm>
          <a:off x="838200" y="2917340"/>
          <a:ext cx="10325860" cy="349164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descr="Module 3 - 71 - Immediately Actionable Cases - Asset 3.png">
            <a:extLst>
              <a:ext uri="{FF2B5EF4-FFF2-40B4-BE49-F238E27FC236}">
                <a16:creationId xmlns:a16="http://schemas.microsoft.com/office/drawing/2014/main" id="{90894E9A-FBA3-45E8-B14A-BF191EB047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9296400" y="1014651"/>
            <a:ext cx="1752150" cy="1848519"/>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A0A42BF6-0A6F-446A-B245-3D688F90F6A0}"/>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8736567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7" name="Title 1">
            <a:extLst>
              <a:ext uri="{FF2B5EF4-FFF2-40B4-BE49-F238E27FC236}">
                <a16:creationId xmlns:a16="http://schemas.microsoft.com/office/drawing/2014/main" id="{A5BBD186-7BEE-4A2C-A98E-060A05BF764E}"/>
              </a:ext>
            </a:extLst>
          </p:cNvPr>
          <p:cNvSpPr>
            <a:spLocks noGrp="1"/>
          </p:cNvSpPr>
          <p:nvPr>
            <p:ph type="title"/>
          </p:nvPr>
        </p:nvSpPr>
        <p:spPr>
          <a:xfrm>
            <a:off x="-1518855" y="915787"/>
            <a:ext cx="10972800" cy="1143000"/>
          </a:xfrm>
        </p:spPr>
        <p:txBody>
          <a:bodyPr/>
          <a:lstStyle/>
          <a:p>
            <a:r>
              <a:rPr lang="en-US" b="1" dirty="0"/>
              <a:t>U=U (B=B, I=I, K=K, N=N)</a:t>
            </a:r>
          </a:p>
        </p:txBody>
      </p:sp>
      <p:sp>
        <p:nvSpPr>
          <p:cNvPr id="13" name="Content Placeholder 2">
            <a:extLst>
              <a:ext uri="{FF2B5EF4-FFF2-40B4-BE49-F238E27FC236}">
                <a16:creationId xmlns:a16="http://schemas.microsoft.com/office/drawing/2014/main" id="{661BBA05-A35C-45C7-BE7B-E0A88759DE47}"/>
              </a:ext>
            </a:extLst>
          </p:cNvPr>
          <p:cNvSpPr>
            <a:spLocks noGrp="1"/>
          </p:cNvSpPr>
          <p:nvPr>
            <p:ph idx="1"/>
          </p:nvPr>
        </p:nvSpPr>
        <p:spPr>
          <a:xfrm>
            <a:off x="549200" y="2236623"/>
            <a:ext cx="8270950" cy="4492350"/>
          </a:xfrm>
        </p:spPr>
        <p:txBody>
          <a:bodyPr>
            <a:normAutofit/>
          </a:bodyPr>
          <a:lstStyle/>
          <a:p>
            <a:r>
              <a:rPr lang="en-US" sz="2400" dirty="0"/>
              <a:t>Undetectable = </a:t>
            </a:r>
            <a:r>
              <a:rPr lang="en-US" sz="2400" dirty="0" err="1"/>
              <a:t>Untransmittable</a:t>
            </a:r>
            <a:r>
              <a:rPr lang="en-US" sz="2400" dirty="0"/>
              <a:t> (U=U) conveys evidence-based message that </a:t>
            </a:r>
            <a:r>
              <a:rPr lang="en-US" sz="2400" u="sng" dirty="0"/>
              <a:t>people living with HIV who achieve undetectable viral load cannot transmit HIV</a:t>
            </a:r>
            <a:endParaRPr lang="en-US" sz="2800" u="sng" dirty="0"/>
          </a:p>
          <a:p>
            <a:pPr lvl="1"/>
            <a:r>
              <a:rPr lang="en-US" sz="2100" dirty="0"/>
              <a:t>Talk to your patients about U=U and the: </a:t>
            </a:r>
          </a:p>
          <a:p>
            <a:pPr lvl="2"/>
            <a:r>
              <a:rPr lang="en-US" sz="1900" dirty="0"/>
              <a:t>Necessity of staying undetectable for U=U to work</a:t>
            </a:r>
          </a:p>
          <a:p>
            <a:pPr lvl="2"/>
            <a:r>
              <a:rPr lang="en-US" sz="1900" dirty="0"/>
              <a:t>Importance of HIV treatment adherence to stay healthy &amp; prevent transmission</a:t>
            </a:r>
          </a:p>
          <a:p>
            <a:pPr lvl="1"/>
            <a:r>
              <a:rPr lang="en-US" sz="2100" dirty="0"/>
              <a:t>Explain and reinforce to your patients that when HIV is suppressed they will not transmit HIV to partners </a:t>
            </a:r>
          </a:p>
          <a:p>
            <a:pPr lvl="1"/>
            <a:r>
              <a:rPr lang="en-US" sz="2100" dirty="0"/>
              <a:t>Encourage them to know their viral load by keeping medical appointments so they &amp; their partners are sure of their undetectable status</a:t>
            </a:r>
          </a:p>
          <a:p>
            <a:pPr marL="914377" lvl="2" indent="0">
              <a:buNone/>
            </a:pPr>
            <a:endParaRPr lang="en-US" sz="1900" dirty="0"/>
          </a:p>
        </p:txBody>
      </p:sp>
      <p:sp>
        <p:nvSpPr>
          <p:cNvPr id="15" name="TextBox 14">
            <a:extLst>
              <a:ext uri="{FF2B5EF4-FFF2-40B4-BE49-F238E27FC236}">
                <a16:creationId xmlns:a16="http://schemas.microsoft.com/office/drawing/2014/main" id="{DEBD27D3-B8A2-4F81-B7A3-6D52C8C3FDC2}"/>
              </a:ext>
            </a:extLst>
          </p:cNvPr>
          <p:cNvSpPr txBox="1"/>
          <p:nvPr/>
        </p:nvSpPr>
        <p:spPr>
          <a:xfrm>
            <a:off x="1454426" y="1729576"/>
            <a:ext cx="9283148" cy="369332"/>
          </a:xfrm>
          <a:prstGeom prst="rect">
            <a:avLst/>
          </a:prstGeom>
          <a:noFill/>
        </p:spPr>
        <p:txBody>
          <a:bodyPr wrap="square" rtlCol="0">
            <a:spAutoFit/>
          </a:bodyPr>
          <a:lstStyle/>
          <a:p>
            <a:r>
              <a:rPr lang="en-US" i="1" dirty="0"/>
              <a:t>B=B (Turkish); I=I (Italian, Portuguese, Spanish); K=K (Vietnamese); N=N (Dutch) </a:t>
            </a:r>
          </a:p>
        </p:txBody>
      </p:sp>
      <p:pic>
        <p:nvPicPr>
          <p:cNvPr id="16" name="Picture 15">
            <a:extLst>
              <a:ext uri="{FF2B5EF4-FFF2-40B4-BE49-F238E27FC236}">
                <a16:creationId xmlns:a16="http://schemas.microsoft.com/office/drawing/2014/main" id="{1A065DD5-C098-4439-9C9A-4023220009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7372" y="5066122"/>
            <a:ext cx="3494796" cy="1791877"/>
          </a:xfrm>
          <a:prstGeom prst="rect">
            <a:avLst/>
          </a:prstGeom>
        </p:spPr>
      </p:pic>
      <p:sp>
        <p:nvSpPr>
          <p:cNvPr id="9" name="Subtitle 2">
            <a:extLst>
              <a:ext uri="{FF2B5EF4-FFF2-40B4-BE49-F238E27FC236}">
                <a16:creationId xmlns:a16="http://schemas.microsoft.com/office/drawing/2014/main" id="{758D2A3B-D9C9-4629-954A-876D35EF5EF2}"/>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2213774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1219200" y="1490874"/>
            <a:ext cx="10972800" cy="1143000"/>
          </a:xfrm>
        </p:spPr>
        <p:txBody>
          <a:bodyPr>
            <a:normAutofit/>
          </a:bodyPr>
          <a:lstStyle/>
          <a:p>
            <a:r>
              <a:rPr lang="en-US" b="1" dirty="0"/>
              <a:t>FOSTERING HUMAN RIGHTS</a:t>
            </a:r>
          </a:p>
        </p:txBody>
      </p:sp>
      <p:graphicFrame>
        <p:nvGraphicFramePr>
          <p:cNvPr id="7" name="Content Placeholder 2">
            <a:extLst>
              <a:ext uri="{FF2B5EF4-FFF2-40B4-BE49-F238E27FC236}">
                <a16:creationId xmlns:a16="http://schemas.microsoft.com/office/drawing/2014/main" id="{7273926C-A727-4A9A-A161-CED5C2D60405}"/>
              </a:ext>
            </a:extLst>
          </p:cNvPr>
          <p:cNvGraphicFramePr/>
          <p:nvPr>
            <p:extLst>
              <p:ext uri="{D42A27DB-BD31-4B8C-83A1-F6EECF244321}">
                <p14:modId xmlns:p14="http://schemas.microsoft.com/office/powerpoint/2010/main" val="17597417"/>
              </p:ext>
            </p:extLst>
          </p:nvPr>
        </p:nvGraphicFramePr>
        <p:xfrm>
          <a:off x="609600" y="2426912"/>
          <a:ext cx="11109652" cy="42513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 name="Picture 2" descr="Module 1 - 27 - Agenda for Zero Discrimination - Asset 3.png">
            <a:extLst>
              <a:ext uri="{FF2B5EF4-FFF2-40B4-BE49-F238E27FC236}">
                <a16:creationId xmlns:a16="http://schemas.microsoft.com/office/drawing/2014/main" id="{4194C018-7F3C-42CB-A10B-7875894266DE}"/>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75283" y="1436704"/>
            <a:ext cx="1386396" cy="1183268"/>
          </a:xfrm>
          <a:prstGeom prst="rect">
            <a:avLst/>
          </a:prstGeom>
          <a:noFill/>
          <a:extLst>
            <a:ext uri="{909E8E84-426E-40DD-AFC4-6F175D3DCCD1}">
              <a14:hiddenFill xmlns:a14="http://schemas.microsoft.com/office/drawing/2010/main">
                <a:solidFill>
                  <a:srgbClr val="FFFFFF"/>
                </a:solidFill>
              </a14:hiddenFill>
            </a:ext>
          </a:extLst>
        </p:spPr>
      </p:pic>
      <p:sp>
        <p:nvSpPr>
          <p:cNvPr id="9" name="Subtitle 2">
            <a:extLst>
              <a:ext uri="{FF2B5EF4-FFF2-40B4-BE49-F238E27FC236}">
                <a16:creationId xmlns:a16="http://schemas.microsoft.com/office/drawing/2014/main" id="{C55129DA-0B1A-462C-A69C-DF68B81FB10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8882066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180584"/>
            <a:ext cx="10972800" cy="1143000"/>
          </a:xfrm>
        </p:spPr>
        <p:txBody>
          <a:bodyPr/>
          <a:lstStyle/>
          <a:p>
            <a:r>
              <a:rPr lang="en-US" b="1" dirty="0"/>
              <a:t>REFLECTION POINTS</a:t>
            </a:r>
          </a:p>
        </p:txBody>
      </p:sp>
      <p:sp>
        <p:nvSpPr>
          <p:cNvPr id="7" name="Content Placeholder 2">
            <a:extLst>
              <a:ext uri="{FF2B5EF4-FFF2-40B4-BE49-F238E27FC236}">
                <a16:creationId xmlns:a16="http://schemas.microsoft.com/office/drawing/2014/main" id="{C342C9E5-CEB5-4C90-A590-130AB9955C87}"/>
              </a:ext>
            </a:extLst>
          </p:cNvPr>
          <p:cNvSpPr>
            <a:spLocks noGrp="1"/>
          </p:cNvSpPr>
          <p:nvPr>
            <p:ph idx="1"/>
          </p:nvPr>
        </p:nvSpPr>
        <p:spPr>
          <a:xfrm>
            <a:off x="609600" y="2333075"/>
            <a:ext cx="10972800" cy="3793093"/>
          </a:xfrm>
        </p:spPr>
        <p:txBody>
          <a:bodyPr>
            <a:normAutofit fontScale="92500" lnSpcReduction="10000"/>
          </a:bodyPr>
          <a:lstStyle/>
          <a:p>
            <a:r>
              <a:rPr lang="en-US" dirty="0"/>
              <a:t>Let’s reflect upon the content from Module 2:</a:t>
            </a:r>
          </a:p>
          <a:p>
            <a:pPr lvl="1"/>
            <a:r>
              <a:rPr lang="en-US" dirty="0"/>
              <a:t>What does stigma look like within a health facility?</a:t>
            </a:r>
          </a:p>
          <a:p>
            <a:pPr lvl="1"/>
            <a:r>
              <a:rPr lang="en-US" dirty="0"/>
              <a:t>What constitutes a stigma-free health facility?</a:t>
            </a:r>
          </a:p>
          <a:p>
            <a:pPr lvl="1"/>
            <a:r>
              <a:rPr lang="en-US" dirty="0"/>
              <a:t>Is your facility free from stigma? If not, how can you make it so?</a:t>
            </a:r>
          </a:p>
          <a:p>
            <a:pPr lvl="1"/>
            <a:r>
              <a:rPr lang="en-US" dirty="0"/>
              <a:t>How can you evaluate stigma experienced by your patients?</a:t>
            </a:r>
          </a:p>
          <a:p>
            <a:pPr lvl="1"/>
            <a:r>
              <a:rPr lang="en-US" dirty="0"/>
              <a:t>In what ways can you improve communication and dialogue with your patients?</a:t>
            </a:r>
          </a:p>
          <a:p>
            <a:pPr lvl="1"/>
            <a:r>
              <a:rPr lang="en-US" dirty="0"/>
              <a:t>How can you assist patients to overcome stigma?</a:t>
            </a:r>
          </a:p>
          <a:p>
            <a:pPr lvl="1"/>
            <a:r>
              <a:rPr lang="en-US" dirty="0"/>
              <a:t>What is U=U? How can you integrate this message into clinical practice?</a:t>
            </a:r>
          </a:p>
          <a:p>
            <a:pPr lvl="1"/>
            <a:r>
              <a:rPr lang="en-US" dirty="0"/>
              <a:t>How can you contribute to protect and realize the human right of your patients to health services, including HIV, that are free of stigma and discrimination?</a:t>
            </a:r>
          </a:p>
        </p:txBody>
      </p:sp>
      <p:sp>
        <p:nvSpPr>
          <p:cNvPr id="6" name="Subtitle 2">
            <a:extLst>
              <a:ext uri="{FF2B5EF4-FFF2-40B4-BE49-F238E27FC236}">
                <a16:creationId xmlns:a16="http://schemas.microsoft.com/office/drawing/2014/main" id="{73E0C86C-AAD3-4A53-889C-3EF437F03007}"/>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0717933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D880DC2-9AB7-401D-AADC-88CF653C3839}"/>
              </a:ext>
            </a:extLst>
          </p:cNvPr>
          <p:cNvPicPr>
            <a:picLocks noChangeAspect="1"/>
          </p:cNvPicPr>
          <p:nvPr/>
        </p:nvPicPr>
        <p:blipFill>
          <a:blip r:embed="rId3"/>
          <a:stretch>
            <a:fillRect/>
          </a:stretch>
        </p:blipFill>
        <p:spPr>
          <a:xfrm>
            <a:off x="8547427" y="3358493"/>
            <a:ext cx="3295650" cy="2710938"/>
          </a:xfrm>
          <a:prstGeom prst="rect">
            <a:avLst/>
          </a:prstGeom>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001039"/>
            <a:ext cx="10972800" cy="1143000"/>
          </a:xfrm>
        </p:spPr>
        <p:txBody>
          <a:bodyPr/>
          <a:lstStyle/>
          <a:p>
            <a:r>
              <a:rPr lang="en-US" b="1" dirty="0"/>
              <a:t>VIDEO RESOURCES</a:t>
            </a:r>
          </a:p>
        </p:txBody>
      </p:sp>
      <p:sp>
        <p:nvSpPr>
          <p:cNvPr id="7" name="Content Placeholder 2">
            <a:extLst>
              <a:ext uri="{FF2B5EF4-FFF2-40B4-BE49-F238E27FC236}">
                <a16:creationId xmlns:a16="http://schemas.microsoft.com/office/drawing/2014/main" id="{E2BEABDC-3ED7-48DA-B61A-621684A0124F}"/>
              </a:ext>
            </a:extLst>
          </p:cNvPr>
          <p:cNvSpPr>
            <a:spLocks noGrp="1"/>
          </p:cNvSpPr>
          <p:nvPr>
            <p:ph sz="half" idx="1"/>
          </p:nvPr>
        </p:nvSpPr>
        <p:spPr>
          <a:xfrm>
            <a:off x="609600" y="2076450"/>
            <a:ext cx="10687050" cy="4497145"/>
          </a:xfrm>
        </p:spPr>
        <p:txBody>
          <a:bodyPr>
            <a:normAutofit fontScale="85000" lnSpcReduction="20000"/>
          </a:bodyPr>
          <a:lstStyle/>
          <a:p>
            <a:r>
              <a:rPr lang="en-US" dirty="0"/>
              <a:t>Two videos from SisterLove (USA):</a:t>
            </a:r>
          </a:p>
          <a:p>
            <a:pPr lvl="1"/>
            <a:r>
              <a:rPr lang="en-US" dirty="0"/>
              <a:t>Stigma &amp; Disclosure</a:t>
            </a:r>
          </a:p>
          <a:p>
            <a:pPr lvl="1"/>
            <a:r>
              <a:rPr lang="en-US" dirty="0"/>
              <a:t>Talking to Your Provider</a:t>
            </a:r>
            <a:endParaRPr lang="en-US" dirty="0">
              <a:hlinkClick r:id="rId6">
                <a:extLst>
                  <a:ext uri="{A12FA001-AC4F-418D-AE19-62706E023703}">
                    <ahyp:hlinkClr xmlns:ahyp="http://schemas.microsoft.com/office/drawing/2018/hyperlinkcolor" val="tx"/>
                  </a:ext>
                </a:extLst>
              </a:hlinkClick>
            </a:endParaRPr>
          </a:p>
          <a:p>
            <a:r>
              <a:rPr lang="en-US" dirty="0">
                <a:solidFill>
                  <a:srgbClr val="0070C0"/>
                </a:solidFill>
                <a:hlinkClick r:id="rId6">
                  <a:extLst>
                    <a:ext uri="{A12FA001-AC4F-418D-AE19-62706E023703}">
                      <ahyp:hlinkClr xmlns:ahyp="http://schemas.microsoft.com/office/drawing/2018/hyperlinkcolor" val="tx"/>
                    </a:ext>
                  </a:extLst>
                </a:hlinkClick>
              </a:rPr>
              <a:t>Everyone Has a Story: Conversations of Survival and Leadership</a:t>
            </a:r>
            <a:endParaRPr lang="en-US" dirty="0">
              <a:solidFill>
                <a:srgbClr val="0070C0"/>
              </a:solidFill>
            </a:endParaRPr>
          </a:p>
          <a:p>
            <a:pPr marL="0" indent="0">
              <a:buNone/>
            </a:pPr>
            <a:endParaRPr lang="en-US" dirty="0"/>
          </a:p>
          <a:p>
            <a:r>
              <a:rPr lang="en-US" dirty="0"/>
              <a:t>Videos from the </a:t>
            </a:r>
            <a:r>
              <a:rPr lang="en-US" dirty="0">
                <a:solidFill>
                  <a:srgbClr val="0070C0"/>
                </a:solidFill>
                <a:hlinkClick r:id="rId7">
                  <a:extLst>
                    <a:ext uri="{A12FA001-AC4F-418D-AE19-62706E023703}">
                      <ahyp:hlinkClr xmlns:ahyp="http://schemas.microsoft.com/office/drawing/2018/hyperlinkcolor" val="tx"/>
                    </a:ext>
                  </a:extLst>
                </a:hlinkClick>
              </a:rPr>
              <a:t>Martín Fisher Foundation </a:t>
            </a:r>
            <a:r>
              <a:rPr lang="en-US" dirty="0">
                <a:solidFill>
                  <a:srgbClr val="0070C0"/>
                </a:solidFill>
              </a:rPr>
              <a:t> (UK)  </a:t>
            </a:r>
            <a:endParaRPr lang="en-US" dirty="0"/>
          </a:p>
          <a:p>
            <a:pPr lvl="1"/>
            <a:r>
              <a:rPr lang="en-US" dirty="0"/>
              <a:t>Making HIV History (an animated cartoon dispelling myths about HIV) </a:t>
            </a:r>
          </a:p>
          <a:p>
            <a:pPr lvl="1"/>
            <a:r>
              <a:rPr lang="en-US" dirty="0"/>
              <a:t>We Learn, We Think, We Change </a:t>
            </a:r>
          </a:p>
          <a:p>
            <a:pPr lvl="1"/>
            <a:r>
              <a:rPr lang="en-US" dirty="0"/>
              <a:t>Kissing Testing &amp; Hugging are Okay</a:t>
            </a:r>
          </a:p>
          <a:p>
            <a:pPr lvl="1"/>
            <a:r>
              <a:rPr lang="en-US" dirty="0"/>
              <a:t>Meet Some People with HIV</a:t>
            </a:r>
          </a:p>
          <a:p>
            <a:r>
              <a:rPr lang="en-US" dirty="0">
                <a:solidFill>
                  <a:srgbClr val="0070C0"/>
                </a:solidFill>
                <a:hlinkClick r:id="rId8">
                  <a:extLst>
                    <a:ext uri="{A12FA001-AC4F-418D-AE19-62706E023703}">
                      <ahyp:hlinkClr xmlns:ahyp="http://schemas.microsoft.com/office/drawing/2018/hyperlinkcolor" val="tx"/>
                    </a:ext>
                  </a:extLst>
                </a:hlinkClick>
              </a:rPr>
              <a:t>Stigma &amp; Discrimination in HIV</a:t>
            </a:r>
            <a:r>
              <a:rPr lang="en-US" dirty="0">
                <a:solidFill>
                  <a:srgbClr val="0070C0"/>
                </a:solidFill>
              </a:rPr>
              <a:t> (India)</a:t>
            </a:r>
          </a:p>
          <a:p>
            <a:pPr lvl="1"/>
            <a:r>
              <a:rPr lang="en-US" dirty="0"/>
              <a:t>22 videos covering stigma &amp; discrimination in health care</a:t>
            </a:r>
          </a:p>
          <a:p>
            <a:pPr lvl="1"/>
            <a:r>
              <a:rPr lang="en-US" dirty="0"/>
              <a:t>Health Policy Plus supported by the US National Institute of Mental Health</a:t>
            </a:r>
          </a:p>
          <a:p>
            <a:pPr lvl="1"/>
            <a:endParaRPr lang="en-US" dirty="0"/>
          </a:p>
          <a:p>
            <a:endParaRPr lang="en-US" dirty="0"/>
          </a:p>
          <a:p>
            <a:pPr lvl="1"/>
            <a:endParaRPr lang="en-US" dirty="0"/>
          </a:p>
          <a:p>
            <a:endParaRPr lang="en-US" dirty="0">
              <a:solidFill>
                <a:srgbClr val="0070C0"/>
              </a:solidFill>
            </a:endParaRPr>
          </a:p>
          <a:p>
            <a:pPr marL="0" indent="0">
              <a:buNone/>
            </a:pPr>
            <a:endParaRPr lang="en-US" dirty="0"/>
          </a:p>
        </p:txBody>
      </p:sp>
      <p:sp>
        <p:nvSpPr>
          <p:cNvPr id="9" name="Subtitle 2">
            <a:extLst>
              <a:ext uri="{FF2B5EF4-FFF2-40B4-BE49-F238E27FC236}">
                <a16:creationId xmlns:a16="http://schemas.microsoft.com/office/drawing/2014/main" id="{9C758B7E-BDD0-49F5-AF87-FFD808259754}"/>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870057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781050" y="2442202"/>
            <a:ext cx="10801350" cy="3725863"/>
          </a:xfrm>
        </p:spPr>
        <p:txBody>
          <a:bodyPr>
            <a:normAutofit/>
          </a:bodyPr>
          <a:lstStyle/>
          <a:p>
            <a:r>
              <a:rPr lang="en-US" dirty="0"/>
              <a:t>IAPAC acknowledges the contributions made by the following institutions towards the development of this e-course:</a:t>
            </a:r>
          </a:p>
          <a:p>
            <a:pPr lvl="1"/>
            <a:r>
              <a:rPr lang="en-US" dirty="0"/>
              <a:t>Joint United Nations Programme on HIV/AIDS (UNAIDS), International AIDS Society (IAS), Global Network of People living with HIV (GNP+), Association of Nurses in AIDS Care (ANAC) &amp; International Treatment Preparedness Coalition (ITPC)</a:t>
            </a:r>
          </a:p>
          <a:p>
            <a:r>
              <a:rPr lang="en-US" dirty="0"/>
              <a:t>Funding for this project was made possible through the support of </a:t>
            </a:r>
            <a:r>
              <a:rPr lang="en-US" dirty="0" err="1"/>
              <a:t>ViiV</a:t>
            </a:r>
            <a:r>
              <a:rPr lang="en-US" dirty="0"/>
              <a:t> Healthcare. </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152958"/>
            <a:ext cx="10972800" cy="1143000"/>
          </a:xfrm>
        </p:spPr>
        <p:txBody>
          <a:bodyPr/>
          <a:lstStyle/>
          <a:p>
            <a:r>
              <a:rPr lang="en-US" b="1" dirty="0"/>
              <a:t>ACKNOWLEDGEMENTS</a:t>
            </a:r>
          </a:p>
        </p:txBody>
      </p:sp>
      <p:sp>
        <p:nvSpPr>
          <p:cNvPr id="6" name="Subtitle 2">
            <a:extLst>
              <a:ext uri="{FF2B5EF4-FFF2-40B4-BE49-F238E27FC236}">
                <a16:creationId xmlns:a16="http://schemas.microsoft.com/office/drawing/2014/main" id="{BE25F135-880A-4BEC-AD0E-08FAFEF3B7D1}"/>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2300047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close up of a map&#10;&#10;Description generated with high confidence">
            <a:extLst>
              <a:ext uri="{FF2B5EF4-FFF2-40B4-BE49-F238E27FC236}">
                <a16:creationId xmlns:a16="http://schemas.microsoft.com/office/drawing/2014/main" id="{5FC689E1-733E-43F6-B590-DBDF97A81092}"/>
              </a:ext>
            </a:extLst>
          </p:cNvPr>
          <p:cNvPicPr>
            <a:picLocks noGrp="1" noChangeAspect="1"/>
          </p:cNvPicPr>
          <p:nvPr>
            <p:ph sz="half" idx="2"/>
          </p:nvPr>
        </p:nvPicPr>
        <p:blipFill>
          <a:blip r:embed="rId3"/>
          <a:stretch>
            <a:fillRect/>
          </a:stretch>
        </p:blipFill>
        <p:spPr>
          <a:xfrm>
            <a:off x="5410205" y="2581278"/>
            <a:ext cx="6781795" cy="3362322"/>
          </a:xfrm>
          <a:prstGeom prst="rect">
            <a:avLst/>
          </a:prstGeom>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1" y="1226464"/>
            <a:ext cx="10972800" cy="1143000"/>
          </a:xfrm>
        </p:spPr>
        <p:txBody>
          <a:bodyPr>
            <a:normAutofit/>
          </a:bodyPr>
          <a:lstStyle/>
          <a:p>
            <a:r>
              <a:rPr lang="en-US" b="1" dirty="0"/>
              <a:t>WHAT DOES STIGMA LOOK LIKE IN A FACILITY?  </a:t>
            </a:r>
            <a:r>
              <a:rPr lang="en-US" sz="2200" b="1" dirty="0"/>
              <a:t>(CONTINUED) </a:t>
            </a:r>
            <a:endParaRPr lang="en-US" sz="2200" dirty="0"/>
          </a:p>
        </p:txBody>
      </p:sp>
      <p:sp>
        <p:nvSpPr>
          <p:cNvPr id="7" name="Content Placeholder 2">
            <a:extLst>
              <a:ext uri="{FF2B5EF4-FFF2-40B4-BE49-F238E27FC236}">
                <a16:creationId xmlns:a16="http://schemas.microsoft.com/office/drawing/2014/main" id="{B1641F7A-6347-4FB8-AFBA-13BE55485AFD}"/>
              </a:ext>
            </a:extLst>
          </p:cNvPr>
          <p:cNvSpPr>
            <a:spLocks noGrp="1"/>
          </p:cNvSpPr>
          <p:nvPr>
            <p:ph sz="half" idx="1"/>
          </p:nvPr>
        </p:nvSpPr>
        <p:spPr>
          <a:xfrm>
            <a:off x="609599" y="2350657"/>
            <a:ext cx="6028267" cy="4128035"/>
          </a:xfrm>
        </p:spPr>
        <p:txBody>
          <a:bodyPr vert="horz" lIns="91440" tIns="45720" rIns="91440" bIns="45720" rtlCol="0">
            <a:normAutofit lnSpcReduction="10000"/>
          </a:bodyPr>
          <a:lstStyle/>
          <a:p>
            <a:pPr marL="0"/>
            <a:r>
              <a:rPr lang="en-US" sz="2400" b="1" dirty="0">
                <a:solidFill>
                  <a:srgbClr val="C00000"/>
                </a:solidFill>
              </a:rPr>
              <a:t>Health care providers may: </a:t>
            </a:r>
          </a:p>
          <a:p>
            <a:pPr lvl="1"/>
            <a:r>
              <a:rPr lang="en-US" sz="2400" dirty="0"/>
              <a:t>Perform poorly done, rushed examinations, with minimal contact </a:t>
            </a:r>
          </a:p>
          <a:p>
            <a:pPr lvl="1"/>
            <a:r>
              <a:rPr lang="en-US" sz="2400" dirty="0"/>
              <a:t>Unnecessarily use gloves &amp; masks for routine tasks</a:t>
            </a:r>
          </a:p>
          <a:p>
            <a:pPr lvl="1"/>
            <a:r>
              <a:rPr lang="en-US" sz="2400" dirty="0"/>
              <a:t>Delay or deny services</a:t>
            </a:r>
          </a:p>
          <a:p>
            <a:pPr lvl="1"/>
            <a:r>
              <a:rPr lang="en-US" sz="2400" dirty="0"/>
              <a:t>Demand additional payment for services </a:t>
            </a:r>
          </a:p>
          <a:p>
            <a:pPr lvl="1"/>
            <a:r>
              <a:rPr lang="en-US" sz="2400" dirty="0"/>
              <a:t>Violate patient privacy &amp; confidentiality</a:t>
            </a:r>
          </a:p>
          <a:p>
            <a:pPr lvl="1"/>
            <a:r>
              <a:rPr lang="en-US" sz="2400" dirty="0"/>
              <a:t>Use unfriendly verbal &amp; body language</a:t>
            </a:r>
          </a:p>
          <a:p>
            <a:pPr lvl="1"/>
            <a:r>
              <a:rPr lang="en-US" sz="2400" dirty="0"/>
              <a:t>Treat people with lack of respect, dignity</a:t>
            </a:r>
          </a:p>
        </p:txBody>
      </p:sp>
      <p:sp>
        <p:nvSpPr>
          <p:cNvPr id="9" name="Subtitle 2">
            <a:extLst>
              <a:ext uri="{FF2B5EF4-FFF2-40B4-BE49-F238E27FC236}">
                <a16:creationId xmlns:a16="http://schemas.microsoft.com/office/drawing/2014/main" id="{F2958A0B-A500-4382-B701-AE39CE42B600}"/>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1663725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Module 2 - XX - Stigma-free Facility-01.png">
            <a:extLst>
              <a:ext uri="{FF2B5EF4-FFF2-40B4-BE49-F238E27FC236}">
                <a16:creationId xmlns:a16="http://schemas.microsoft.com/office/drawing/2014/main" id="{B80BC01F-3B17-4576-845D-F8F72FC12A4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61467" y="1945655"/>
            <a:ext cx="7286199" cy="40984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8224456" y="284405"/>
            <a:ext cx="3494796" cy="784416"/>
          </a:xfrm>
          <a:prstGeom prst="rect">
            <a:avLst/>
          </a:prstGeom>
        </p:spPr>
      </p:pic>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609600" y="1086766"/>
            <a:ext cx="10972800" cy="1143000"/>
          </a:xfrm>
        </p:spPr>
        <p:txBody>
          <a:bodyPr/>
          <a:lstStyle/>
          <a:p>
            <a:r>
              <a:rPr lang="en-US" b="1" dirty="0"/>
              <a:t>WHAT IS A STIGMA-FREE FACILITY? </a:t>
            </a:r>
          </a:p>
        </p:txBody>
      </p:sp>
      <p:sp>
        <p:nvSpPr>
          <p:cNvPr id="7" name="Content Placeholder 2">
            <a:extLst>
              <a:ext uri="{FF2B5EF4-FFF2-40B4-BE49-F238E27FC236}">
                <a16:creationId xmlns:a16="http://schemas.microsoft.com/office/drawing/2014/main" id="{1F8FF1D5-CF6F-4981-8E56-35D6A449A91E}"/>
              </a:ext>
            </a:extLst>
          </p:cNvPr>
          <p:cNvSpPr>
            <a:spLocks noGrp="1"/>
          </p:cNvSpPr>
          <p:nvPr>
            <p:ph sz="half" idx="1"/>
          </p:nvPr>
        </p:nvSpPr>
        <p:spPr>
          <a:xfrm>
            <a:off x="609600" y="2294472"/>
            <a:ext cx="4995333" cy="4525963"/>
          </a:xfrm>
        </p:spPr>
        <p:txBody>
          <a:bodyPr vert="horz" lIns="91440" tIns="45720" rIns="91440" bIns="45720" rtlCol="0">
            <a:normAutofit/>
          </a:bodyPr>
          <a:lstStyle/>
          <a:p>
            <a:pPr marL="0"/>
            <a:endParaRPr lang="en-US" dirty="0"/>
          </a:p>
          <a:p>
            <a:pPr marL="0" indent="0">
              <a:buNone/>
            </a:pPr>
            <a:r>
              <a:rPr lang="en-US" sz="2400" dirty="0"/>
              <a:t>A stigma-free health facility is one in which people living with HIV &amp; other key populations are:</a:t>
            </a:r>
          </a:p>
          <a:p>
            <a:pPr marL="0" indent="0">
              <a:buNone/>
            </a:pPr>
            <a:endParaRPr lang="en-US" sz="2400" dirty="0"/>
          </a:p>
          <a:p>
            <a:pPr>
              <a:buFontTx/>
              <a:buChar char="-"/>
            </a:pPr>
            <a:r>
              <a:rPr lang="en-US" sz="2400" dirty="0"/>
              <a:t>Treated with respect &amp; compassion</a:t>
            </a:r>
          </a:p>
          <a:p>
            <a:pPr>
              <a:buFontTx/>
              <a:buChar char="-"/>
            </a:pPr>
            <a:r>
              <a:rPr lang="en-US" sz="2400" dirty="0"/>
              <a:t>Provided with high-quality care</a:t>
            </a:r>
          </a:p>
        </p:txBody>
      </p:sp>
      <p:sp>
        <p:nvSpPr>
          <p:cNvPr id="13" name="TextBox 12">
            <a:extLst>
              <a:ext uri="{FF2B5EF4-FFF2-40B4-BE49-F238E27FC236}">
                <a16:creationId xmlns:a16="http://schemas.microsoft.com/office/drawing/2014/main" id="{5464E02D-93FF-45EF-8900-824DCEF6B8D2}"/>
              </a:ext>
            </a:extLst>
          </p:cNvPr>
          <p:cNvSpPr txBox="1"/>
          <p:nvPr/>
        </p:nvSpPr>
        <p:spPr>
          <a:xfrm>
            <a:off x="5360134" y="6273413"/>
            <a:ext cx="6488864" cy="738664"/>
          </a:xfrm>
          <a:prstGeom prst="rect">
            <a:avLst/>
          </a:prstGeom>
          <a:noFill/>
        </p:spPr>
        <p:txBody>
          <a:bodyPr wrap="square" rtlCol="0">
            <a:spAutoFit/>
          </a:bodyPr>
          <a:lstStyle/>
          <a:p>
            <a:pPr algn="ctr"/>
            <a:r>
              <a:rPr lang="en-US" sz="1400" dirty="0"/>
              <a:t>Source: UNAIDS: Confronting discrimination: Overcoming HIV-related stigma and discrimination in healthcare settings and beyond. </a:t>
            </a:r>
            <a:r>
              <a:rPr lang="en-US" sz="1400" i="1" dirty="0"/>
              <a:t>UNAIDS 2017</a:t>
            </a:r>
          </a:p>
          <a:p>
            <a:endParaRPr lang="en-US" sz="1400" dirty="0"/>
          </a:p>
        </p:txBody>
      </p:sp>
      <p:sp>
        <p:nvSpPr>
          <p:cNvPr id="9" name="Subtitle 2">
            <a:extLst>
              <a:ext uri="{FF2B5EF4-FFF2-40B4-BE49-F238E27FC236}">
                <a16:creationId xmlns:a16="http://schemas.microsoft.com/office/drawing/2014/main" id="{8EA66736-31D0-4062-AD5D-7FE6FCCAEAC3}"/>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Tree>
    <p:extLst>
      <p:ext uri="{BB962C8B-B14F-4D97-AF65-F5344CB8AC3E}">
        <p14:creationId xmlns:p14="http://schemas.microsoft.com/office/powerpoint/2010/main" val="3271841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275444"/>
            <a:ext cx="11074400" cy="3850724"/>
          </a:xfrm>
        </p:spPr>
        <p:txBody>
          <a:bodyPr>
            <a:normAutofit lnSpcReduction="10000"/>
          </a:bodyPr>
          <a:lstStyle/>
          <a:p>
            <a:r>
              <a:rPr lang="en-US" dirty="0"/>
              <a:t>Systematic review of HIV-related stigma in the United States (Oct 2018)</a:t>
            </a:r>
          </a:p>
          <a:p>
            <a:r>
              <a:rPr lang="en-US" dirty="0"/>
              <a:t>Stigmatizing attitudes, beliefs, and behaviors remain barriers to </a:t>
            </a:r>
            <a:r>
              <a:rPr lang="en-US" baseline="30000" dirty="0"/>
              <a:t>1</a:t>
            </a:r>
            <a:r>
              <a:rPr lang="en-US" dirty="0"/>
              <a:t>…</a:t>
            </a:r>
          </a:p>
          <a:p>
            <a:pPr lvl="1"/>
            <a:r>
              <a:rPr lang="en-US" dirty="0"/>
              <a:t>Identifying HIV unawares </a:t>
            </a:r>
          </a:p>
          <a:p>
            <a:pPr lvl="1"/>
            <a:r>
              <a:rPr lang="en-US" dirty="0"/>
              <a:t>Linking patients to quality care</a:t>
            </a:r>
          </a:p>
          <a:p>
            <a:pPr lvl="1"/>
            <a:r>
              <a:rPr lang="en-US" dirty="0"/>
              <a:t>Increasing the numbers of PLHIV who are virally suppressed</a:t>
            </a:r>
          </a:p>
          <a:p>
            <a:r>
              <a:rPr lang="en-US" dirty="0"/>
              <a:t>3 themes identified </a:t>
            </a:r>
            <a:r>
              <a:rPr lang="en-US" baseline="30000" dirty="0"/>
              <a:t>2</a:t>
            </a:r>
            <a:endParaRPr lang="en-US" dirty="0"/>
          </a:p>
          <a:p>
            <a:pPr lvl="1"/>
            <a:r>
              <a:rPr lang="en-US" dirty="0"/>
              <a:t>Attitudes, beliefs, and behaviors</a:t>
            </a:r>
          </a:p>
          <a:p>
            <a:pPr lvl="1"/>
            <a:r>
              <a:rPr lang="en-US" dirty="0"/>
              <a:t>Quality of care </a:t>
            </a:r>
          </a:p>
          <a:p>
            <a:pPr lvl="1"/>
            <a:r>
              <a:rPr lang="en-US" dirty="0"/>
              <a:t>Education and training </a:t>
            </a:r>
          </a:p>
          <a:p>
            <a:endParaRPr lang="en-US" dirty="0"/>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508000" y="1132444"/>
            <a:ext cx="10972800" cy="1143000"/>
          </a:xfrm>
        </p:spPr>
        <p:txBody>
          <a:bodyPr>
            <a:normAutofit/>
          </a:bodyPr>
          <a:lstStyle/>
          <a:p>
            <a:r>
              <a:rPr lang="en-US" b="1" dirty="0"/>
              <a:t>STIGMA IN HEALTH SETTINGS</a:t>
            </a:r>
          </a:p>
        </p:txBody>
      </p:sp>
      <p:sp>
        <p:nvSpPr>
          <p:cNvPr id="2" name="TextBox 1">
            <a:extLst>
              <a:ext uri="{FF2B5EF4-FFF2-40B4-BE49-F238E27FC236}">
                <a16:creationId xmlns:a16="http://schemas.microsoft.com/office/drawing/2014/main" id="{0F1F2254-3171-419B-A769-ACCEAC08564E}"/>
              </a:ext>
            </a:extLst>
          </p:cNvPr>
          <p:cNvSpPr txBox="1"/>
          <p:nvPr/>
        </p:nvSpPr>
        <p:spPr>
          <a:xfrm>
            <a:off x="1" y="6094423"/>
            <a:ext cx="12054680" cy="646331"/>
          </a:xfrm>
          <a:prstGeom prst="rect">
            <a:avLst/>
          </a:prstGeom>
          <a:noFill/>
        </p:spPr>
        <p:txBody>
          <a:bodyPr wrap="square" rtlCol="0">
            <a:spAutoFit/>
          </a:bodyPr>
          <a:lstStyle/>
          <a:p>
            <a:r>
              <a:rPr lang="en-US" sz="1200" dirty="0"/>
              <a:t>1. Eaton LA, Driffin DD, Kegler C, et al. The role of stigma and medical mistrust in the routine healthcare engagement of black men who have sex with men. Am J Public Health 2015;105:75–82</a:t>
            </a:r>
          </a:p>
          <a:p>
            <a:r>
              <a:rPr lang="en-US" sz="1200" dirty="0"/>
              <a:t>2. HIV-Related Stigma by Healthcare Providers in the United States: A Systematic Review; Angelica Geter, Adrienne R. Herron, Madeline Y. Sutton AIDS Patient Care and STDs Vol. 32, No. 10 Behavioral and Psychosocial Research. Oct 2018</a:t>
            </a:r>
          </a:p>
        </p:txBody>
      </p:sp>
    </p:spTree>
    <p:extLst>
      <p:ext uri="{BB962C8B-B14F-4D97-AF65-F5344CB8AC3E}">
        <p14:creationId xmlns:p14="http://schemas.microsoft.com/office/powerpoint/2010/main" val="3935377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275444"/>
            <a:ext cx="11074400" cy="4133544"/>
          </a:xfrm>
        </p:spPr>
        <p:txBody>
          <a:bodyPr>
            <a:normAutofit lnSpcReduction="10000"/>
          </a:bodyPr>
          <a:lstStyle/>
          <a:p>
            <a:r>
              <a:rPr lang="en-US" dirty="0"/>
              <a:t>Varied by gender, race, religion, provider category and clinical setting</a:t>
            </a:r>
          </a:p>
          <a:p>
            <a:r>
              <a:rPr lang="en-US" dirty="0"/>
              <a:t>Most common among white, male, primary care physicians and providers with limited or no HIV-stigma training in the past 12 months</a:t>
            </a:r>
          </a:p>
          <a:p>
            <a:r>
              <a:rPr lang="en-US" dirty="0"/>
              <a:t>HIV-related stigma less likely among those who worked in settings where HIV-related anti-stigma policies were in place and reinforced</a:t>
            </a:r>
          </a:p>
          <a:p>
            <a:r>
              <a:rPr lang="en-US" dirty="0"/>
              <a:t>Patients commonly stigmatized as </a:t>
            </a:r>
          </a:p>
          <a:p>
            <a:pPr lvl="1"/>
            <a:r>
              <a:rPr lang="en-US" dirty="0"/>
              <a:t>Being poor</a:t>
            </a:r>
          </a:p>
          <a:p>
            <a:pPr lvl="1"/>
            <a:r>
              <a:rPr lang="en-US" dirty="0"/>
              <a:t>Having a large number of sexual partners </a:t>
            </a:r>
          </a:p>
          <a:p>
            <a:pPr lvl="1"/>
            <a:r>
              <a:rPr lang="en-US" dirty="0"/>
              <a:t>Engaging in risky sexual behavior</a:t>
            </a:r>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943830" y="1196111"/>
            <a:ext cx="11797505" cy="1143000"/>
          </a:xfrm>
        </p:spPr>
        <p:txBody>
          <a:bodyPr>
            <a:normAutofit/>
          </a:bodyPr>
          <a:lstStyle/>
          <a:p>
            <a:pPr lvl="1"/>
            <a:r>
              <a:rPr lang="en-US" sz="3600" b="1" dirty="0">
                <a:latin typeface="+mj-lt"/>
              </a:rPr>
              <a:t>STIGMATIZING</a:t>
            </a:r>
            <a:r>
              <a:rPr lang="en-US" sz="3600" b="1" dirty="0"/>
              <a:t> </a:t>
            </a:r>
            <a:r>
              <a:rPr lang="en-US" sz="3600" b="1" dirty="0">
                <a:latin typeface="+mj-lt"/>
              </a:rPr>
              <a:t>ATTITUDES, BELIEFS, AND BEHAVIORS</a:t>
            </a:r>
          </a:p>
        </p:txBody>
      </p:sp>
      <p:sp>
        <p:nvSpPr>
          <p:cNvPr id="2" name="TextBox 1">
            <a:extLst>
              <a:ext uri="{FF2B5EF4-FFF2-40B4-BE49-F238E27FC236}">
                <a16:creationId xmlns:a16="http://schemas.microsoft.com/office/drawing/2014/main" id="{0F1F2254-3171-419B-A769-ACCEAC08564E}"/>
              </a:ext>
            </a:extLst>
          </p:cNvPr>
          <p:cNvSpPr txBox="1"/>
          <p:nvPr/>
        </p:nvSpPr>
        <p:spPr>
          <a:xfrm>
            <a:off x="1" y="6325255"/>
            <a:ext cx="12054680" cy="461665"/>
          </a:xfrm>
          <a:prstGeom prst="rect">
            <a:avLst/>
          </a:prstGeom>
          <a:noFill/>
        </p:spPr>
        <p:txBody>
          <a:bodyPr wrap="square" rtlCol="0">
            <a:spAutoFit/>
          </a:bodyPr>
          <a:lstStyle/>
          <a:p>
            <a:r>
              <a:rPr lang="en-US" sz="1200" dirty="0"/>
              <a:t>HIV-Related Stigma by Healthcare Providers in the United States: A Systematic Review; Angelica Geter, Adrienne R. Herron, Madeline Y. Sutton AIDS Patient Care and STDs Vol. 32, No. 10 Behavioral and Psychosocial Research. Oct 2018</a:t>
            </a:r>
          </a:p>
        </p:txBody>
      </p:sp>
    </p:spTree>
    <p:extLst>
      <p:ext uri="{BB962C8B-B14F-4D97-AF65-F5344CB8AC3E}">
        <p14:creationId xmlns:p14="http://schemas.microsoft.com/office/powerpoint/2010/main" val="289790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275444"/>
            <a:ext cx="11074400" cy="4133544"/>
          </a:xfrm>
        </p:spPr>
        <p:txBody>
          <a:bodyPr>
            <a:normAutofit lnSpcReduction="10000"/>
          </a:bodyPr>
          <a:lstStyle/>
          <a:p>
            <a:r>
              <a:rPr lang="en-US" dirty="0"/>
              <a:t>Provider fear of acquiring HIV through occupational exposure led to </a:t>
            </a:r>
          </a:p>
          <a:p>
            <a:pPr lvl="1"/>
            <a:r>
              <a:rPr lang="en-US" dirty="0"/>
              <a:t>Reduced quality of care</a:t>
            </a:r>
          </a:p>
          <a:p>
            <a:pPr lvl="1"/>
            <a:r>
              <a:rPr lang="en-US" dirty="0"/>
              <a:t>Refusal of care </a:t>
            </a:r>
          </a:p>
          <a:p>
            <a:pPr lvl="1"/>
            <a:r>
              <a:rPr lang="en-US" dirty="0"/>
              <a:t>Anxiety when providing services to PLHIV</a:t>
            </a:r>
          </a:p>
          <a:p>
            <a:r>
              <a:rPr lang="en-US" dirty="0"/>
              <a:t>Higher among providers with limited awareness or access to post-exposure prophylaxis within their clinic</a:t>
            </a:r>
          </a:p>
          <a:p>
            <a:r>
              <a:rPr lang="en-US" dirty="0"/>
              <a:t>Patient–provider discordance</a:t>
            </a:r>
          </a:p>
          <a:p>
            <a:pPr lvl="1"/>
            <a:r>
              <a:rPr lang="en-US" dirty="0"/>
              <a:t>Importance of addressing HIV-related stigma</a:t>
            </a:r>
          </a:p>
          <a:p>
            <a:pPr lvl="1"/>
            <a:r>
              <a:rPr lang="en-US" dirty="0"/>
              <a:t>Reduced quality of care or patient satisfaction</a:t>
            </a:r>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257175" y="1132444"/>
            <a:ext cx="11797505" cy="1143000"/>
          </a:xfrm>
        </p:spPr>
        <p:txBody>
          <a:bodyPr>
            <a:normAutofit/>
          </a:bodyPr>
          <a:lstStyle/>
          <a:p>
            <a:pPr lvl="1" algn="ctr"/>
            <a:r>
              <a:rPr lang="en-US" sz="3600" b="1" dirty="0">
                <a:latin typeface="+mj-lt"/>
              </a:rPr>
              <a:t>QUALITY OF CARE</a:t>
            </a:r>
          </a:p>
        </p:txBody>
      </p:sp>
      <p:sp>
        <p:nvSpPr>
          <p:cNvPr id="2" name="TextBox 1">
            <a:extLst>
              <a:ext uri="{FF2B5EF4-FFF2-40B4-BE49-F238E27FC236}">
                <a16:creationId xmlns:a16="http://schemas.microsoft.com/office/drawing/2014/main" id="{0F1F2254-3171-419B-A769-ACCEAC08564E}"/>
              </a:ext>
            </a:extLst>
          </p:cNvPr>
          <p:cNvSpPr txBox="1"/>
          <p:nvPr/>
        </p:nvSpPr>
        <p:spPr>
          <a:xfrm>
            <a:off x="1" y="6325255"/>
            <a:ext cx="12054680" cy="461665"/>
          </a:xfrm>
          <a:prstGeom prst="rect">
            <a:avLst/>
          </a:prstGeom>
          <a:noFill/>
        </p:spPr>
        <p:txBody>
          <a:bodyPr wrap="square" rtlCol="0">
            <a:spAutoFit/>
          </a:bodyPr>
          <a:lstStyle/>
          <a:p>
            <a:r>
              <a:rPr lang="en-US" sz="1200" dirty="0"/>
              <a:t>HIV-Related Stigma by Healthcare Providers in the United States: A Systematic Review; Angelica Geter, Adrienne R. Herron, Madeline Y. Sutton AIDS Patient Care and STDs Vol. 32, No. 10 Behavioral and Psychosocial Research. Oct 2018</a:t>
            </a:r>
          </a:p>
        </p:txBody>
      </p:sp>
    </p:spTree>
    <p:extLst>
      <p:ext uri="{BB962C8B-B14F-4D97-AF65-F5344CB8AC3E}">
        <p14:creationId xmlns:p14="http://schemas.microsoft.com/office/powerpoint/2010/main" val="4033787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FTC-IAPAC-lockup.eps"/>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8224456" y="284405"/>
            <a:ext cx="3494796" cy="784416"/>
          </a:xfrm>
          <a:prstGeom prst="rect">
            <a:avLst/>
          </a:prstGeom>
        </p:spPr>
      </p:pic>
      <p:sp>
        <p:nvSpPr>
          <p:cNvPr id="12" name="Subtitle 2">
            <a:extLst>
              <a:ext uri="{FF2B5EF4-FFF2-40B4-BE49-F238E27FC236}">
                <a16:creationId xmlns:a16="http://schemas.microsoft.com/office/drawing/2014/main" id="{08FB65AE-EAC9-F941-9D8A-75A8583F5E9B}"/>
              </a:ext>
            </a:extLst>
          </p:cNvPr>
          <p:cNvSpPr txBox="1">
            <a:spLocks/>
          </p:cNvSpPr>
          <p:nvPr/>
        </p:nvSpPr>
        <p:spPr>
          <a:xfrm>
            <a:off x="441783" y="449012"/>
            <a:ext cx="6400800" cy="565639"/>
          </a:xfrm>
          <a:prstGeom prst="rect">
            <a:avLst/>
          </a:prstGeom>
        </p:spPr>
        <p:txBody>
          <a:bodyPr vert="horz" lIns="91440" tIns="45720" rIns="91440" bIns="45720" rtlCol="0">
            <a:normAutofit/>
          </a:bodyPr>
          <a:lstStyle/>
          <a:p>
            <a:pPr>
              <a:spcBef>
                <a:spcPct val="20000"/>
              </a:spcBef>
              <a:defRPr/>
            </a:pPr>
            <a:r>
              <a:rPr lang="en-US" sz="1400" b="1" dirty="0">
                <a:solidFill>
                  <a:srgbClr val="0070C0"/>
                </a:solidFill>
                <a:latin typeface="Open Sans"/>
                <a:cs typeface="Open Sans"/>
              </a:rPr>
              <a:t>Eliminating Stigma &amp; Discrimination in </a:t>
            </a:r>
          </a:p>
          <a:p>
            <a:pPr>
              <a:spcBef>
                <a:spcPct val="20000"/>
              </a:spcBef>
              <a:defRPr/>
            </a:pPr>
            <a:r>
              <a:rPr lang="en-US" sz="1400" b="1" dirty="0">
                <a:solidFill>
                  <a:srgbClr val="0070C0"/>
                </a:solidFill>
                <a:latin typeface="Open Sans"/>
                <a:cs typeface="Open Sans"/>
              </a:rPr>
              <a:t>Health Settings Delivering HIV Services</a:t>
            </a:r>
          </a:p>
        </p:txBody>
      </p:sp>
      <p:sp>
        <p:nvSpPr>
          <p:cNvPr id="9" name="Content Placeholder 8">
            <a:extLst>
              <a:ext uri="{FF2B5EF4-FFF2-40B4-BE49-F238E27FC236}">
                <a16:creationId xmlns:a16="http://schemas.microsoft.com/office/drawing/2014/main" id="{277946AC-5B8C-4FC8-8C7A-3FCFB9B8D3B8}"/>
              </a:ext>
            </a:extLst>
          </p:cNvPr>
          <p:cNvSpPr>
            <a:spLocks noGrp="1"/>
          </p:cNvSpPr>
          <p:nvPr>
            <p:ph sz="half" idx="1"/>
          </p:nvPr>
        </p:nvSpPr>
        <p:spPr>
          <a:xfrm>
            <a:off x="609600" y="2275444"/>
            <a:ext cx="11074400" cy="4133544"/>
          </a:xfrm>
        </p:spPr>
        <p:txBody>
          <a:bodyPr>
            <a:normAutofit/>
          </a:bodyPr>
          <a:lstStyle/>
          <a:p>
            <a:r>
              <a:rPr lang="en-US" dirty="0"/>
              <a:t>Non-HIV specialty doctors who have limited opportunities for clinical education and practice are </a:t>
            </a:r>
            <a:r>
              <a:rPr lang="en-US" dirty="0">
                <a:solidFill>
                  <a:srgbClr val="FF0000"/>
                </a:solidFill>
              </a:rPr>
              <a:t>more likely </a:t>
            </a:r>
            <a:r>
              <a:rPr lang="en-US" dirty="0"/>
              <a:t>to stigmatize </a:t>
            </a:r>
          </a:p>
          <a:p>
            <a:endParaRPr lang="en-US" dirty="0"/>
          </a:p>
          <a:p>
            <a:r>
              <a:rPr lang="en-US" dirty="0"/>
              <a:t>Lower rates of stigmatizing attitudes </a:t>
            </a:r>
          </a:p>
          <a:p>
            <a:pPr lvl="1"/>
            <a:r>
              <a:rPr lang="en-US" dirty="0"/>
              <a:t>Healthcare providers who received HIV stigma training in the past 12 months</a:t>
            </a:r>
          </a:p>
        </p:txBody>
      </p:sp>
      <p:sp>
        <p:nvSpPr>
          <p:cNvPr id="11" name="Title 10">
            <a:extLst>
              <a:ext uri="{FF2B5EF4-FFF2-40B4-BE49-F238E27FC236}">
                <a16:creationId xmlns:a16="http://schemas.microsoft.com/office/drawing/2014/main" id="{5CEF2D7E-66D7-470E-A38C-B135F2A1966B}"/>
              </a:ext>
            </a:extLst>
          </p:cNvPr>
          <p:cNvSpPr>
            <a:spLocks noGrp="1"/>
          </p:cNvSpPr>
          <p:nvPr>
            <p:ph type="title"/>
          </p:nvPr>
        </p:nvSpPr>
        <p:spPr>
          <a:xfrm>
            <a:off x="257175" y="1132444"/>
            <a:ext cx="11797505" cy="1143000"/>
          </a:xfrm>
        </p:spPr>
        <p:txBody>
          <a:bodyPr>
            <a:normAutofit/>
          </a:bodyPr>
          <a:lstStyle/>
          <a:p>
            <a:pPr lvl="1" algn="ctr"/>
            <a:r>
              <a:rPr lang="en-US" sz="3600" b="1" dirty="0">
                <a:latin typeface="+mj-lt"/>
              </a:rPr>
              <a:t>EDUCATION AND TRAINING</a:t>
            </a:r>
          </a:p>
        </p:txBody>
      </p:sp>
      <p:sp>
        <p:nvSpPr>
          <p:cNvPr id="2" name="TextBox 1">
            <a:extLst>
              <a:ext uri="{FF2B5EF4-FFF2-40B4-BE49-F238E27FC236}">
                <a16:creationId xmlns:a16="http://schemas.microsoft.com/office/drawing/2014/main" id="{0F1F2254-3171-419B-A769-ACCEAC08564E}"/>
              </a:ext>
            </a:extLst>
          </p:cNvPr>
          <p:cNvSpPr txBox="1"/>
          <p:nvPr/>
        </p:nvSpPr>
        <p:spPr>
          <a:xfrm>
            <a:off x="1" y="6325255"/>
            <a:ext cx="12054680" cy="461665"/>
          </a:xfrm>
          <a:prstGeom prst="rect">
            <a:avLst/>
          </a:prstGeom>
          <a:noFill/>
        </p:spPr>
        <p:txBody>
          <a:bodyPr wrap="square" rtlCol="0">
            <a:spAutoFit/>
          </a:bodyPr>
          <a:lstStyle/>
          <a:p>
            <a:r>
              <a:rPr lang="en-US" sz="1200" dirty="0"/>
              <a:t>HIV-Related Stigma by Healthcare Providers in the United States: A Systematic Review; Angelica Geter, Adrienne R. Herron, Madeline Y. Sutton AIDS Patient Care and STDs Vol. 32, No. 10 Behavioral and Psychosocial Research. Oct 2018</a:t>
            </a:r>
          </a:p>
        </p:txBody>
      </p:sp>
    </p:spTree>
    <p:extLst>
      <p:ext uri="{BB962C8B-B14F-4D97-AF65-F5344CB8AC3E}">
        <p14:creationId xmlns:p14="http://schemas.microsoft.com/office/powerpoint/2010/main" val="4564282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1CD0B75984A74E9761559E8DBBA6B5" ma:contentTypeVersion="13" ma:contentTypeDescription="Create a new document." ma:contentTypeScope="" ma:versionID="3b7bb870f5bb338dff3eb5374676eeaa">
  <xsd:schema xmlns:xsd="http://www.w3.org/2001/XMLSchema" xmlns:xs="http://www.w3.org/2001/XMLSchema" xmlns:p="http://schemas.microsoft.com/office/2006/metadata/properties" xmlns:ns2="d574e637-7c3e-42e3-aa1b-13f8693b04d7" xmlns:ns3="c60cc2b2-8a55-4fab-b466-86d4179567e8" targetNamespace="http://schemas.microsoft.com/office/2006/metadata/properties" ma:root="true" ma:fieldsID="e130eaaee6d84f9fba90bb18441d671f" ns2:_="" ns3:_="">
    <xsd:import namespace="d574e637-7c3e-42e3-aa1b-13f8693b04d7"/>
    <xsd:import namespace="c60cc2b2-8a55-4fab-b466-86d4179567e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74e637-7c3e-42e3-aa1b-13f8693b04d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cc2b2-8a55-4fab-b466-86d4179567e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ABD64A-8EFD-46A9-89B2-D13F5999D7D9}"/>
</file>

<file path=customXml/itemProps2.xml><?xml version="1.0" encoding="utf-8"?>
<ds:datastoreItem xmlns:ds="http://schemas.openxmlformats.org/officeDocument/2006/customXml" ds:itemID="{6B959CFB-D665-4A81-BEC2-6A2C9218726E}"/>
</file>

<file path=customXml/itemProps3.xml><?xml version="1.0" encoding="utf-8"?>
<ds:datastoreItem xmlns:ds="http://schemas.openxmlformats.org/officeDocument/2006/customXml" ds:itemID="{ADC3C52B-6EBE-42A0-8EDE-27DA58757D83}"/>
</file>

<file path=docProps/app.xml><?xml version="1.0" encoding="utf-8"?>
<Properties xmlns="http://schemas.openxmlformats.org/officeDocument/2006/extended-properties" xmlns:vt="http://schemas.openxmlformats.org/officeDocument/2006/docPropsVTypes">
  <Template>{A703AB04-860D-184A-8484-77D25F29D857}tf16401378</Template>
  <TotalTime>11179</TotalTime>
  <Words>9909</Words>
  <Application>Microsoft Office PowerPoint</Application>
  <PresentationFormat>Widescreen</PresentationFormat>
  <Paragraphs>913</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Open Sans</vt:lpstr>
      <vt:lpstr>Rockwell</vt:lpstr>
      <vt:lpstr>Office Theme</vt:lpstr>
      <vt:lpstr>PowerPoint Presentation</vt:lpstr>
      <vt:lpstr>STIGMA IN HEALTH SETTINGS</vt:lpstr>
      <vt:lpstr>WHAT DOES STIGMA LOOK LIKE IN A FACILITY? </vt:lpstr>
      <vt:lpstr>WHAT DOES STIGMA LOOK LIKE IN A FACILITY?  (CONTINUED) </vt:lpstr>
      <vt:lpstr>WHAT IS A STIGMA-FREE FACILITY? </vt:lpstr>
      <vt:lpstr>STIGMA IN HEALTH SETTINGS</vt:lpstr>
      <vt:lpstr>STIGMATIZING ATTITUDES, BELIEFS, AND BEHAVIORS</vt:lpstr>
      <vt:lpstr>QUALITY OF CARE</vt:lpstr>
      <vt:lpstr>EDUCATION AND TRAINING</vt:lpstr>
      <vt:lpstr>IS YOUR FACILITY FREE FROM STIGMA? </vt:lpstr>
      <vt:lpstr>MAKING YOUR HEALTH FACILITY STIGMA FREE</vt:lpstr>
      <vt:lpstr>CASE STUDY </vt:lpstr>
      <vt:lpstr>LEARNING FROM HENRY’S CASE</vt:lpstr>
      <vt:lpstr>CHECKLIST FOR EVALUATING STIGMA</vt:lpstr>
      <vt:lpstr>CASE STUDY </vt:lpstr>
      <vt:lpstr>PowerPoint Presentation</vt:lpstr>
      <vt:lpstr>CONFRONTING STIGMA: STEPS FOR SUCCESS</vt:lpstr>
      <vt:lpstr>UNDERSTANDING INTERSECTIONAL STIGMA</vt:lpstr>
      <vt:lpstr>IT STARTS WITH YOU!</vt:lpstr>
      <vt:lpstr>IT STARTS WITH YOU!  (CONTINUED) </vt:lpstr>
      <vt:lpstr>LANGUAGE MATTERS! FOSTERING STIGMA-FREE DIALOGUE</vt:lpstr>
      <vt:lpstr>LANGUAGE MATTERS!  (CONTINUED) </vt:lpstr>
      <vt:lpstr>PowerPoint Presentation</vt:lpstr>
      <vt:lpstr>PowerPoint Presentation</vt:lpstr>
      <vt:lpstr>CONVERSATION STARTERS</vt:lpstr>
      <vt:lpstr>TREAT BY EXAMPLE </vt:lpstr>
      <vt:lpstr>TREAT BY EXAMPLE (CONTINUED) </vt:lpstr>
      <vt:lpstr>KEEP A PULSE ON YOUR COMMUNITY </vt:lpstr>
      <vt:lpstr>EMPOWER PLHIV TO OVERCOME STIGMA</vt:lpstr>
      <vt:lpstr>MORE STEPS FOR SUCCESS</vt:lpstr>
      <vt:lpstr>U=U (B=B, I=I, K=K, N=N)</vt:lpstr>
      <vt:lpstr>FOSTERING HUMAN RIGHTS</vt:lpstr>
      <vt:lpstr>REFLECTION POINTS</vt:lpstr>
      <vt:lpstr>VIDEO RESOURCES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Human Rights in  Health Settings</dc:title>
  <dc:creator>Dominic Vecchiollo</dc:creator>
  <cp:lastModifiedBy>Christopher Duncombe</cp:lastModifiedBy>
  <cp:revision>110</cp:revision>
  <dcterms:created xsi:type="dcterms:W3CDTF">2018-09-28T16:05:34Z</dcterms:created>
  <dcterms:modified xsi:type="dcterms:W3CDTF">2020-09-21T23:38:45Z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0x010100371CD0B75984A74E9761559E8DBBA6B5</vt:lpwstr>
  </property>
</Properties>
</file>