
<file path=[Content_Types].xml><?xml version="1.0" encoding="utf-8"?>
<Types xmlns="http://schemas.openxmlformats.org/package/2006/content-types">
  <Default Extension="pdf" ContentType="application/pdf"/>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comments/comment1.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4.xml" ContentType="application/vnd.ms-office.drawingml.diagramDrawing+xml"/>
  <Override PartName="/ppt/diagrams/drawing2.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9.xml" ContentType="application/vnd.openxmlformats-officedocument.presentationml.tags+xml"/>
  <Override PartName="/ppt/tags/tag7.xml" ContentType="application/vnd.openxmlformats-officedocument.presentationml.tags+xml"/>
  <Override PartName="/ppt/tags/tag12.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1.xml" ContentType="application/vnd.openxmlformats-officedocument.presentationml.tags+xml"/>
  <Override PartName="/ppt/tags/tag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8" r:id="rId2"/>
    <p:sldId id="731" r:id="rId3"/>
    <p:sldId id="732" r:id="rId4"/>
    <p:sldId id="795" r:id="rId5"/>
    <p:sldId id="796" r:id="rId6"/>
    <p:sldId id="797" r:id="rId7"/>
    <p:sldId id="393" r:id="rId8"/>
    <p:sldId id="394" r:id="rId9"/>
    <p:sldId id="395" r:id="rId10"/>
    <p:sldId id="392" r:id="rId11"/>
    <p:sldId id="376" r:id="rId12"/>
    <p:sldId id="397" r:id="rId13"/>
    <p:sldId id="401" r:id="rId14"/>
    <p:sldId id="402" r:id="rId15"/>
    <p:sldId id="405" r:id="rId16"/>
    <p:sldId id="407" r:id="rId17"/>
    <p:sldId id="408" r:id="rId18"/>
    <p:sldId id="410" r:id="rId19"/>
    <p:sldId id="703" r:id="rId20"/>
    <p:sldId id="704" r:id="rId21"/>
    <p:sldId id="419" r:id="rId22"/>
    <p:sldId id="718" r:id="rId23"/>
    <p:sldId id="730" r:id="rId24"/>
    <p:sldId id="28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initials="J" lastIdx="1" clrIdx="0">
    <p:extLst>
      <p:ext uri="{19B8F6BF-5375-455C-9EA6-DF929625EA0E}">
        <p15:presenceInfo xmlns:p15="http://schemas.microsoft.com/office/powerpoint/2012/main" userId="Jo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61384" autoAdjust="0"/>
  </p:normalViewPr>
  <p:slideViewPr>
    <p:cSldViewPr snapToGrid="0">
      <p:cViewPr varScale="1">
        <p:scale>
          <a:sx n="49" d="100"/>
          <a:sy n="49" d="100"/>
        </p:scale>
        <p:origin x="1699"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08T16:24:42.903" idx="1">
    <p:pos x="10" y="10"/>
    <p:text>Let's edit the checklist to include the FTC and IAPAC logos at the top and the It Starts with Us title</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A219B-51B5-4DD8-84DE-14C986B24F9B}"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E816564A-CE98-4958-B3F8-1E0B8E058CBF}">
      <dgm:prSet/>
      <dgm:spPr/>
      <dgm:t>
        <a:bodyPr/>
        <a:lstStyle/>
        <a:p>
          <a:r>
            <a:rPr lang="en-US" dirty="0"/>
            <a:t>Post the Code of Conduct throughout the facility</a:t>
          </a:r>
        </a:p>
      </dgm:t>
    </dgm:pt>
    <dgm:pt modelId="{CC4D0CC7-E85A-44E0-845F-2B362E57391D}" type="parTrans" cxnId="{FD9AB060-3364-495C-B3A7-B996DDB5FC1D}">
      <dgm:prSet/>
      <dgm:spPr/>
      <dgm:t>
        <a:bodyPr/>
        <a:lstStyle/>
        <a:p>
          <a:endParaRPr lang="en-US"/>
        </a:p>
      </dgm:t>
    </dgm:pt>
    <dgm:pt modelId="{BB18D3C2-7D50-4A2D-9467-EE95E2B8FA1B}" type="sibTrans" cxnId="{FD9AB060-3364-495C-B3A7-B996DDB5FC1D}">
      <dgm:prSet/>
      <dgm:spPr/>
      <dgm:t>
        <a:bodyPr/>
        <a:lstStyle/>
        <a:p>
          <a:pPr>
            <a:lnSpc>
              <a:spcPct val="100000"/>
            </a:lnSpc>
          </a:pPr>
          <a:endParaRPr lang="en-US"/>
        </a:p>
      </dgm:t>
    </dgm:pt>
    <dgm:pt modelId="{F59B5FC7-9222-467F-AB5E-FC6156B00363}">
      <dgm:prSet/>
      <dgm:spPr/>
      <dgm:t>
        <a:bodyPr/>
        <a:lstStyle/>
        <a:p>
          <a:r>
            <a:rPr lang="en-US" dirty="0"/>
            <a:t>Present &amp; discuss the Code of Conduct during staff meetings </a:t>
          </a:r>
        </a:p>
      </dgm:t>
    </dgm:pt>
    <dgm:pt modelId="{2033CC12-78A1-4DED-8E81-E1751A3D995C}" type="parTrans" cxnId="{880BF390-EBDA-42F0-B717-83FEB6F5C015}">
      <dgm:prSet/>
      <dgm:spPr/>
      <dgm:t>
        <a:bodyPr/>
        <a:lstStyle/>
        <a:p>
          <a:endParaRPr lang="en-US"/>
        </a:p>
      </dgm:t>
    </dgm:pt>
    <dgm:pt modelId="{839BF291-D4EE-4132-8E95-01969328C397}" type="sibTrans" cxnId="{880BF390-EBDA-42F0-B717-83FEB6F5C015}">
      <dgm:prSet/>
      <dgm:spPr/>
      <dgm:t>
        <a:bodyPr/>
        <a:lstStyle/>
        <a:p>
          <a:pPr>
            <a:lnSpc>
              <a:spcPct val="100000"/>
            </a:lnSpc>
          </a:pPr>
          <a:endParaRPr lang="en-US"/>
        </a:p>
      </dgm:t>
    </dgm:pt>
    <dgm:pt modelId="{24733C21-22C6-4CE9-BF38-EC15C5007EBB}">
      <dgm:prSet/>
      <dgm:spPr/>
      <dgm:t>
        <a:bodyPr/>
        <a:lstStyle/>
        <a:p>
          <a:r>
            <a:rPr lang="en-US" dirty="0"/>
            <a:t>Announce the Code of Conduct through social media </a:t>
          </a:r>
        </a:p>
      </dgm:t>
    </dgm:pt>
    <dgm:pt modelId="{88BE8B1F-3130-46FC-BCB8-92D10F4D9A9E}" type="parTrans" cxnId="{6B02B97E-FD3D-4C2B-94F2-B673699BE8E0}">
      <dgm:prSet/>
      <dgm:spPr/>
      <dgm:t>
        <a:bodyPr/>
        <a:lstStyle/>
        <a:p>
          <a:endParaRPr lang="en-US"/>
        </a:p>
      </dgm:t>
    </dgm:pt>
    <dgm:pt modelId="{15CF58CB-1279-4715-B221-88E2977C7500}" type="sibTrans" cxnId="{6B02B97E-FD3D-4C2B-94F2-B673699BE8E0}">
      <dgm:prSet/>
      <dgm:spPr/>
      <dgm:t>
        <a:bodyPr/>
        <a:lstStyle/>
        <a:p>
          <a:pPr>
            <a:lnSpc>
              <a:spcPct val="100000"/>
            </a:lnSpc>
          </a:pPr>
          <a:endParaRPr lang="en-US"/>
        </a:p>
      </dgm:t>
    </dgm:pt>
    <dgm:pt modelId="{5DA16263-F168-4F21-B85E-2EB094C4689C}">
      <dgm:prSet/>
      <dgm:spPr/>
      <dgm:t>
        <a:bodyPr/>
        <a:lstStyle/>
        <a:p>
          <a:r>
            <a:rPr lang="en-US" dirty="0"/>
            <a:t>Share the Code of Conduct with community groups, notably those working with key populations</a:t>
          </a:r>
        </a:p>
      </dgm:t>
    </dgm:pt>
    <dgm:pt modelId="{A8799AFE-9E56-44C0-8840-FE3BDE7570FE}" type="parTrans" cxnId="{E29DDD5A-AFAE-4C8A-B558-5EFDE2077DCB}">
      <dgm:prSet/>
      <dgm:spPr/>
      <dgm:t>
        <a:bodyPr/>
        <a:lstStyle/>
        <a:p>
          <a:endParaRPr lang="en-US"/>
        </a:p>
      </dgm:t>
    </dgm:pt>
    <dgm:pt modelId="{95A95833-12D0-43A9-9C8E-60EB84D51AEF}" type="sibTrans" cxnId="{E29DDD5A-AFAE-4C8A-B558-5EFDE2077DCB}">
      <dgm:prSet/>
      <dgm:spPr/>
      <dgm:t>
        <a:bodyPr/>
        <a:lstStyle/>
        <a:p>
          <a:pPr>
            <a:lnSpc>
              <a:spcPct val="100000"/>
            </a:lnSpc>
          </a:pPr>
          <a:endParaRPr lang="en-US"/>
        </a:p>
      </dgm:t>
    </dgm:pt>
    <dgm:pt modelId="{AA30A35A-DB15-4A8C-A4B4-86D1038FCF86}">
      <dgm:prSet/>
      <dgm:spPr/>
      <dgm:t>
        <a:bodyPr/>
        <a:lstStyle/>
        <a:p>
          <a:r>
            <a:rPr lang="en-US" dirty="0"/>
            <a:t>Plan an event &amp; press release to officially launch the Code of Conduct (invite staff, community members &amp; media to attend the launch) </a:t>
          </a:r>
        </a:p>
      </dgm:t>
    </dgm:pt>
    <dgm:pt modelId="{C668F5AD-64F1-4C39-9BDC-BC31231951D8}" type="parTrans" cxnId="{356A82D2-9CCC-44CB-809A-261339749935}">
      <dgm:prSet/>
      <dgm:spPr/>
      <dgm:t>
        <a:bodyPr/>
        <a:lstStyle/>
        <a:p>
          <a:endParaRPr lang="en-US"/>
        </a:p>
      </dgm:t>
    </dgm:pt>
    <dgm:pt modelId="{5CE0F632-98BC-4899-9346-F58B783AB765}" type="sibTrans" cxnId="{356A82D2-9CCC-44CB-809A-261339749935}">
      <dgm:prSet/>
      <dgm:spPr/>
      <dgm:t>
        <a:bodyPr/>
        <a:lstStyle/>
        <a:p>
          <a:endParaRPr lang="en-US"/>
        </a:p>
      </dgm:t>
    </dgm:pt>
    <dgm:pt modelId="{75664F5A-7D62-48E2-A698-CC0E08D34C09}" type="pres">
      <dgm:prSet presAssocID="{962A219B-51B5-4DD8-84DE-14C986B24F9B}" presName="root" presStyleCnt="0">
        <dgm:presLayoutVars>
          <dgm:dir/>
          <dgm:resizeHandles val="exact"/>
        </dgm:presLayoutVars>
      </dgm:prSet>
      <dgm:spPr/>
    </dgm:pt>
    <dgm:pt modelId="{9FBA245E-1AFC-40F7-BE30-4747CCAB6149}" type="pres">
      <dgm:prSet presAssocID="{E816564A-CE98-4958-B3F8-1E0B8E058CBF}" presName="compNode" presStyleCnt="0"/>
      <dgm:spPr/>
    </dgm:pt>
    <dgm:pt modelId="{DFB379C2-0063-4A90-8B6D-9DE4B6370567}" type="pres">
      <dgm:prSet presAssocID="{E816564A-CE98-4958-B3F8-1E0B8E058CBF}" presName="bgRect" presStyleLbl="bgShp" presStyleIdx="0" presStyleCnt="5"/>
      <dgm:spPr/>
    </dgm:pt>
    <dgm:pt modelId="{3E8DA2AF-155A-4B85-99DF-C60477CEBB55}" type="pres">
      <dgm:prSet presAssocID="{E816564A-CE98-4958-B3F8-1E0B8E058CB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ilding"/>
        </a:ext>
      </dgm:extLst>
    </dgm:pt>
    <dgm:pt modelId="{8C4CF11E-F363-46BE-A81A-4F1FE179C93F}" type="pres">
      <dgm:prSet presAssocID="{E816564A-CE98-4958-B3F8-1E0B8E058CBF}" presName="spaceRect" presStyleCnt="0"/>
      <dgm:spPr/>
    </dgm:pt>
    <dgm:pt modelId="{2E8EFBCE-F1D4-41C1-93F8-DB85E893B67C}" type="pres">
      <dgm:prSet presAssocID="{E816564A-CE98-4958-B3F8-1E0B8E058CBF}" presName="parTx" presStyleLbl="revTx" presStyleIdx="0" presStyleCnt="5">
        <dgm:presLayoutVars>
          <dgm:chMax val="0"/>
          <dgm:chPref val="0"/>
        </dgm:presLayoutVars>
      </dgm:prSet>
      <dgm:spPr/>
    </dgm:pt>
    <dgm:pt modelId="{3AF280A5-DFF0-41CF-BB19-DEFD2E917450}" type="pres">
      <dgm:prSet presAssocID="{BB18D3C2-7D50-4A2D-9467-EE95E2B8FA1B}" presName="sibTrans" presStyleCnt="0"/>
      <dgm:spPr/>
    </dgm:pt>
    <dgm:pt modelId="{9888C48F-F7E6-4160-8BE4-90C53BE4C393}" type="pres">
      <dgm:prSet presAssocID="{F59B5FC7-9222-467F-AB5E-FC6156B00363}" presName="compNode" presStyleCnt="0"/>
      <dgm:spPr/>
    </dgm:pt>
    <dgm:pt modelId="{A72B77CD-F3BD-4CEC-9AD7-5EDF8336748D}" type="pres">
      <dgm:prSet presAssocID="{F59B5FC7-9222-467F-AB5E-FC6156B00363}" presName="bgRect" presStyleLbl="bgShp" presStyleIdx="1" presStyleCnt="5"/>
      <dgm:spPr/>
    </dgm:pt>
    <dgm:pt modelId="{A682074D-CAA4-4129-9B8F-7223BE0CF235}" type="pres">
      <dgm:prSet presAssocID="{F59B5FC7-9222-467F-AB5E-FC6156B0036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2FF11362-B085-48C4-92C1-CF743BD97404}" type="pres">
      <dgm:prSet presAssocID="{F59B5FC7-9222-467F-AB5E-FC6156B00363}" presName="spaceRect" presStyleCnt="0"/>
      <dgm:spPr/>
    </dgm:pt>
    <dgm:pt modelId="{7913F4C1-E844-4652-9923-7B7D32FC30F1}" type="pres">
      <dgm:prSet presAssocID="{F59B5FC7-9222-467F-AB5E-FC6156B00363}" presName="parTx" presStyleLbl="revTx" presStyleIdx="1" presStyleCnt="5">
        <dgm:presLayoutVars>
          <dgm:chMax val="0"/>
          <dgm:chPref val="0"/>
        </dgm:presLayoutVars>
      </dgm:prSet>
      <dgm:spPr/>
    </dgm:pt>
    <dgm:pt modelId="{ED2A4BA1-4BFE-4031-89BF-3D64F1A5A215}" type="pres">
      <dgm:prSet presAssocID="{839BF291-D4EE-4132-8E95-01969328C397}" presName="sibTrans" presStyleCnt="0"/>
      <dgm:spPr/>
    </dgm:pt>
    <dgm:pt modelId="{5232D9A1-32EE-4954-85C7-D5BEB2F59C29}" type="pres">
      <dgm:prSet presAssocID="{24733C21-22C6-4CE9-BF38-EC15C5007EBB}" presName="compNode" presStyleCnt="0"/>
      <dgm:spPr/>
    </dgm:pt>
    <dgm:pt modelId="{49F7BCB1-A194-49EA-B011-810CAF95D102}" type="pres">
      <dgm:prSet presAssocID="{24733C21-22C6-4CE9-BF38-EC15C5007EBB}" presName="bgRect" presStyleLbl="bgShp" presStyleIdx="2" presStyleCnt="5"/>
      <dgm:spPr/>
    </dgm:pt>
    <dgm:pt modelId="{72B1A21F-5FE3-4360-A46A-40EEDE9357E3}" type="pres">
      <dgm:prSet presAssocID="{24733C21-22C6-4CE9-BF38-EC15C5007EB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5CD19C12-7BFC-46BA-8A8B-B665FE3945B7}" type="pres">
      <dgm:prSet presAssocID="{24733C21-22C6-4CE9-BF38-EC15C5007EBB}" presName="spaceRect" presStyleCnt="0"/>
      <dgm:spPr/>
    </dgm:pt>
    <dgm:pt modelId="{28FD8495-A92B-440B-BD9D-463BABAF2477}" type="pres">
      <dgm:prSet presAssocID="{24733C21-22C6-4CE9-BF38-EC15C5007EBB}" presName="parTx" presStyleLbl="revTx" presStyleIdx="2" presStyleCnt="5">
        <dgm:presLayoutVars>
          <dgm:chMax val="0"/>
          <dgm:chPref val="0"/>
        </dgm:presLayoutVars>
      </dgm:prSet>
      <dgm:spPr/>
    </dgm:pt>
    <dgm:pt modelId="{58F2EC8D-D29C-4BEB-A85B-87C7953BA227}" type="pres">
      <dgm:prSet presAssocID="{15CF58CB-1279-4715-B221-88E2977C7500}" presName="sibTrans" presStyleCnt="0"/>
      <dgm:spPr/>
    </dgm:pt>
    <dgm:pt modelId="{02FAF6F6-8E5E-4D6B-AB0F-2E684F57BD82}" type="pres">
      <dgm:prSet presAssocID="{5DA16263-F168-4F21-B85E-2EB094C4689C}" presName="compNode" presStyleCnt="0"/>
      <dgm:spPr/>
    </dgm:pt>
    <dgm:pt modelId="{619AD2FC-1B13-46AF-B770-447ED601FABA}" type="pres">
      <dgm:prSet presAssocID="{5DA16263-F168-4F21-B85E-2EB094C4689C}" presName="bgRect" presStyleLbl="bgShp" presStyleIdx="3" presStyleCnt="5"/>
      <dgm:spPr/>
    </dgm:pt>
    <dgm:pt modelId="{E8895506-EA55-41F9-9643-193C0BA4E6CA}" type="pres">
      <dgm:prSet presAssocID="{5DA16263-F168-4F21-B85E-2EB094C4689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uzzle"/>
        </a:ext>
      </dgm:extLst>
    </dgm:pt>
    <dgm:pt modelId="{7A9FCD25-3BF1-4DC0-91D8-2B082D04E9E0}" type="pres">
      <dgm:prSet presAssocID="{5DA16263-F168-4F21-B85E-2EB094C4689C}" presName="spaceRect" presStyleCnt="0"/>
      <dgm:spPr/>
    </dgm:pt>
    <dgm:pt modelId="{DAA636FC-DD6F-488B-887B-2DEFAC43926E}" type="pres">
      <dgm:prSet presAssocID="{5DA16263-F168-4F21-B85E-2EB094C4689C}" presName="parTx" presStyleLbl="revTx" presStyleIdx="3" presStyleCnt="5">
        <dgm:presLayoutVars>
          <dgm:chMax val="0"/>
          <dgm:chPref val="0"/>
        </dgm:presLayoutVars>
      </dgm:prSet>
      <dgm:spPr/>
    </dgm:pt>
    <dgm:pt modelId="{B69554A3-F365-4DF6-811D-8F746CA83CB3}" type="pres">
      <dgm:prSet presAssocID="{95A95833-12D0-43A9-9C8E-60EB84D51AEF}" presName="sibTrans" presStyleCnt="0"/>
      <dgm:spPr/>
    </dgm:pt>
    <dgm:pt modelId="{0F6E74C3-4460-4010-8611-73FC2C97BAD6}" type="pres">
      <dgm:prSet presAssocID="{AA30A35A-DB15-4A8C-A4B4-86D1038FCF86}" presName="compNode" presStyleCnt="0"/>
      <dgm:spPr/>
    </dgm:pt>
    <dgm:pt modelId="{76BA5217-1AF1-4BA1-A42F-21E0ED5F1BC9}" type="pres">
      <dgm:prSet presAssocID="{AA30A35A-DB15-4A8C-A4B4-86D1038FCF86}" presName="bgRect" presStyleLbl="bgShp" presStyleIdx="4" presStyleCnt="5"/>
      <dgm:spPr/>
    </dgm:pt>
    <dgm:pt modelId="{47C5E2D1-ECFF-4579-B674-6A2B70ED111D}" type="pres">
      <dgm:prSet presAssocID="{AA30A35A-DB15-4A8C-A4B4-86D1038FCF8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B36AF815-42DE-4941-819C-53D87C203278}" type="pres">
      <dgm:prSet presAssocID="{AA30A35A-DB15-4A8C-A4B4-86D1038FCF86}" presName="spaceRect" presStyleCnt="0"/>
      <dgm:spPr/>
    </dgm:pt>
    <dgm:pt modelId="{AC79C292-553B-4D7D-89A7-2533FB3EDE97}" type="pres">
      <dgm:prSet presAssocID="{AA30A35A-DB15-4A8C-A4B4-86D1038FCF86}" presName="parTx" presStyleLbl="revTx" presStyleIdx="4" presStyleCnt="5">
        <dgm:presLayoutVars>
          <dgm:chMax val="0"/>
          <dgm:chPref val="0"/>
        </dgm:presLayoutVars>
      </dgm:prSet>
      <dgm:spPr/>
    </dgm:pt>
  </dgm:ptLst>
  <dgm:cxnLst>
    <dgm:cxn modelId="{10A0871D-30EC-4BDE-B04D-AD9EE3203748}" type="presOf" srcId="{E816564A-CE98-4958-B3F8-1E0B8E058CBF}" destId="{2E8EFBCE-F1D4-41C1-93F8-DB85E893B67C}" srcOrd="0" destOrd="0" presId="urn:microsoft.com/office/officeart/2018/2/layout/IconVerticalSolidList"/>
    <dgm:cxn modelId="{17E8212D-ED22-40FA-9547-8AAC1EDD22B9}" type="presOf" srcId="{F59B5FC7-9222-467F-AB5E-FC6156B00363}" destId="{7913F4C1-E844-4652-9923-7B7D32FC30F1}" srcOrd="0" destOrd="0" presId="urn:microsoft.com/office/officeart/2018/2/layout/IconVerticalSolidList"/>
    <dgm:cxn modelId="{FD9AB060-3364-495C-B3A7-B996DDB5FC1D}" srcId="{962A219B-51B5-4DD8-84DE-14C986B24F9B}" destId="{E816564A-CE98-4958-B3F8-1E0B8E058CBF}" srcOrd="0" destOrd="0" parTransId="{CC4D0CC7-E85A-44E0-845F-2B362E57391D}" sibTransId="{BB18D3C2-7D50-4A2D-9467-EE95E2B8FA1B}"/>
    <dgm:cxn modelId="{51198062-585D-412D-9D60-0EB0107BC567}" type="presOf" srcId="{5DA16263-F168-4F21-B85E-2EB094C4689C}" destId="{DAA636FC-DD6F-488B-887B-2DEFAC43926E}" srcOrd="0" destOrd="0" presId="urn:microsoft.com/office/officeart/2018/2/layout/IconVerticalSolidList"/>
    <dgm:cxn modelId="{AAF5AF73-BFC8-49F1-9A56-E6E8CEAF7551}" type="presOf" srcId="{AA30A35A-DB15-4A8C-A4B4-86D1038FCF86}" destId="{AC79C292-553B-4D7D-89A7-2533FB3EDE97}" srcOrd="0" destOrd="0" presId="urn:microsoft.com/office/officeart/2018/2/layout/IconVerticalSolidList"/>
    <dgm:cxn modelId="{E29DDD5A-AFAE-4C8A-B558-5EFDE2077DCB}" srcId="{962A219B-51B5-4DD8-84DE-14C986B24F9B}" destId="{5DA16263-F168-4F21-B85E-2EB094C4689C}" srcOrd="3" destOrd="0" parTransId="{A8799AFE-9E56-44C0-8840-FE3BDE7570FE}" sibTransId="{95A95833-12D0-43A9-9C8E-60EB84D51AEF}"/>
    <dgm:cxn modelId="{01FF6A7C-C679-4B18-AFFA-2168E91DB068}" type="presOf" srcId="{24733C21-22C6-4CE9-BF38-EC15C5007EBB}" destId="{28FD8495-A92B-440B-BD9D-463BABAF2477}" srcOrd="0" destOrd="0" presId="urn:microsoft.com/office/officeart/2018/2/layout/IconVerticalSolidList"/>
    <dgm:cxn modelId="{6B02B97E-FD3D-4C2B-94F2-B673699BE8E0}" srcId="{962A219B-51B5-4DD8-84DE-14C986B24F9B}" destId="{24733C21-22C6-4CE9-BF38-EC15C5007EBB}" srcOrd="2" destOrd="0" parTransId="{88BE8B1F-3130-46FC-BCB8-92D10F4D9A9E}" sibTransId="{15CF58CB-1279-4715-B221-88E2977C7500}"/>
    <dgm:cxn modelId="{880BF390-EBDA-42F0-B717-83FEB6F5C015}" srcId="{962A219B-51B5-4DD8-84DE-14C986B24F9B}" destId="{F59B5FC7-9222-467F-AB5E-FC6156B00363}" srcOrd="1" destOrd="0" parTransId="{2033CC12-78A1-4DED-8E81-E1751A3D995C}" sibTransId="{839BF291-D4EE-4132-8E95-01969328C397}"/>
    <dgm:cxn modelId="{6810E6C7-212A-4C12-84BA-8F7A9B3697E8}" type="presOf" srcId="{962A219B-51B5-4DD8-84DE-14C986B24F9B}" destId="{75664F5A-7D62-48E2-A698-CC0E08D34C09}" srcOrd="0" destOrd="0" presId="urn:microsoft.com/office/officeart/2018/2/layout/IconVerticalSolidList"/>
    <dgm:cxn modelId="{356A82D2-9CCC-44CB-809A-261339749935}" srcId="{962A219B-51B5-4DD8-84DE-14C986B24F9B}" destId="{AA30A35A-DB15-4A8C-A4B4-86D1038FCF86}" srcOrd="4" destOrd="0" parTransId="{C668F5AD-64F1-4C39-9BDC-BC31231951D8}" sibTransId="{5CE0F632-98BC-4899-9346-F58B783AB765}"/>
    <dgm:cxn modelId="{9FAA37B3-FEDA-4924-9485-63C713EEF44A}" type="presParOf" srcId="{75664F5A-7D62-48E2-A698-CC0E08D34C09}" destId="{9FBA245E-1AFC-40F7-BE30-4747CCAB6149}" srcOrd="0" destOrd="0" presId="urn:microsoft.com/office/officeart/2018/2/layout/IconVerticalSolidList"/>
    <dgm:cxn modelId="{916537B6-B1FB-438B-941D-61BDA4012C09}" type="presParOf" srcId="{9FBA245E-1AFC-40F7-BE30-4747CCAB6149}" destId="{DFB379C2-0063-4A90-8B6D-9DE4B6370567}" srcOrd="0" destOrd="0" presId="urn:microsoft.com/office/officeart/2018/2/layout/IconVerticalSolidList"/>
    <dgm:cxn modelId="{11617646-55C0-4FC6-85F2-18FC7EED9EEF}" type="presParOf" srcId="{9FBA245E-1AFC-40F7-BE30-4747CCAB6149}" destId="{3E8DA2AF-155A-4B85-99DF-C60477CEBB55}" srcOrd="1" destOrd="0" presId="urn:microsoft.com/office/officeart/2018/2/layout/IconVerticalSolidList"/>
    <dgm:cxn modelId="{FE983658-C118-4D1E-B740-7CA0D1265E03}" type="presParOf" srcId="{9FBA245E-1AFC-40F7-BE30-4747CCAB6149}" destId="{8C4CF11E-F363-46BE-A81A-4F1FE179C93F}" srcOrd="2" destOrd="0" presId="urn:microsoft.com/office/officeart/2018/2/layout/IconVerticalSolidList"/>
    <dgm:cxn modelId="{C29C7734-A8F1-4136-9067-8AE454E35664}" type="presParOf" srcId="{9FBA245E-1AFC-40F7-BE30-4747CCAB6149}" destId="{2E8EFBCE-F1D4-41C1-93F8-DB85E893B67C}" srcOrd="3" destOrd="0" presId="urn:microsoft.com/office/officeart/2018/2/layout/IconVerticalSolidList"/>
    <dgm:cxn modelId="{503AD6C1-9FEA-4EED-B3C8-F6DECAB07B4B}" type="presParOf" srcId="{75664F5A-7D62-48E2-A698-CC0E08D34C09}" destId="{3AF280A5-DFF0-41CF-BB19-DEFD2E917450}" srcOrd="1" destOrd="0" presId="urn:microsoft.com/office/officeart/2018/2/layout/IconVerticalSolidList"/>
    <dgm:cxn modelId="{8CE07BC0-FDFF-4CFC-AE20-E37DF2F16C51}" type="presParOf" srcId="{75664F5A-7D62-48E2-A698-CC0E08D34C09}" destId="{9888C48F-F7E6-4160-8BE4-90C53BE4C393}" srcOrd="2" destOrd="0" presId="urn:microsoft.com/office/officeart/2018/2/layout/IconVerticalSolidList"/>
    <dgm:cxn modelId="{D78773E8-B398-4F61-AB2C-9287F342B925}" type="presParOf" srcId="{9888C48F-F7E6-4160-8BE4-90C53BE4C393}" destId="{A72B77CD-F3BD-4CEC-9AD7-5EDF8336748D}" srcOrd="0" destOrd="0" presId="urn:microsoft.com/office/officeart/2018/2/layout/IconVerticalSolidList"/>
    <dgm:cxn modelId="{1D60AF12-E45D-4CB7-964A-4631EF5D70B0}" type="presParOf" srcId="{9888C48F-F7E6-4160-8BE4-90C53BE4C393}" destId="{A682074D-CAA4-4129-9B8F-7223BE0CF235}" srcOrd="1" destOrd="0" presId="urn:microsoft.com/office/officeart/2018/2/layout/IconVerticalSolidList"/>
    <dgm:cxn modelId="{BA1907EC-E5DA-4B4F-ABA8-1E6B53F5814B}" type="presParOf" srcId="{9888C48F-F7E6-4160-8BE4-90C53BE4C393}" destId="{2FF11362-B085-48C4-92C1-CF743BD97404}" srcOrd="2" destOrd="0" presId="urn:microsoft.com/office/officeart/2018/2/layout/IconVerticalSolidList"/>
    <dgm:cxn modelId="{65DBAB42-75A0-4695-B4B5-1693B62FA5D1}" type="presParOf" srcId="{9888C48F-F7E6-4160-8BE4-90C53BE4C393}" destId="{7913F4C1-E844-4652-9923-7B7D32FC30F1}" srcOrd="3" destOrd="0" presId="urn:microsoft.com/office/officeart/2018/2/layout/IconVerticalSolidList"/>
    <dgm:cxn modelId="{C0239FB6-1167-4630-9774-2A65E8555190}" type="presParOf" srcId="{75664F5A-7D62-48E2-A698-CC0E08D34C09}" destId="{ED2A4BA1-4BFE-4031-89BF-3D64F1A5A215}" srcOrd="3" destOrd="0" presId="urn:microsoft.com/office/officeart/2018/2/layout/IconVerticalSolidList"/>
    <dgm:cxn modelId="{95C218E4-32A3-4EE2-AF4F-B9D5FE8345D2}" type="presParOf" srcId="{75664F5A-7D62-48E2-A698-CC0E08D34C09}" destId="{5232D9A1-32EE-4954-85C7-D5BEB2F59C29}" srcOrd="4" destOrd="0" presId="urn:microsoft.com/office/officeart/2018/2/layout/IconVerticalSolidList"/>
    <dgm:cxn modelId="{E1851D5C-1A79-4774-A43C-30C030F89C6F}" type="presParOf" srcId="{5232D9A1-32EE-4954-85C7-D5BEB2F59C29}" destId="{49F7BCB1-A194-49EA-B011-810CAF95D102}" srcOrd="0" destOrd="0" presId="urn:microsoft.com/office/officeart/2018/2/layout/IconVerticalSolidList"/>
    <dgm:cxn modelId="{D690AB43-A2AE-4BCA-9924-E0A8412249B4}" type="presParOf" srcId="{5232D9A1-32EE-4954-85C7-D5BEB2F59C29}" destId="{72B1A21F-5FE3-4360-A46A-40EEDE9357E3}" srcOrd="1" destOrd="0" presId="urn:microsoft.com/office/officeart/2018/2/layout/IconVerticalSolidList"/>
    <dgm:cxn modelId="{C6A67AE4-2B00-4D9E-9375-CA2D3613D186}" type="presParOf" srcId="{5232D9A1-32EE-4954-85C7-D5BEB2F59C29}" destId="{5CD19C12-7BFC-46BA-8A8B-B665FE3945B7}" srcOrd="2" destOrd="0" presId="urn:microsoft.com/office/officeart/2018/2/layout/IconVerticalSolidList"/>
    <dgm:cxn modelId="{5F36F4B8-2CE1-406B-B002-15892D07A09A}" type="presParOf" srcId="{5232D9A1-32EE-4954-85C7-D5BEB2F59C29}" destId="{28FD8495-A92B-440B-BD9D-463BABAF2477}" srcOrd="3" destOrd="0" presId="urn:microsoft.com/office/officeart/2018/2/layout/IconVerticalSolidList"/>
    <dgm:cxn modelId="{D7C2B318-4D7C-4D45-B9D8-7841B72C631C}" type="presParOf" srcId="{75664F5A-7D62-48E2-A698-CC0E08D34C09}" destId="{58F2EC8D-D29C-4BEB-A85B-87C7953BA227}" srcOrd="5" destOrd="0" presId="urn:microsoft.com/office/officeart/2018/2/layout/IconVerticalSolidList"/>
    <dgm:cxn modelId="{0514F950-1BCC-446B-BCC3-C42D86030226}" type="presParOf" srcId="{75664F5A-7D62-48E2-A698-CC0E08D34C09}" destId="{02FAF6F6-8E5E-4D6B-AB0F-2E684F57BD82}" srcOrd="6" destOrd="0" presId="urn:microsoft.com/office/officeart/2018/2/layout/IconVerticalSolidList"/>
    <dgm:cxn modelId="{DD7EE32E-3933-4440-A969-F7BF8D30F0D7}" type="presParOf" srcId="{02FAF6F6-8E5E-4D6B-AB0F-2E684F57BD82}" destId="{619AD2FC-1B13-46AF-B770-447ED601FABA}" srcOrd="0" destOrd="0" presId="urn:microsoft.com/office/officeart/2018/2/layout/IconVerticalSolidList"/>
    <dgm:cxn modelId="{C22F1AED-84E5-406A-882B-C8FE8486A59F}" type="presParOf" srcId="{02FAF6F6-8E5E-4D6B-AB0F-2E684F57BD82}" destId="{E8895506-EA55-41F9-9643-193C0BA4E6CA}" srcOrd="1" destOrd="0" presId="urn:microsoft.com/office/officeart/2018/2/layout/IconVerticalSolidList"/>
    <dgm:cxn modelId="{B58EBA8E-F480-498F-B923-2D7D286BECEA}" type="presParOf" srcId="{02FAF6F6-8E5E-4D6B-AB0F-2E684F57BD82}" destId="{7A9FCD25-3BF1-4DC0-91D8-2B082D04E9E0}" srcOrd="2" destOrd="0" presId="urn:microsoft.com/office/officeart/2018/2/layout/IconVerticalSolidList"/>
    <dgm:cxn modelId="{7AE42230-9733-4FCE-BE9F-64FC3369B949}" type="presParOf" srcId="{02FAF6F6-8E5E-4D6B-AB0F-2E684F57BD82}" destId="{DAA636FC-DD6F-488B-887B-2DEFAC43926E}" srcOrd="3" destOrd="0" presId="urn:microsoft.com/office/officeart/2018/2/layout/IconVerticalSolidList"/>
    <dgm:cxn modelId="{4BF6AA69-EFC3-44EF-BE9D-30FB33C2C0C7}" type="presParOf" srcId="{75664F5A-7D62-48E2-A698-CC0E08D34C09}" destId="{B69554A3-F365-4DF6-811D-8F746CA83CB3}" srcOrd="7" destOrd="0" presId="urn:microsoft.com/office/officeart/2018/2/layout/IconVerticalSolidList"/>
    <dgm:cxn modelId="{B3264D89-4CE9-4832-AF10-7D86B0848B1E}" type="presParOf" srcId="{75664F5A-7D62-48E2-A698-CC0E08D34C09}" destId="{0F6E74C3-4460-4010-8611-73FC2C97BAD6}" srcOrd="8" destOrd="0" presId="urn:microsoft.com/office/officeart/2018/2/layout/IconVerticalSolidList"/>
    <dgm:cxn modelId="{9B6F23CD-27FC-4881-A6DF-F111F83AB04D}" type="presParOf" srcId="{0F6E74C3-4460-4010-8611-73FC2C97BAD6}" destId="{76BA5217-1AF1-4BA1-A42F-21E0ED5F1BC9}" srcOrd="0" destOrd="0" presId="urn:microsoft.com/office/officeart/2018/2/layout/IconVerticalSolidList"/>
    <dgm:cxn modelId="{BDB4B544-6C83-4B2C-96AE-0B9B05EC4950}" type="presParOf" srcId="{0F6E74C3-4460-4010-8611-73FC2C97BAD6}" destId="{47C5E2D1-ECFF-4579-B674-6A2B70ED111D}" srcOrd="1" destOrd="0" presId="urn:microsoft.com/office/officeart/2018/2/layout/IconVerticalSolidList"/>
    <dgm:cxn modelId="{84282DF0-5DE6-4FF1-98C3-8873D345BD0E}" type="presParOf" srcId="{0F6E74C3-4460-4010-8611-73FC2C97BAD6}" destId="{B36AF815-42DE-4941-819C-53D87C203278}" srcOrd="2" destOrd="0" presId="urn:microsoft.com/office/officeart/2018/2/layout/IconVerticalSolidList"/>
    <dgm:cxn modelId="{6FFCBC0A-8953-4A26-AE40-D3FB82B3A562}" type="presParOf" srcId="{0F6E74C3-4460-4010-8611-73FC2C97BAD6}" destId="{AC79C292-553B-4D7D-89A7-2533FB3EDE97}"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FA52BE-0959-40CF-8F3C-9E9F2AA6142E}"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CECFD97D-78F7-4CF2-AF6E-0F0C60AB1F60}">
      <dgm:prSet custT="1"/>
      <dgm:spPr/>
      <dgm:t>
        <a:bodyPr/>
        <a:lstStyle/>
        <a:p>
          <a:pPr>
            <a:lnSpc>
              <a:spcPct val="100000"/>
            </a:lnSpc>
          </a:pPr>
          <a:r>
            <a:rPr lang="en-US" sz="1800" dirty="0"/>
            <a:t>The Code of Conduct should be linked to practical action </a:t>
          </a:r>
        </a:p>
      </dgm:t>
    </dgm:pt>
    <dgm:pt modelId="{56880B7E-F41A-4C19-8826-8097F65837DF}" type="parTrans" cxnId="{560A414C-0AFD-4149-94BC-0C2C4F7A165E}">
      <dgm:prSet/>
      <dgm:spPr/>
      <dgm:t>
        <a:bodyPr/>
        <a:lstStyle/>
        <a:p>
          <a:endParaRPr lang="en-US"/>
        </a:p>
      </dgm:t>
    </dgm:pt>
    <dgm:pt modelId="{AB3FA1B2-3DF3-453B-94F4-20C1F2A1C566}" type="sibTrans" cxnId="{560A414C-0AFD-4149-94BC-0C2C4F7A165E}">
      <dgm:prSet/>
      <dgm:spPr/>
      <dgm:t>
        <a:bodyPr/>
        <a:lstStyle/>
        <a:p>
          <a:endParaRPr lang="en-US"/>
        </a:p>
      </dgm:t>
    </dgm:pt>
    <dgm:pt modelId="{A40A872E-A186-481F-A388-42B8E822C744}">
      <dgm:prSet custT="1"/>
      <dgm:spPr/>
      <dgm:t>
        <a:bodyPr/>
        <a:lstStyle/>
        <a:p>
          <a:pPr>
            <a:lnSpc>
              <a:spcPct val="100000"/>
            </a:lnSpc>
          </a:pPr>
          <a:r>
            <a:rPr lang="en-US" sz="1800" dirty="0"/>
            <a:t>Incorporate stigma reduction into  existing training programs for staff</a:t>
          </a:r>
        </a:p>
      </dgm:t>
    </dgm:pt>
    <dgm:pt modelId="{31F92BDC-C504-4753-992E-8EB6CAA45A00}" type="parTrans" cxnId="{7261FA24-4AEB-4B2A-83CE-4659D413EE68}">
      <dgm:prSet/>
      <dgm:spPr/>
      <dgm:t>
        <a:bodyPr/>
        <a:lstStyle/>
        <a:p>
          <a:endParaRPr lang="en-US"/>
        </a:p>
      </dgm:t>
    </dgm:pt>
    <dgm:pt modelId="{106482BD-B68F-4B29-AC65-32ED739DC527}" type="sibTrans" cxnId="{7261FA24-4AEB-4B2A-83CE-4659D413EE68}">
      <dgm:prSet/>
      <dgm:spPr/>
      <dgm:t>
        <a:bodyPr/>
        <a:lstStyle/>
        <a:p>
          <a:endParaRPr lang="en-US"/>
        </a:p>
      </dgm:t>
    </dgm:pt>
    <dgm:pt modelId="{D7FE4AAE-FE66-4A43-B1E5-70FCA94FFCD9}">
      <dgm:prSet custT="1"/>
      <dgm:spPr/>
      <dgm:t>
        <a:bodyPr/>
        <a:lstStyle/>
        <a:p>
          <a:pPr>
            <a:lnSpc>
              <a:spcPct val="100000"/>
            </a:lnSpc>
          </a:pPr>
          <a:r>
            <a:rPr lang="en-US" sz="1600" dirty="0"/>
            <a:t>Provide clear guidance to staff on what is acceptable &amp; what is unacceptable in the new work environment</a:t>
          </a:r>
        </a:p>
      </dgm:t>
    </dgm:pt>
    <dgm:pt modelId="{6BBB0122-D489-4C8A-96DA-E7177EF61316}" type="parTrans" cxnId="{EC6C3D6D-CF7C-4840-9E35-F25ED4A6026E}">
      <dgm:prSet/>
      <dgm:spPr/>
      <dgm:t>
        <a:bodyPr/>
        <a:lstStyle/>
        <a:p>
          <a:endParaRPr lang="en-US"/>
        </a:p>
      </dgm:t>
    </dgm:pt>
    <dgm:pt modelId="{C84397C1-DF4A-462F-B246-0139FDEA43D2}" type="sibTrans" cxnId="{EC6C3D6D-CF7C-4840-9E35-F25ED4A6026E}">
      <dgm:prSet/>
      <dgm:spPr/>
      <dgm:t>
        <a:bodyPr/>
        <a:lstStyle/>
        <a:p>
          <a:endParaRPr lang="en-US"/>
        </a:p>
      </dgm:t>
    </dgm:pt>
    <dgm:pt modelId="{64D34AED-6715-455E-A1C1-57C8557AFBAD}">
      <dgm:prSet custT="1"/>
      <dgm:spPr/>
      <dgm:t>
        <a:bodyPr/>
        <a:lstStyle/>
        <a:p>
          <a:pPr>
            <a:lnSpc>
              <a:spcPct val="100000"/>
            </a:lnSpc>
          </a:pPr>
          <a:r>
            <a:rPr lang="en-US" sz="1600" dirty="0"/>
            <a:t>Provide guidance to supervisors on how to respond to non-stigmatizing vs stigmatizing behavior from staff members</a:t>
          </a:r>
        </a:p>
      </dgm:t>
    </dgm:pt>
    <dgm:pt modelId="{513C0B71-A9EA-4CD2-BE4B-627EE78BF1FC}" type="parTrans" cxnId="{B8EE4E69-6D33-4F95-AE08-44925BE8DC04}">
      <dgm:prSet/>
      <dgm:spPr/>
      <dgm:t>
        <a:bodyPr/>
        <a:lstStyle/>
        <a:p>
          <a:endParaRPr lang="en-US"/>
        </a:p>
      </dgm:t>
    </dgm:pt>
    <dgm:pt modelId="{B9FD314B-FDBC-43E5-B028-D783C896E2CB}" type="sibTrans" cxnId="{B8EE4E69-6D33-4F95-AE08-44925BE8DC04}">
      <dgm:prSet/>
      <dgm:spPr/>
      <dgm:t>
        <a:bodyPr/>
        <a:lstStyle/>
        <a:p>
          <a:endParaRPr lang="en-US"/>
        </a:p>
      </dgm:t>
    </dgm:pt>
    <dgm:pt modelId="{2FB13E0A-F1F0-4F42-98F1-CAF6ED9BCFE3}" type="pres">
      <dgm:prSet presAssocID="{F2FA52BE-0959-40CF-8F3C-9E9F2AA6142E}" presName="root" presStyleCnt="0">
        <dgm:presLayoutVars>
          <dgm:dir/>
          <dgm:resizeHandles val="exact"/>
        </dgm:presLayoutVars>
      </dgm:prSet>
      <dgm:spPr/>
    </dgm:pt>
    <dgm:pt modelId="{D90C26F3-EF29-4CBA-90B3-961D0181A3C8}" type="pres">
      <dgm:prSet presAssocID="{CECFD97D-78F7-4CF2-AF6E-0F0C60AB1F60}" presName="compNode" presStyleCnt="0"/>
      <dgm:spPr/>
    </dgm:pt>
    <dgm:pt modelId="{30556C9B-CAC6-4E17-9F7C-4E115CB2EA43}" type="pres">
      <dgm:prSet presAssocID="{CECFD97D-78F7-4CF2-AF6E-0F0C60AB1F60}" presName="bgRect" presStyleLbl="bgShp" presStyleIdx="0" presStyleCnt="4"/>
      <dgm:spPr/>
    </dgm:pt>
    <dgm:pt modelId="{9C4D1233-6F94-4E21-ACA7-796D0563975C}" type="pres">
      <dgm:prSet presAssocID="{CECFD97D-78F7-4CF2-AF6E-0F0C60AB1F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C60A022-57DD-4E29-9116-55A0FBF06963}" type="pres">
      <dgm:prSet presAssocID="{CECFD97D-78F7-4CF2-AF6E-0F0C60AB1F60}" presName="spaceRect" presStyleCnt="0"/>
      <dgm:spPr/>
    </dgm:pt>
    <dgm:pt modelId="{86A460E5-AD49-462B-A17B-46644F88A407}" type="pres">
      <dgm:prSet presAssocID="{CECFD97D-78F7-4CF2-AF6E-0F0C60AB1F60}" presName="parTx" presStyleLbl="revTx" presStyleIdx="0" presStyleCnt="4">
        <dgm:presLayoutVars>
          <dgm:chMax val="0"/>
          <dgm:chPref val="0"/>
        </dgm:presLayoutVars>
      </dgm:prSet>
      <dgm:spPr/>
    </dgm:pt>
    <dgm:pt modelId="{CE705E2F-3168-4580-9DC1-347C66C924AC}" type="pres">
      <dgm:prSet presAssocID="{AB3FA1B2-3DF3-453B-94F4-20C1F2A1C566}" presName="sibTrans" presStyleCnt="0"/>
      <dgm:spPr/>
    </dgm:pt>
    <dgm:pt modelId="{77743BCA-0E85-40C1-A876-57FE3880DA03}" type="pres">
      <dgm:prSet presAssocID="{A40A872E-A186-481F-A388-42B8E822C744}" presName="compNode" presStyleCnt="0"/>
      <dgm:spPr/>
    </dgm:pt>
    <dgm:pt modelId="{3FE1D5E5-9B87-4DAE-8683-AAC52DF9274E}" type="pres">
      <dgm:prSet presAssocID="{A40A872E-A186-481F-A388-42B8E822C744}" presName="bgRect" presStyleLbl="bgShp" presStyleIdx="1" presStyleCnt="4"/>
      <dgm:spPr/>
    </dgm:pt>
    <dgm:pt modelId="{B606BEE3-2495-4C88-A238-5D070C3304F4}" type="pres">
      <dgm:prSet presAssocID="{A40A872E-A186-481F-A388-42B8E822C74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E6326DFA-3489-44C1-BB90-040E723313D7}" type="pres">
      <dgm:prSet presAssocID="{A40A872E-A186-481F-A388-42B8E822C744}" presName="spaceRect" presStyleCnt="0"/>
      <dgm:spPr/>
    </dgm:pt>
    <dgm:pt modelId="{FBD3DAEF-A978-40A5-82F2-7AD1D9B08490}" type="pres">
      <dgm:prSet presAssocID="{A40A872E-A186-481F-A388-42B8E822C744}" presName="parTx" presStyleLbl="revTx" presStyleIdx="1" presStyleCnt="4">
        <dgm:presLayoutVars>
          <dgm:chMax val="0"/>
          <dgm:chPref val="0"/>
        </dgm:presLayoutVars>
      </dgm:prSet>
      <dgm:spPr/>
    </dgm:pt>
    <dgm:pt modelId="{457885F6-3057-4929-8345-9A11596E295D}" type="pres">
      <dgm:prSet presAssocID="{106482BD-B68F-4B29-AC65-32ED739DC527}" presName="sibTrans" presStyleCnt="0"/>
      <dgm:spPr/>
    </dgm:pt>
    <dgm:pt modelId="{D41F5093-D787-43C0-B0A0-C89DD7FB0480}" type="pres">
      <dgm:prSet presAssocID="{D7FE4AAE-FE66-4A43-B1E5-70FCA94FFCD9}" presName="compNode" presStyleCnt="0"/>
      <dgm:spPr/>
    </dgm:pt>
    <dgm:pt modelId="{84E2A4B9-8327-4109-8080-6D0AA7901D3F}" type="pres">
      <dgm:prSet presAssocID="{D7FE4AAE-FE66-4A43-B1E5-70FCA94FFCD9}" presName="bgRect" presStyleLbl="bgShp" presStyleIdx="2" presStyleCnt="4"/>
      <dgm:spPr/>
    </dgm:pt>
    <dgm:pt modelId="{DE1AEE5B-A4A0-47CF-A3D3-CC4E34ACC2FC}" type="pres">
      <dgm:prSet presAssocID="{D7FE4AAE-FE66-4A43-B1E5-70FCA94FFC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3C736FC2-284C-45C1-9253-2033B19071BD}" type="pres">
      <dgm:prSet presAssocID="{D7FE4AAE-FE66-4A43-B1E5-70FCA94FFCD9}" presName="spaceRect" presStyleCnt="0"/>
      <dgm:spPr/>
    </dgm:pt>
    <dgm:pt modelId="{580AB049-AF4A-49FD-A33F-38D774792E3A}" type="pres">
      <dgm:prSet presAssocID="{D7FE4AAE-FE66-4A43-B1E5-70FCA94FFCD9}" presName="parTx" presStyleLbl="revTx" presStyleIdx="2" presStyleCnt="4">
        <dgm:presLayoutVars>
          <dgm:chMax val="0"/>
          <dgm:chPref val="0"/>
        </dgm:presLayoutVars>
      </dgm:prSet>
      <dgm:spPr/>
    </dgm:pt>
    <dgm:pt modelId="{DAA351D4-A6B3-48EF-A96B-3858B4CD4361}" type="pres">
      <dgm:prSet presAssocID="{C84397C1-DF4A-462F-B246-0139FDEA43D2}" presName="sibTrans" presStyleCnt="0"/>
      <dgm:spPr/>
    </dgm:pt>
    <dgm:pt modelId="{10905017-DB0A-46E7-AD23-CE60FE4724CD}" type="pres">
      <dgm:prSet presAssocID="{64D34AED-6715-455E-A1C1-57C8557AFBAD}" presName="compNode" presStyleCnt="0"/>
      <dgm:spPr/>
    </dgm:pt>
    <dgm:pt modelId="{59ED27C4-10FC-4BC3-AFBC-D9440FBF703D}" type="pres">
      <dgm:prSet presAssocID="{64D34AED-6715-455E-A1C1-57C8557AFBAD}" presName="bgRect" presStyleLbl="bgShp" presStyleIdx="3" presStyleCnt="4"/>
      <dgm:spPr/>
    </dgm:pt>
    <dgm:pt modelId="{ADB83FCE-FDB7-4B1B-9211-65E6F4FE8208}" type="pres">
      <dgm:prSet presAssocID="{64D34AED-6715-455E-A1C1-57C8557AFBA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AD746349-0339-43F8-BDA9-03D5A64C9711}" type="pres">
      <dgm:prSet presAssocID="{64D34AED-6715-455E-A1C1-57C8557AFBAD}" presName="spaceRect" presStyleCnt="0"/>
      <dgm:spPr/>
    </dgm:pt>
    <dgm:pt modelId="{15A67994-8363-4AD9-B5F9-D492399EDBE7}" type="pres">
      <dgm:prSet presAssocID="{64D34AED-6715-455E-A1C1-57C8557AFBAD}" presName="parTx" presStyleLbl="revTx" presStyleIdx="3" presStyleCnt="4">
        <dgm:presLayoutVars>
          <dgm:chMax val="0"/>
          <dgm:chPref val="0"/>
        </dgm:presLayoutVars>
      </dgm:prSet>
      <dgm:spPr/>
    </dgm:pt>
  </dgm:ptLst>
  <dgm:cxnLst>
    <dgm:cxn modelId="{7261FA24-4AEB-4B2A-83CE-4659D413EE68}" srcId="{F2FA52BE-0959-40CF-8F3C-9E9F2AA6142E}" destId="{A40A872E-A186-481F-A388-42B8E822C744}" srcOrd="1" destOrd="0" parTransId="{31F92BDC-C504-4753-992E-8EB6CAA45A00}" sibTransId="{106482BD-B68F-4B29-AC65-32ED739DC527}"/>
    <dgm:cxn modelId="{59922C3B-1DDB-418A-8786-ACBAD8710A18}" type="presOf" srcId="{64D34AED-6715-455E-A1C1-57C8557AFBAD}" destId="{15A67994-8363-4AD9-B5F9-D492399EDBE7}" srcOrd="0" destOrd="0" presId="urn:microsoft.com/office/officeart/2018/2/layout/IconVerticalSolidList"/>
    <dgm:cxn modelId="{B8EE4E69-6D33-4F95-AE08-44925BE8DC04}" srcId="{F2FA52BE-0959-40CF-8F3C-9E9F2AA6142E}" destId="{64D34AED-6715-455E-A1C1-57C8557AFBAD}" srcOrd="3" destOrd="0" parTransId="{513C0B71-A9EA-4CD2-BE4B-627EE78BF1FC}" sibTransId="{B9FD314B-FDBC-43E5-B028-D783C896E2CB}"/>
    <dgm:cxn modelId="{560A414C-0AFD-4149-94BC-0C2C4F7A165E}" srcId="{F2FA52BE-0959-40CF-8F3C-9E9F2AA6142E}" destId="{CECFD97D-78F7-4CF2-AF6E-0F0C60AB1F60}" srcOrd="0" destOrd="0" parTransId="{56880B7E-F41A-4C19-8826-8097F65837DF}" sibTransId="{AB3FA1B2-3DF3-453B-94F4-20C1F2A1C566}"/>
    <dgm:cxn modelId="{EC6C3D6D-CF7C-4840-9E35-F25ED4A6026E}" srcId="{F2FA52BE-0959-40CF-8F3C-9E9F2AA6142E}" destId="{D7FE4AAE-FE66-4A43-B1E5-70FCA94FFCD9}" srcOrd="2" destOrd="0" parTransId="{6BBB0122-D489-4C8A-96DA-E7177EF61316}" sibTransId="{C84397C1-DF4A-462F-B246-0139FDEA43D2}"/>
    <dgm:cxn modelId="{C4FF9973-B6EF-48A1-93E8-03E79204ECB2}" type="presOf" srcId="{CECFD97D-78F7-4CF2-AF6E-0F0C60AB1F60}" destId="{86A460E5-AD49-462B-A17B-46644F88A407}" srcOrd="0" destOrd="0" presId="urn:microsoft.com/office/officeart/2018/2/layout/IconVerticalSolidList"/>
    <dgm:cxn modelId="{5DD4DFC0-99A9-4BE1-8609-23561AACCCFD}" type="presOf" srcId="{A40A872E-A186-481F-A388-42B8E822C744}" destId="{FBD3DAEF-A978-40A5-82F2-7AD1D9B08490}" srcOrd="0" destOrd="0" presId="urn:microsoft.com/office/officeart/2018/2/layout/IconVerticalSolidList"/>
    <dgm:cxn modelId="{B4959DDB-525D-4163-87F3-DE79FCC212DD}" type="presOf" srcId="{D7FE4AAE-FE66-4A43-B1E5-70FCA94FFCD9}" destId="{580AB049-AF4A-49FD-A33F-38D774792E3A}" srcOrd="0" destOrd="0" presId="urn:microsoft.com/office/officeart/2018/2/layout/IconVerticalSolidList"/>
    <dgm:cxn modelId="{DAB62FF7-5E12-4B86-A660-391037A9CE6C}" type="presOf" srcId="{F2FA52BE-0959-40CF-8F3C-9E9F2AA6142E}" destId="{2FB13E0A-F1F0-4F42-98F1-CAF6ED9BCFE3}" srcOrd="0" destOrd="0" presId="urn:microsoft.com/office/officeart/2018/2/layout/IconVerticalSolidList"/>
    <dgm:cxn modelId="{664DE8FC-BB91-4414-A673-CB19ADAFC4E6}" type="presParOf" srcId="{2FB13E0A-F1F0-4F42-98F1-CAF6ED9BCFE3}" destId="{D90C26F3-EF29-4CBA-90B3-961D0181A3C8}" srcOrd="0" destOrd="0" presId="urn:microsoft.com/office/officeart/2018/2/layout/IconVerticalSolidList"/>
    <dgm:cxn modelId="{CFD91F4F-92A9-459C-8B9E-904BF3073FB9}" type="presParOf" srcId="{D90C26F3-EF29-4CBA-90B3-961D0181A3C8}" destId="{30556C9B-CAC6-4E17-9F7C-4E115CB2EA43}" srcOrd="0" destOrd="0" presId="urn:microsoft.com/office/officeart/2018/2/layout/IconVerticalSolidList"/>
    <dgm:cxn modelId="{F5437479-1439-42CC-B733-B65E85E4DC41}" type="presParOf" srcId="{D90C26F3-EF29-4CBA-90B3-961D0181A3C8}" destId="{9C4D1233-6F94-4E21-ACA7-796D0563975C}" srcOrd="1" destOrd="0" presId="urn:microsoft.com/office/officeart/2018/2/layout/IconVerticalSolidList"/>
    <dgm:cxn modelId="{A0C8908A-E827-489C-8880-75C878791C47}" type="presParOf" srcId="{D90C26F3-EF29-4CBA-90B3-961D0181A3C8}" destId="{BC60A022-57DD-4E29-9116-55A0FBF06963}" srcOrd="2" destOrd="0" presId="urn:microsoft.com/office/officeart/2018/2/layout/IconVerticalSolidList"/>
    <dgm:cxn modelId="{74DAFA60-24E9-4B8E-9AEA-77A0D5D86A78}" type="presParOf" srcId="{D90C26F3-EF29-4CBA-90B3-961D0181A3C8}" destId="{86A460E5-AD49-462B-A17B-46644F88A407}" srcOrd="3" destOrd="0" presId="urn:microsoft.com/office/officeart/2018/2/layout/IconVerticalSolidList"/>
    <dgm:cxn modelId="{22B58FEF-247E-4F1F-8583-33B411EB6EBF}" type="presParOf" srcId="{2FB13E0A-F1F0-4F42-98F1-CAF6ED9BCFE3}" destId="{CE705E2F-3168-4580-9DC1-347C66C924AC}" srcOrd="1" destOrd="0" presId="urn:microsoft.com/office/officeart/2018/2/layout/IconVerticalSolidList"/>
    <dgm:cxn modelId="{28D00B49-866E-48CF-AEDD-705586132B83}" type="presParOf" srcId="{2FB13E0A-F1F0-4F42-98F1-CAF6ED9BCFE3}" destId="{77743BCA-0E85-40C1-A876-57FE3880DA03}" srcOrd="2" destOrd="0" presId="urn:microsoft.com/office/officeart/2018/2/layout/IconVerticalSolidList"/>
    <dgm:cxn modelId="{9A502244-78A5-487A-8206-57650D9C8FDA}" type="presParOf" srcId="{77743BCA-0E85-40C1-A876-57FE3880DA03}" destId="{3FE1D5E5-9B87-4DAE-8683-AAC52DF9274E}" srcOrd="0" destOrd="0" presId="urn:microsoft.com/office/officeart/2018/2/layout/IconVerticalSolidList"/>
    <dgm:cxn modelId="{04EBB6B3-1A46-4D2A-A05C-DC1634BDF9F8}" type="presParOf" srcId="{77743BCA-0E85-40C1-A876-57FE3880DA03}" destId="{B606BEE3-2495-4C88-A238-5D070C3304F4}" srcOrd="1" destOrd="0" presId="urn:microsoft.com/office/officeart/2018/2/layout/IconVerticalSolidList"/>
    <dgm:cxn modelId="{06C2B18F-23DE-45EB-94EA-0D8F13A2A958}" type="presParOf" srcId="{77743BCA-0E85-40C1-A876-57FE3880DA03}" destId="{E6326DFA-3489-44C1-BB90-040E723313D7}" srcOrd="2" destOrd="0" presId="urn:microsoft.com/office/officeart/2018/2/layout/IconVerticalSolidList"/>
    <dgm:cxn modelId="{D83783B9-6F86-488E-BF91-FF351002A3CE}" type="presParOf" srcId="{77743BCA-0E85-40C1-A876-57FE3880DA03}" destId="{FBD3DAEF-A978-40A5-82F2-7AD1D9B08490}" srcOrd="3" destOrd="0" presId="urn:microsoft.com/office/officeart/2018/2/layout/IconVerticalSolidList"/>
    <dgm:cxn modelId="{FECB4792-C924-4174-95FD-CF58C97F25D8}" type="presParOf" srcId="{2FB13E0A-F1F0-4F42-98F1-CAF6ED9BCFE3}" destId="{457885F6-3057-4929-8345-9A11596E295D}" srcOrd="3" destOrd="0" presId="urn:microsoft.com/office/officeart/2018/2/layout/IconVerticalSolidList"/>
    <dgm:cxn modelId="{641741B9-CBF0-43EF-AE90-99F01C391AD8}" type="presParOf" srcId="{2FB13E0A-F1F0-4F42-98F1-CAF6ED9BCFE3}" destId="{D41F5093-D787-43C0-B0A0-C89DD7FB0480}" srcOrd="4" destOrd="0" presId="urn:microsoft.com/office/officeart/2018/2/layout/IconVerticalSolidList"/>
    <dgm:cxn modelId="{A6A172AF-9ED8-40F6-8D6F-271CEB0953C4}" type="presParOf" srcId="{D41F5093-D787-43C0-B0A0-C89DD7FB0480}" destId="{84E2A4B9-8327-4109-8080-6D0AA7901D3F}" srcOrd="0" destOrd="0" presId="urn:microsoft.com/office/officeart/2018/2/layout/IconVerticalSolidList"/>
    <dgm:cxn modelId="{6FDA22F1-6ED3-4958-9D3A-7BD31F3FC149}" type="presParOf" srcId="{D41F5093-D787-43C0-B0A0-C89DD7FB0480}" destId="{DE1AEE5B-A4A0-47CF-A3D3-CC4E34ACC2FC}" srcOrd="1" destOrd="0" presId="urn:microsoft.com/office/officeart/2018/2/layout/IconVerticalSolidList"/>
    <dgm:cxn modelId="{D214CC47-681E-4D40-A62D-C8E8B35DD4DA}" type="presParOf" srcId="{D41F5093-D787-43C0-B0A0-C89DD7FB0480}" destId="{3C736FC2-284C-45C1-9253-2033B19071BD}" srcOrd="2" destOrd="0" presId="urn:microsoft.com/office/officeart/2018/2/layout/IconVerticalSolidList"/>
    <dgm:cxn modelId="{B8F4B40A-C7DE-4624-9CDC-FAB4462B52AD}" type="presParOf" srcId="{D41F5093-D787-43C0-B0A0-C89DD7FB0480}" destId="{580AB049-AF4A-49FD-A33F-38D774792E3A}" srcOrd="3" destOrd="0" presId="urn:microsoft.com/office/officeart/2018/2/layout/IconVerticalSolidList"/>
    <dgm:cxn modelId="{DF8C3776-AE67-4850-91C8-5D697449BCCE}" type="presParOf" srcId="{2FB13E0A-F1F0-4F42-98F1-CAF6ED9BCFE3}" destId="{DAA351D4-A6B3-48EF-A96B-3858B4CD4361}" srcOrd="5" destOrd="0" presId="urn:microsoft.com/office/officeart/2018/2/layout/IconVerticalSolidList"/>
    <dgm:cxn modelId="{D98AB90B-6579-49DC-A33F-6117BEAECA80}" type="presParOf" srcId="{2FB13E0A-F1F0-4F42-98F1-CAF6ED9BCFE3}" destId="{10905017-DB0A-46E7-AD23-CE60FE4724CD}" srcOrd="6" destOrd="0" presId="urn:microsoft.com/office/officeart/2018/2/layout/IconVerticalSolidList"/>
    <dgm:cxn modelId="{3F76B27A-B773-4FAA-8AD1-DDCA5EF2F2C0}" type="presParOf" srcId="{10905017-DB0A-46E7-AD23-CE60FE4724CD}" destId="{59ED27C4-10FC-4BC3-AFBC-D9440FBF703D}" srcOrd="0" destOrd="0" presId="urn:microsoft.com/office/officeart/2018/2/layout/IconVerticalSolidList"/>
    <dgm:cxn modelId="{9DDA21E7-3DD4-47AF-AD87-923F6606BBFB}" type="presParOf" srcId="{10905017-DB0A-46E7-AD23-CE60FE4724CD}" destId="{ADB83FCE-FDB7-4B1B-9211-65E6F4FE8208}" srcOrd="1" destOrd="0" presId="urn:microsoft.com/office/officeart/2018/2/layout/IconVerticalSolidList"/>
    <dgm:cxn modelId="{A0FF2EC1-E0FE-41FE-9207-AFAACD11A1F8}" type="presParOf" srcId="{10905017-DB0A-46E7-AD23-CE60FE4724CD}" destId="{AD746349-0339-43F8-BDA9-03D5A64C9711}" srcOrd="2" destOrd="0" presId="urn:microsoft.com/office/officeart/2018/2/layout/IconVerticalSolidList"/>
    <dgm:cxn modelId="{063F23E0-F413-4363-99CE-F3D0567DF9EC}" type="presParOf" srcId="{10905017-DB0A-46E7-AD23-CE60FE4724CD}" destId="{15A67994-8363-4AD9-B5F9-D492399EDBE7}" srcOrd="3" destOrd="0" presId="urn:microsoft.com/office/officeart/2018/2/layout/IconVerticalSoli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66438-59D4-45BB-B28B-90823AAFD9A4}" type="doc">
      <dgm:prSet loTypeId="urn:microsoft.com/office/officeart/2018/2/layout/IconVerticalSolidList" loCatId="icon" qsTypeId="urn:microsoft.com/office/officeart/2005/8/quickstyle/simple4" qsCatId="simple" csTypeId="urn:microsoft.com/office/officeart/2018/5/colors/Iconchunking_neutralbg_accent2_2" csCatId="accent2" phldr="1"/>
      <dgm:spPr/>
      <dgm:t>
        <a:bodyPr/>
        <a:lstStyle/>
        <a:p>
          <a:endParaRPr lang="en-US"/>
        </a:p>
      </dgm:t>
    </dgm:pt>
    <dgm:pt modelId="{8CC4DA2E-9145-4D18-923B-EAA6B755E200}">
      <dgm:prSet/>
      <dgm:spPr/>
      <dgm:t>
        <a:bodyPr/>
        <a:lstStyle/>
        <a:p>
          <a:pPr>
            <a:lnSpc>
              <a:spcPct val="100000"/>
            </a:lnSpc>
          </a:pPr>
          <a:r>
            <a:rPr lang="en-US" dirty="0"/>
            <a:t>Support staff to talk with patients about stigma </a:t>
          </a:r>
        </a:p>
      </dgm:t>
    </dgm:pt>
    <dgm:pt modelId="{0EBCE7A8-3B5E-4546-9293-DF581F094046}" type="parTrans" cxnId="{9A8664B2-EF52-4B6F-9F67-1BB807CA55F9}">
      <dgm:prSet/>
      <dgm:spPr/>
      <dgm:t>
        <a:bodyPr/>
        <a:lstStyle/>
        <a:p>
          <a:endParaRPr lang="en-US"/>
        </a:p>
      </dgm:t>
    </dgm:pt>
    <dgm:pt modelId="{E0429658-51BC-4BAE-8293-68A552FA3D2C}" type="sibTrans" cxnId="{9A8664B2-EF52-4B6F-9F67-1BB807CA55F9}">
      <dgm:prSet phldrT="1" phldr="0"/>
      <dgm:spPr/>
      <dgm:t>
        <a:bodyPr/>
        <a:lstStyle/>
        <a:p>
          <a:endParaRPr lang="en-US"/>
        </a:p>
      </dgm:t>
    </dgm:pt>
    <dgm:pt modelId="{5A5B1EA1-29EB-49FB-8F82-CC7A3235C1D1}">
      <dgm:prSet custT="1"/>
      <dgm:spPr/>
      <dgm:t>
        <a:bodyPr/>
        <a:lstStyle/>
        <a:p>
          <a:pPr>
            <a:lnSpc>
              <a:spcPct val="100000"/>
            </a:lnSpc>
          </a:pPr>
          <a:r>
            <a:rPr lang="en-US" sz="1600" dirty="0"/>
            <a:t>Empower patients to speak out if they feel stigmatized or discriminated, or if they witness stigma or discrimination by anyone in the facility</a:t>
          </a:r>
        </a:p>
      </dgm:t>
    </dgm:pt>
    <dgm:pt modelId="{B19DF30F-EE78-4EB7-9ADF-0CDE33AF6BA5}" type="parTrans" cxnId="{47E87B6C-D606-4092-A6B1-69D648869297}">
      <dgm:prSet/>
      <dgm:spPr/>
      <dgm:t>
        <a:bodyPr/>
        <a:lstStyle/>
        <a:p>
          <a:endParaRPr lang="en-US"/>
        </a:p>
      </dgm:t>
    </dgm:pt>
    <dgm:pt modelId="{A284E0F0-2D76-4834-ADAC-3AFD8E424812}" type="sibTrans" cxnId="{47E87B6C-D606-4092-A6B1-69D648869297}">
      <dgm:prSet/>
      <dgm:spPr/>
      <dgm:t>
        <a:bodyPr/>
        <a:lstStyle/>
        <a:p>
          <a:endParaRPr lang="en-US"/>
        </a:p>
      </dgm:t>
    </dgm:pt>
    <dgm:pt modelId="{CDCF1C01-5588-4E2A-896A-591AF449BF6A}">
      <dgm:prSet/>
      <dgm:spPr/>
      <dgm:t>
        <a:bodyPr/>
        <a:lstStyle/>
        <a:p>
          <a:pPr>
            <a:lnSpc>
              <a:spcPct val="100000"/>
            </a:lnSpc>
          </a:pPr>
          <a:r>
            <a:rPr lang="en-US"/>
            <a:t>Get feedback from clients about experiences in the facility</a:t>
          </a:r>
        </a:p>
      </dgm:t>
    </dgm:pt>
    <dgm:pt modelId="{F8CA35D2-4706-40E5-A06D-E06C764F6F88}" type="parTrans" cxnId="{933CBA21-26A4-4607-B18E-805DFDB70A68}">
      <dgm:prSet/>
      <dgm:spPr/>
      <dgm:t>
        <a:bodyPr/>
        <a:lstStyle/>
        <a:p>
          <a:endParaRPr lang="en-US"/>
        </a:p>
      </dgm:t>
    </dgm:pt>
    <dgm:pt modelId="{B48515A7-EA1C-4196-9BB8-BA8DACBED01E}" type="sibTrans" cxnId="{933CBA21-26A4-4607-B18E-805DFDB70A68}">
      <dgm:prSet phldrT="2" phldr="0"/>
      <dgm:spPr/>
      <dgm:t>
        <a:bodyPr/>
        <a:lstStyle/>
        <a:p>
          <a:endParaRPr lang="en-US"/>
        </a:p>
      </dgm:t>
    </dgm:pt>
    <dgm:pt modelId="{C7C2412C-98C1-494F-A78F-480954874DB2}">
      <dgm:prSet/>
      <dgm:spPr/>
      <dgm:t>
        <a:bodyPr/>
        <a:lstStyle/>
        <a:p>
          <a:pPr>
            <a:lnSpc>
              <a:spcPct val="100000"/>
            </a:lnSpc>
          </a:pPr>
          <a:r>
            <a:rPr lang="en-US" dirty="0"/>
            <a:t>Design &amp; implement a patient questionnaire </a:t>
          </a:r>
        </a:p>
      </dgm:t>
    </dgm:pt>
    <dgm:pt modelId="{CD250A97-B44F-451B-8ACC-9D61696A0CE2}" type="parTrans" cxnId="{5FA408C6-D486-438F-A051-F0E71513D141}">
      <dgm:prSet/>
      <dgm:spPr/>
      <dgm:t>
        <a:bodyPr/>
        <a:lstStyle/>
        <a:p>
          <a:endParaRPr lang="en-US"/>
        </a:p>
      </dgm:t>
    </dgm:pt>
    <dgm:pt modelId="{52B036AA-4E73-493A-899F-CC4C7F0F9566}" type="sibTrans" cxnId="{5FA408C6-D486-438F-A051-F0E71513D141}">
      <dgm:prSet phldrT="3" phldr="0"/>
      <dgm:spPr/>
      <dgm:t>
        <a:bodyPr/>
        <a:lstStyle/>
        <a:p>
          <a:endParaRPr lang="en-US"/>
        </a:p>
      </dgm:t>
    </dgm:pt>
    <dgm:pt modelId="{F27403CC-2527-4479-8AEC-2AB3FDCB2715}">
      <dgm:prSet/>
      <dgm:spPr/>
      <dgm:t>
        <a:bodyPr/>
        <a:lstStyle/>
        <a:p>
          <a:pPr>
            <a:lnSpc>
              <a:spcPct val="100000"/>
            </a:lnSpc>
          </a:pPr>
          <a:r>
            <a:rPr lang="en-US" dirty="0"/>
            <a:t>Analyze responses &amp; ensure staff see what patients are saying about their care</a:t>
          </a:r>
        </a:p>
      </dgm:t>
    </dgm:pt>
    <dgm:pt modelId="{D3DD03B7-D40D-4A7D-8504-C01C09240262}" type="parTrans" cxnId="{841C785B-8D93-44B0-8A18-269803045831}">
      <dgm:prSet/>
      <dgm:spPr/>
      <dgm:t>
        <a:bodyPr/>
        <a:lstStyle/>
        <a:p>
          <a:endParaRPr lang="en-US"/>
        </a:p>
      </dgm:t>
    </dgm:pt>
    <dgm:pt modelId="{4F8938BD-D294-463E-BC88-E6B571EB8118}" type="sibTrans" cxnId="{841C785B-8D93-44B0-8A18-269803045831}">
      <dgm:prSet/>
      <dgm:spPr/>
      <dgm:t>
        <a:bodyPr/>
        <a:lstStyle/>
        <a:p>
          <a:endParaRPr lang="en-US"/>
        </a:p>
      </dgm:t>
    </dgm:pt>
    <dgm:pt modelId="{4F2BAA13-E351-411D-8BBD-4843A009D410}">
      <dgm:prSet/>
      <dgm:spPr/>
      <dgm:t>
        <a:bodyPr/>
        <a:lstStyle/>
        <a:p>
          <a:pPr>
            <a:lnSpc>
              <a:spcPct val="100000"/>
            </a:lnSpc>
          </a:pPr>
          <a:r>
            <a:rPr lang="en-US" dirty="0"/>
            <a:t>Take corrective action</a:t>
          </a:r>
        </a:p>
      </dgm:t>
    </dgm:pt>
    <dgm:pt modelId="{2EE62CE5-135B-4F75-8F85-EE43E09210B9}" type="parTrans" cxnId="{70B3071F-6476-48DF-A658-95D48EA70F47}">
      <dgm:prSet/>
      <dgm:spPr/>
      <dgm:t>
        <a:bodyPr/>
        <a:lstStyle/>
        <a:p>
          <a:endParaRPr lang="en-US"/>
        </a:p>
      </dgm:t>
    </dgm:pt>
    <dgm:pt modelId="{7D3BB8A2-59AC-4238-8B4A-9C6C4619AF56}" type="sibTrans" cxnId="{70B3071F-6476-48DF-A658-95D48EA70F47}">
      <dgm:prSet/>
      <dgm:spPr/>
      <dgm:t>
        <a:bodyPr/>
        <a:lstStyle/>
        <a:p>
          <a:endParaRPr lang="en-US"/>
        </a:p>
      </dgm:t>
    </dgm:pt>
    <dgm:pt modelId="{27E78E2B-98A0-496A-90C7-D22283347730}" type="pres">
      <dgm:prSet presAssocID="{8DB66438-59D4-45BB-B28B-90823AAFD9A4}" presName="root" presStyleCnt="0">
        <dgm:presLayoutVars>
          <dgm:dir/>
          <dgm:resizeHandles val="exact"/>
        </dgm:presLayoutVars>
      </dgm:prSet>
      <dgm:spPr/>
    </dgm:pt>
    <dgm:pt modelId="{5BE3C628-D75C-402F-8802-4BABD153948B}" type="pres">
      <dgm:prSet presAssocID="{8CC4DA2E-9145-4D18-923B-EAA6B755E200}" presName="compNode" presStyleCnt="0"/>
      <dgm:spPr/>
    </dgm:pt>
    <dgm:pt modelId="{C175A821-D578-4AF3-8E69-93B9ED556C5D}" type="pres">
      <dgm:prSet presAssocID="{8CC4DA2E-9145-4D18-923B-EAA6B755E200}" presName="bgRect" presStyleLbl="bgShp" presStyleIdx="0" presStyleCnt="3"/>
      <dgm:spPr/>
    </dgm:pt>
    <dgm:pt modelId="{81680A1B-1219-427C-94FF-E9F0C03F33B5}" type="pres">
      <dgm:prSet presAssocID="{8CC4DA2E-9145-4D18-923B-EAA6B755E2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DAC8134C-6C80-47CE-BB2C-B88934FA29F7}" type="pres">
      <dgm:prSet presAssocID="{8CC4DA2E-9145-4D18-923B-EAA6B755E200}" presName="spaceRect" presStyleCnt="0"/>
      <dgm:spPr/>
    </dgm:pt>
    <dgm:pt modelId="{6417BC34-1C98-4D09-B4EB-CE06926B39B9}" type="pres">
      <dgm:prSet presAssocID="{8CC4DA2E-9145-4D18-923B-EAA6B755E200}" presName="parTx" presStyleLbl="revTx" presStyleIdx="0" presStyleCnt="5">
        <dgm:presLayoutVars>
          <dgm:chMax val="0"/>
          <dgm:chPref val="0"/>
        </dgm:presLayoutVars>
      </dgm:prSet>
      <dgm:spPr/>
    </dgm:pt>
    <dgm:pt modelId="{5B9DCD9D-8D33-4454-B1D5-51A5953B1FA3}" type="pres">
      <dgm:prSet presAssocID="{8CC4DA2E-9145-4D18-923B-EAA6B755E200}" presName="desTx" presStyleLbl="revTx" presStyleIdx="1" presStyleCnt="5">
        <dgm:presLayoutVars/>
      </dgm:prSet>
      <dgm:spPr/>
    </dgm:pt>
    <dgm:pt modelId="{7692760F-612E-4895-9B66-D800829F42AF}" type="pres">
      <dgm:prSet presAssocID="{E0429658-51BC-4BAE-8293-68A552FA3D2C}" presName="sibTrans" presStyleCnt="0"/>
      <dgm:spPr/>
    </dgm:pt>
    <dgm:pt modelId="{A70152E6-2ABC-4202-A7E9-91F272C48B6B}" type="pres">
      <dgm:prSet presAssocID="{CDCF1C01-5588-4E2A-896A-591AF449BF6A}" presName="compNode" presStyleCnt="0"/>
      <dgm:spPr/>
    </dgm:pt>
    <dgm:pt modelId="{B345B8AD-3694-42A6-846C-59FFCD836445}" type="pres">
      <dgm:prSet presAssocID="{CDCF1C01-5588-4E2A-896A-591AF449BF6A}" presName="bgRect" presStyleLbl="bgShp" presStyleIdx="1" presStyleCnt="3"/>
      <dgm:spPr/>
    </dgm:pt>
    <dgm:pt modelId="{36AF0190-D660-421D-9036-7F3B109E5F9A}" type="pres">
      <dgm:prSet presAssocID="{CDCF1C01-5588-4E2A-896A-591AF449BF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CCCC6148-17AD-451D-982A-E53930DECFDA}" type="pres">
      <dgm:prSet presAssocID="{CDCF1C01-5588-4E2A-896A-591AF449BF6A}" presName="spaceRect" presStyleCnt="0"/>
      <dgm:spPr/>
    </dgm:pt>
    <dgm:pt modelId="{D1FD1A47-BB6B-4E85-97B7-51431649F766}" type="pres">
      <dgm:prSet presAssocID="{CDCF1C01-5588-4E2A-896A-591AF449BF6A}" presName="parTx" presStyleLbl="revTx" presStyleIdx="2" presStyleCnt="5">
        <dgm:presLayoutVars>
          <dgm:chMax val="0"/>
          <dgm:chPref val="0"/>
        </dgm:presLayoutVars>
      </dgm:prSet>
      <dgm:spPr/>
    </dgm:pt>
    <dgm:pt modelId="{D4A49A5E-5C4C-4ACF-BAB2-1244688A6AE5}" type="pres">
      <dgm:prSet presAssocID="{B48515A7-EA1C-4196-9BB8-BA8DACBED01E}" presName="sibTrans" presStyleCnt="0"/>
      <dgm:spPr/>
    </dgm:pt>
    <dgm:pt modelId="{EC9BB6C4-0215-4F20-9B4F-DCAF7438238B}" type="pres">
      <dgm:prSet presAssocID="{C7C2412C-98C1-494F-A78F-480954874DB2}" presName="compNode" presStyleCnt="0"/>
      <dgm:spPr/>
    </dgm:pt>
    <dgm:pt modelId="{012CF8AD-BABF-4265-8863-AB17B856A0B2}" type="pres">
      <dgm:prSet presAssocID="{C7C2412C-98C1-494F-A78F-480954874DB2}" presName="bgRect" presStyleLbl="bgShp" presStyleIdx="2" presStyleCnt="3"/>
      <dgm:spPr/>
    </dgm:pt>
    <dgm:pt modelId="{B9EF07F3-0E28-4791-82C1-BACDE886F786}" type="pres">
      <dgm:prSet presAssocID="{C7C2412C-98C1-494F-A78F-480954874D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0B4599BE-D674-4173-909E-DEF2F6A8C1D4}" type="pres">
      <dgm:prSet presAssocID="{C7C2412C-98C1-494F-A78F-480954874DB2}" presName="spaceRect" presStyleCnt="0"/>
      <dgm:spPr/>
    </dgm:pt>
    <dgm:pt modelId="{ECD01EF7-E935-4176-A670-1265AD7F15F7}" type="pres">
      <dgm:prSet presAssocID="{C7C2412C-98C1-494F-A78F-480954874DB2}" presName="parTx" presStyleLbl="revTx" presStyleIdx="3" presStyleCnt="5">
        <dgm:presLayoutVars>
          <dgm:chMax val="0"/>
          <dgm:chPref val="0"/>
        </dgm:presLayoutVars>
      </dgm:prSet>
      <dgm:spPr/>
    </dgm:pt>
    <dgm:pt modelId="{33ECC4F7-E9A9-455A-A193-2B3A71056A62}" type="pres">
      <dgm:prSet presAssocID="{C7C2412C-98C1-494F-A78F-480954874DB2}" presName="desTx" presStyleLbl="revTx" presStyleIdx="4" presStyleCnt="5">
        <dgm:presLayoutVars/>
      </dgm:prSet>
      <dgm:spPr/>
    </dgm:pt>
  </dgm:ptLst>
  <dgm:cxnLst>
    <dgm:cxn modelId="{70B3071F-6476-48DF-A658-95D48EA70F47}" srcId="{C7C2412C-98C1-494F-A78F-480954874DB2}" destId="{4F2BAA13-E351-411D-8BBD-4843A009D410}" srcOrd="1" destOrd="0" parTransId="{2EE62CE5-135B-4F75-8F85-EE43E09210B9}" sibTransId="{7D3BB8A2-59AC-4238-8B4A-9C6C4619AF56}"/>
    <dgm:cxn modelId="{32F4B420-D542-481C-9EA6-7E7A2389DDA6}" type="presOf" srcId="{4F2BAA13-E351-411D-8BBD-4843A009D410}" destId="{33ECC4F7-E9A9-455A-A193-2B3A71056A62}" srcOrd="0" destOrd="1" presId="urn:microsoft.com/office/officeart/2018/2/layout/IconVerticalSolidList"/>
    <dgm:cxn modelId="{933CBA21-26A4-4607-B18E-805DFDB70A68}" srcId="{8DB66438-59D4-45BB-B28B-90823AAFD9A4}" destId="{CDCF1C01-5588-4E2A-896A-591AF449BF6A}" srcOrd="1" destOrd="0" parTransId="{F8CA35D2-4706-40E5-A06D-E06C764F6F88}" sibTransId="{B48515A7-EA1C-4196-9BB8-BA8DACBED01E}"/>
    <dgm:cxn modelId="{D8065540-0A19-4D02-9AD7-C5B33E5EADAE}" type="presOf" srcId="{8DB66438-59D4-45BB-B28B-90823AAFD9A4}" destId="{27E78E2B-98A0-496A-90C7-D22283347730}" srcOrd="0" destOrd="0" presId="urn:microsoft.com/office/officeart/2018/2/layout/IconVerticalSolidList"/>
    <dgm:cxn modelId="{841C785B-8D93-44B0-8A18-269803045831}" srcId="{C7C2412C-98C1-494F-A78F-480954874DB2}" destId="{F27403CC-2527-4479-8AEC-2AB3FDCB2715}" srcOrd="0" destOrd="0" parTransId="{D3DD03B7-D40D-4A7D-8504-C01C09240262}" sibTransId="{4F8938BD-D294-463E-BC88-E6B571EB8118}"/>
    <dgm:cxn modelId="{5198994B-4CCE-47BE-A0EC-03702A37BC83}" type="presOf" srcId="{C7C2412C-98C1-494F-A78F-480954874DB2}" destId="{ECD01EF7-E935-4176-A670-1265AD7F15F7}" srcOrd="0" destOrd="0" presId="urn:microsoft.com/office/officeart/2018/2/layout/IconVerticalSolidList"/>
    <dgm:cxn modelId="{47E87B6C-D606-4092-A6B1-69D648869297}" srcId="{8CC4DA2E-9145-4D18-923B-EAA6B755E200}" destId="{5A5B1EA1-29EB-49FB-8F82-CC7A3235C1D1}" srcOrd="0" destOrd="0" parTransId="{B19DF30F-EE78-4EB7-9ADF-0CDE33AF6BA5}" sibTransId="{A284E0F0-2D76-4834-ADAC-3AFD8E424812}"/>
    <dgm:cxn modelId="{01712F89-59D7-4379-9D4B-890F352A7D78}" type="presOf" srcId="{5A5B1EA1-29EB-49FB-8F82-CC7A3235C1D1}" destId="{5B9DCD9D-8D33-4454-B1D5-51A5953B1FA3}" srcOrd="0" destOrd="0" presId="urn:microsoft.com/office/officeart/2018/2/layout/IconVerticalSolidList"/>
    <dgm:cxn modelId="{55F190A5-947E-4589-BE4D-0A2F0213E0D2}" type="presOf" srcId="{CDCF1C01-5588-4E2A-896A-591AF449BF6A}" destId="{D1FD1A47-BB6B-4E85-97B7-51431649F766}" srcOrd="0" destOrd="0" presId="urn:microsoft.com/office/officeart/2018/2/layout/IconVerticalSolidList"/>
    <dgm:cxn modelId="{9A8664B2-EF52-4B6F-9F67-1BB807CA55F9}" srcId="{8DB66438-59D4-45BB-B28B-90823AAFD9A4}" destId="{8CC4DA2E-9145-4D18-923B-EAA6B755E200}" srcOrd="0" destOrd="0" parTransId="{0EBCE7A8-3B5E-4546-9293-DF581F094046}" sibTransId="{E0429658-51BC-4BAE-8293-68A552FA3D2C}"/>
    <dgm:cxn modelId="{452A4DBA-8606-4ADC-957E-5AC75128A8C6}" type="presOf" srcId="{F27403CC-2527-4479-8AEC-2AB3FDCB2715}" destId="{33ECC4F7-E9A9-455A-A193-2B3A71056A62}" srcOrd="0" destOrd="0" presId="urn:microsoft.com/office/officeart/2018/2/layout/IconVerticalSolidList"/>
    <dgm:cxn modelId="{5FA408C6-D486-438F-A051-F0E71513D141}" srcId="{8DB66438-59D4-45BB-B28B-90823AAFD9A4}" destId="{C7C2412C-98C1-494F-A78F-480954874DB2}" srcOrd="2" destOrd="0" parTransId="{CD250A97-B44F-451B-8ACC-9D61696A0CE2}" sibTransId="{52B036AA-4E73-493A-899F-CC4C7F0F9566}"/>
    <dgm:cxn modelId="{4C943DF9-4368-4D46-AAB3-09A2E173F5B8}" type="presOf" srcId="{8CC4DA2E-9145-4D18-923B-EAA6B755E200}" destId="{6417BC34-1C98-4D09-B4EB-CE06926B39B9}" srcOrd="0" destOrd="0" presId="urn:microsoft.com/office/officeart/2018/2/layout/IconVerticalSolidList"/>
    <dgm:cxn modelId="{1787B79E-B6EE-45DA-AB04-94BED4E4DD89}" type="presParOf" srcId="{27E78E2B-98A0-496A-90C7-D22283347730}" destId="{5BE3C628-D75C-402F-8802-4BABD153948B}" srcOrd="0" destOrd="0" presId="urn:microsoft.com/office/officeart/2018/2/layout/IconVerticalSolidList"/>
    <dgm:cxn modelId="{6F2F37A3-E95F-42DF-8EF2-ED01FECE3B52}" type="presParOf" srcId="{5BE3C628-D75C-402F-8802-4BABD153948B}" destId="{C175A821-D578-4AF3-8E69-93B9ED556C5D}" srcOrd="0" destOrd="0" presId="urn:microsoft.com/office/officeart/2018/2/layout/IconVerticalSolidList"/>
    <dgm:cxn modelId="{549EC283-0ECD-4843-AF35-3E99CFABDCB5}" type="presParOf" srcId="{5BE3C628-D75C-402F-8802-4BABD153948B}" destId="{81680A1B-1219-427C-94FF-E9F0C03F33B5}" srcOrd="1" destOrd="0" presId="urn:microsoft.com/office/officeart/2018/2/layout/IconVerticalSolidList"/>
    <dgm:cxn modelId="{2D3B77A8-5CE8-4332-919C-67C11C10C598}" type="presParOf" srcId="{5BE3C628-D75C-402F-8802-4BABD153948B}" destId="{DAC8134C-6C80-47CE-BB2C-B88934FA29F7}" srcOrd="2" destOrd="0" presId="urn:microsoft.com/office/officeart/2018/2/layout/IconVerticalSolidList"/>
    <dgm:cxn modelId="{69F625D8-159F-4EE2-B539-231B634D5B81}" type="presParOf" srcId="{5BE3C628-D75C-402F-8802-4BABD153948B}" destId="{6417BC34-1C98-4D09-B4EB-CE06926B39B9}" srcOrd="3" destOrd="0" presId="urn:microsoft.com/office/officeart/2018/2/layout/IconVerticalSolidList"/>
    <dgm:cxn modelId="{2F151685-D930-49F3-B1E9-C0F15E587370}" type="presParOf" srcId="{5BE3C628-D75C-402F-8802-4BABD153948B}" destId="{5B9DCD9D-8D33-4454-B1D5-51A5953B1FA3}" srcOrd="4" destOrd="0" presId="urn:microsoft.com/office/officeart/2018/2/layout/IconVerticalSolidList"/>
    <dgm:cxn modelId="{5B02EB44-0443-4E80-A20B-81248CF498C5}" type="presParOf" srcId="{27E78E2B-98A0-496A-90C7-D22283347730}" destId="{7692760F-612E-4895-9B66-D800829F42AF}" srcOrd="1" destOrd="0" presId="urn:microsoft.com/office/officeart/2018/2/layout/IconVerticalSolidList"/>
    <dgm:cxn modelId="{E7762FBC-0BC0-49AD-8669-E3565210C076}" type="presParOf" srcId="{27E78E2B-98A0-496A-90C7-D22283347730}" destId="{A70152E6-2ABC-4202-A7E9-91F272C48B6B}" srcOrd="2" destOrd="0" presId="urn:microsoft.com/office/officeart/2018/2/layout/IconVerticalSolidList"/>
    <dgm:cxn modelId="{3EF8FB01-9D93-4BAF-8133-6578D016294F}" type="presParOf" srcId="{A70152E6-2ABC-4202-A7E9-91F272C48B6B}" destId="{B345B8AD-3694-42A6-846C-59FFCD836445}" srcOrd="0" destOrd="0" presId="urn:microsoft.com/office/officeart/2018/2/layout/IconVerticalSolidList"/>
    <dgm:cxn modelId="{148A56BD-1310-4991-BB34-78D2253B8D73}" type="presParOf" srcId="{A70152E6-2ABC-4202-A7E9-91F272C48B6B}" destId="{36AF0190-D660-421D-9036-7F3B109E5F9A}" srcOrd="1" destOrd="0" presId="urn:microsoft.com/office/officeart/2018/2/layout/IconVerticalSolidList"/>
    <dgm:cxn modelId="{3619DDEB-E896-4F80-BC78-FE19E5E066B7}" type="presParOf" srcId="{A70152E6-2ABC-4202-A7E9-91F272C48B6B}" destId="{CCCC6148-17AD-451D-982A-E53930DECFDA}" srcOrd="2" destOrd="0" presId="urn:microsoft.com/office/officeart/2018/2/layout/IconVerticalSolidList"/>
    <dgm:cxn modelId="{2EE9D728-8447-4B8F-AF56-9113B1F2DAFF}" type="presParOf" srcId="{A70152E6-2ABC-4202-A7E9-91F272C48B6B}" destId="{D1FD1A47-BB6B-4E85-97B7-51431649F766}" srcOrd="3" destOrd="0" presId="urn:microsoft.com/office/officeart/2018/2/layout/IconVerticalSolidList"/>
    <dgm:cxn modelId="{29ECDC3E-3274-4E1C-84FF-C0325937D03B}" type="presParOf" srcId="{27E78E2B-98A0-496A-90C7-D22283347730}" destId="{D4A49A5E-5C4C-4ACF-BAB2-1244688A6AE5}" srcOrd="3" destOrd="0" presId="urn:microsoft.com/office/officeart/2018/2/layout/IconVerticalSolidList"/>
    <dgm:cxn modelId="{283637FE-B349-4C69-BE8F-A55C16F79857}" type="presParOf" srcId="{27E78E2B-98A0-496A-90C7-D22283347730}" destId="{EC9BB6C4-0215-4F20-9B4F-DCAF7438238B}" srcOrd="4" destOrd="0" presId="urn:microsoft.com/office/officeart/2018/2/layout/IconVerticalSolidList"/>
    <dgm:cxn modelId="{E4C24A24-3531-4A6B-AEB0-09F4606953AF}" type="presParOf" srcId="{EC9BB6C4-0215-4F20-9B4F-DCAF7438238B}" destId="{012CF8AD-BABF-4265-8863-AB17B856A0B2}" srcOrd="0" destOrd="0" presId="urn:microsoft.com/office/officeart/2018/2/layout/IconVerticalSolidList"/>
    <dgm:cxn modelId="{417F88D8-31EE-4AFA-B447-6BC2E91D3D67}" type="presParOf" srcId="{EC9BB6C4-0215-4F20-9B4F-DCAF7438238B}" destId="{B9EF07F3-0E28-4791-82C1-BACDE886F786}" srcOrd="1" destOrd="0" presId="urn:microsoft.com/office/officeart/2018/2/layout/IconVerticalSolidList"/>
    <dgm:cxn modelId="{D66F8CB2-FF71-4BBF-8F75-A72B27906A73}" type="presParOf" srcId="{EC9BB6C4-0215-4F20-9B4F-DCAF7438238B}" destId="{0B4599BE-D674-4173-909E-DEF2F6A8C1D4}" srcOrd="2" destOrd="0" presId="urn:microsoft.com/office/officeart/2018/2/layout/IconVerticalSolidList"/>
    <dgm:cxn modelId="{D08A77F9-37DB-4BB9-BEFA-B2413C370386}" type="presParOf" srcId="{EC9BB6C4-0215-4F20-9B4F-DCAF7438238B}" destId="{ECD01EF7-E935-4176-A670-1265AD7F15F7}" srcOrd="3" destOrd="0" presId="urn:microsoft.com/office/officeart/2018/2/layout/IconVerticalSolidList"/>
    <dgm:cxn modelId="{CB96EA42-135E-4BD9-A02E-472F803F84A4}" type="presParOf" srcId="{EC9BB6C4-0215-4F20-9B4F-DCAF7438238B}" destId="{33ECC4F7-E9A9-455A-A193-2B3A71056A62}" srcOrd="4"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FAED8A-8AC6-41B9-B831-BF5C0E6D7E9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B2D693FA-D9D9-4863-BC88-C3A76A2DA93E}">
      <dgm:prSet/>
      <dgm:spPr/>
      <dgm:t>
        <a:bodyPr/>
        <a:lstStyle/>
        <a:p>
          <a:r>
            <a:rPr lang="en-US"/>
            <a:t>Understand</a:t>
          </a:r>
        </a:p>
      </dgm:t>
    </dgm:pt>
    <dgm:pt modelId="{E9D90581-1D1B-4730-9B9D-09D6B6D68656}" type="parTrans" cxnId="{72FC7E39-3722-4194-81A6-4BCC40E67CD4}">
      <dgm:prSet/>
      <dgm:spPr/>
      <dgm:t>
        <a:bodyPr/>
        <a:lstStyle/>
        <a:p>
          <a:endParaRPr lang="en-US"/>
        </a:p>
      </dgm:t>
    </dgm:pt>
    <dgm:pt modelId="{149FF578-35CA-4202-BD7A-0FAFE1905468}" type="sibTrans" cxnId="{72FC7E39-3722-4194-81A6-4BCC40E67CD4}">
      <dgm:prSet/>
      <dgm:spPr/>
      <dgm:t>
        <a:bodyPr/>
        <a:lstStyle/>
        <a:p>
          <a:endParaRPr lang="en-US"/>
        </a:p>
      </dgm:t>
    </dgm:pt>
    <dgm:pt modelId="{880721CE-7F97-41D0-BF4A-39F5FF4D092B}">
      <dgm:prSet custT="1"/>
      <dgm:spPr/>
      <dgm:t>
        <a:bodyPr/>
        <a:lstStyle/>
        <a:p>
          <a:r>
            <a:rPr lang="en-US" sz="1600" dirty="0"/>
            <a:t>Understand</a:t>
          </a:r>
          <a:r>
            <a:rPr lang="en-US" sz="1400" dirty="0"/>
            <a:t> how stigma &amp; discrimination affect quality of care </a:t>
          </a:r>
        </a:p>
      </dgm:t>
    </dgm:pt>
    <dgm:pt modelId="{2D4FBEE9-B8D2-4C07-8C81-D4A0C5F96028}" type="parTrans" cxnId="{050F6C37-3C03-4F5A-B5C2-337130596791}">
      <dgm:prSet/>
      <dgm:spPr/>
      <dgm:t>
        <a:bodyPr/>
        <a:lstStyle/>
        <a:p>
          <a:endParaRPr lang="en-US"/>
        </a:p>
      </dgm:t>
    </dgm:pt>
    <dgm:pt modelId="{A62F7F5F-E1DA-4F63-9D81-4420B9672F6A}" type="sibTrans" cxnId="{050F6C37-3C03-4F5A-B5C2-337130596791}">
      <dgm:prSet/>
      <dgm:spPr/>
      <dgm:t>
        <a:bodyPr/>
        <a:lstStyle/>
        <a:p>
          <a:endParaRPr lang="en-US"/>
        </a:p>
      </dgm:t>
    </dgm:pt>
    <dgm:pt modelId="{019E653D-3C51-4396-9B87-4E4853594B0D}">
      <dgm:prSet/>
      <dgm:spPr/>
      <dgm:t>
        <a:bodyPr/>
        <a:lstStyle/>
        <a:p>
          <a:r>
            <a:rPr lang="en-US"/>
            <a:t>Accept</a:t>
          </a:r>
        </a:p>
      </dgm:t>
    </dgm:pt>
    <dgm:pt modelId="{0FBA0F90-5825-461A-98EA-04D8F75F8A2E}" type="parTrans" cxnId="{A95528BF-F80B-485D-AD9A-A826B277A81F}">
      <dgm:prSet/>
      <dgm:spPr/>
      <dgm:t>
        <a:bodyPr/>
        <a:lstStyle/>
        <a:p>
          <a:endParaRPr lang="en-US"/>
        </a:p>
      </dgm:t>
    </dgm:pt>
    <dgm:pt modelId="{0A0F641B-842F-4F66-A32B-F126D4D824F7}" type="sibTrans" cxnId="{A95528BF-F80B-485D-AD9A-A826B277A81F}">
      <dgm:prSet/>
      <dgm:spPr/>
      <dgm:t>
        <a:bodyPr/>
        <a:lstStyle/>
        <a:p>
          <a:endParaRPr lang="en-US"/>
        </a:p>
      </dgm:t>
    </dgm:pt>
    <dgm:pt modelId="{E879C102-4D38-4827-ADB9-12F320703938}">
      <dgm:prSet custT="1"/>
      <dgm:spPr/>
      <dgm:t>
        <a:bodyPr/>
        <a:lstStyle/>
        <a:p>
          <a:r>
            <a:rPr lang="en-US" sz="1600" dirty="0"/>
            <a:t>Accept</a:t>
          </a:r>
          <a:r>
            <a:rPr lang="en-US" sz="1400" dirty="0"/>
            <a:t> that stigma &amp; discrimination are unacceptable in health settings </a:t>
          </a:r>
        </a:p>
      </dgm:t>
    </dgm:pt>
    <dgm:pt modelId="{E80C6F0B-46A2-49C3-A9E6-D77E669A75F8}" type="parTrans" cxnId="{1B93058D-2E04-49FC-9715-C44FA91D1038}">
      <dgm:prSet/>
      <dgm:spPr/>
      <dgm:t>
        <a:bodyPr/>
        <a:lstStyle/>
        <a:p>
          <a:endParaRPr lang="en-US"/>
        </a:p>
      </dgm:t>
    </dgm:pt>
    <dgm:pt modelId="{FDC6F10A-B1BC-48A2-929E-905582436577}" type="sibTrans" cxnId="{1B93058D-2E04-49FC-9715-C44FA91D1038}">
      <dgm:prSet/>
      <dgm:spPr/>
      <dgm:t>
        <a:bodyPr/>
        <a:lstStyle/>
        <a:p>
          <a:endParaRPr lang="en-US"/>
        </a:p>
      </dgm:t>
    </dgm:pt>
    <dgm:pt modelId="{90183B89-F645-4CB4-A68C-C15809EC2A82}">
      <dgm:prSet/>
      <dgm:spPr/>
      <dgm:t>
        <a:bodyPr/>
        <a:lstStyle/>
        <a:p>
          <a:r>
            <a:rPr lang="en-US" dirty="0"/>
            <a:t>Plan</a:t>
          </a:r>
        </a:p>
      </dgm:t>
    </dgm:pt>
    <dgm:pt modelId="{A2E50493-931B-4B83-971D-5CB259395FD5}" type="parTrans" cxnId="{B6934622-A4E9-486A-8861-23A69CC8FA69}">
      <dgm:prSet/>
      <dgm:spPr/>
      <dgm:t>
        <a:bodyPr/>
        <a:lstStyle/>
        <a:p>
          <a:endParaRPr lang="en-US"/>
        </a:p>
      </dgm:t>
    </dgm:pt>
    <dgm:pt modelId="{B3CBF834-62B9-4755-B686-0A7139F92562}" type="sibTrans" cxnId="{B6934622-A4E9-486A-8861-23A69CC8FA69}">
      <dgm:prSet/>
      <dgm:spPr/>
      <dgm:t>
        <a:bodyPr/>
        <a:lstStyle/>
        <a:p>
          <a:endParaRPr lang="en-US"/>
        </a:p>
      </dgm:t>
    </dgm:pt>
    <dgm:pt modelId="{51943BB4-4A7D-4E39-A01F-9E36D0A7FAF0}">
      <dgm:prSet custT="1"/>
      <dgm:spPr/>
      <dgm:t>
        <a:bodyPr/>
        <a:lstStyle/>
        <a:p>
          <a:r>
            <a:rPr lang="en-US" sz="1400" dirty="0"/>
            <a:t>Make a plan starting with the establishment of an all-inclusive anti-Stigma Working Group</a:t>
          </a:r>
        </a:p>
      </dgm:t>
    </dgm:pt>
    <dgm:pt modelId="{DB2B1D69-8864-4C82-AC11-ADF1EBD24E75}" type="parTrans" cxnId="{BF8E967B-B0D9-465D-B413-9BEBD43F9D63}">
      <dgm:prSet/>
      <dgm:spPr/>
      <dgm:t>
        <a:bodyPr/>
        <a:lstStyle/>
        <a:p>
          <a:endParaRPr lang="en-US"/>
        </a:p>
      </dgm:t>
    </dgm:pt>
    <dgm:pt modelId="{E0A6A219-2FD9-4EF6-A213-D0112E378C5C}" type="sibTrans" cxnId="{BF8E967B-B0D9-465D-B413-9BEBD43F9D63}">
      <dgm:prSet/>
      <dgm:spPr/>
      <dgm:t>
        <a:bodyPr/>
        <a:lstStyle/>
        <a:p>
          <a:endParaRPr lang="en-US"/>
        </a:p>
      </dgm:t>
    </dgm:pt>
    <dgm:pt modelId="{48E30A29-BB0D-4EFF-A01F-EF673E4CD897}">
      <dgm:prSet/>
      <dgm:spPr/>
      <dgm:t>
        <a:bodyPr/>
        <a:lstStyle/>
        <a:p>
          <a:r>
            <a:rPr lang="en-US"/>
            <a:t>Assess</a:t>
          </a:r>
        </a:p>
      </dgm:t>
    </dgm:pt>
    <dgm:pt modelId="{D6741C12-ACBF-42C7-935D-13A390BC8C10}" type="parTrans" cxnId="{D0AFB884-AABE-4F20-93F9-AE6576B6CD12}">
      <dgm:prSet/>
      <dgm:spPr/>
      <dgm:t>
        <a:bodyPr/>
        <a:lstStyle/>
        <a:p>
          <a:endParaRPr lang="en-US"/>
        </a:p>
      </dgm:t>
    </dgm:pt>
    <dgm:pt modelId="{47664A30-8B54-404B-A924-31075004A65D}" type="sibTrans" cxnId="{D0AFB884-AABE-4F20-93F9-AE6576B6CD12}">
      <dgm:prSet/>
      <dgm:spPr/>
      <dgm:t>
        <a:bodyPr/>
        <a:lstStyle/>
        <a:p>
          <a:endParaRPr lang="en-US"/>
        </a:p>
      </dgm:t>
    </dgm:pt>
    <dgm:pt modelId="{F6BE4463-8132-4B24-B58C-666BACE1B850}">
      <dgm:prSet custT="1"/>
      <dgm:spPr/>
      <dgm:t>
        <a:bodyPr/>
        <a:lstStyle/>
        <a:p>
          <a:r>
            <a:rPr lang="en-US" sz="1200" dirty="0"/>
            <a:t>Assess stigma in your facility using one of the available tools OR develop you own questionnaire relevant to your facility (but keep it simple &amp; practical)</a:t>
          </a:r>
        </a:p>
      </dgm:t>
    </dgm:pt>
    <dgm:pt modelId="{FD3A7ACF-13A1-4B6E-8844-7A28E328C826}" type="parTrans" cxnId="{5493A162-A89E-4A4F-BF9E-6C93A376C78B}">
      <dgm:prSet/>
      <dgm:spPr/>
      <dgm:t>
        <a:bodyPr/>
        <a:lstStyle/>
        <a:p>
          <a:endParaRPr lang="en-US"/>
        </a:p>
      </dgm:t>
    </dgm:pt>
    <dgm:pt modelId="{7F7DA6B5-06A9-4D81-884B-105A84B4B481}" type="sibTrans" cxnId="{5493A162-A89E-4A4F-BF9E-6C93A376C78B}">
      <dgm:prSet/>
      <dgm:spPr/>
      <dgm:t>
        <a:bodyPr/>
        <a:lstStyle/>
        <a:p>
          <a:endParaRPr lang="en-US"/>
        </a:p>
      </dgm:t>
    </dgm:pt>
    <dgm:pt modelId="{7BFB5582-B553-452B-9A06-B330A9AA6144}">
      <dgm:prSet/>
      <dgm:spPr/>
      <dgm:t>
        <a:bodyPr/>
        <a:lstStyle/>
        <a:p>
          <a:r>
            <a:rPr lang="en-US" dirty="0"/>
            <a:t>Develop, implement &amp; enforce</a:t>
          </a:r>
        </a:p>
      </dgm:t>
    </dgm:pt>
    <dgm:pt modelId="{4446C869-BB26-4E4B-89C1-29743A377F7F}" type="parTrans" cxnId="{912446E4-7AE9-4024-9A10-26DA69335307}">
      <dgm:prSet/>
      <dgm:spPr/>
      <dgm:t>
        <a:bodyPr/>
        <a:lstStyle/>
        <a:p>
          <a:endParaRPr lang="en-US"/>
        </a:p>
      </dgm:t>
    </dgm:pt>
    <dgm:pt modelId="{AF58C796-1376-4A20-8626-D751C225CEF9}" type="sibTrans" cxnId="{912446E4-7AE9-4024-9A10-26DA69335307}">
      <dgm:prSet/>
      <dgm:spPr/>
      <dgm:t>
        <a:bodyPr/>
        <a:lstStyle/>
        <a:p>
          <a:endParaRPr lang="en-US"/>
        </a:p>
      </dgm:t>
    </dgm:pt>
    <dgm:pt modelId="{981057D9-B74A-48C4-988C-91759206E50D}">
      <dgm:prSet custT="1"/>
      <dgm:spPr/>
      <dgm:t>
        <a:bodyPr/>
        <a:lstStyle/>
        <a:p>
          <a:r>
            <a:rPr lang="en-US" sz="1400" dirty="0"/>
            <a:t>Develop, implement &amp; enforce a Code of Conduct</a:t>
          </a:r>
        </a:p>
      </dgm:t>
    </dgm:pt>
    <dgm:pt modelId="{03541CCE-A8BE-4F8E-AE6E-985E6722CD33}" type="parTrans" cxnId="{2E35F2E8-674D-497F-A018-B3822D92C4CE}">
      <dgm:prSet/>
      <dgm:spPr/>
      <dgm:t>
        <a:bodyPr/>
        <a:lstStyle/>
        <a:p>
          <a:endParaRPr lang="en-US"/>
        </a:p>
      </dgm:t>
    </dgm:pt>
    <dgm:pt modelId="{770258B2-E116-4F0B-84EA-E369A87C3D87}" type="sibTrans" cxnId="{2E35F2E8-674D-497F-A018-B3822D92C4CE}">
      <dgm:prSet/>
      <dgm:spPr/>
      <dgm:t>
        <a:bodyPr/>
        <a:lstStyle/>
        <a:p>
          <a:endParaRPr lang="en-US"/>
        </a:p>
      </dgm:t>
    </dgm:pt>
    <dgm:pt modelId="{A6F7C7BF-B989-4A13-8E26-57707D958826}">
      <dgm:prSet/>
      <dgm:spPr/>
      <dgm:t>
        <a:bodyPr/>
        <a:lstStyle/>
        <a:p>
          <a:r>
            <a:rPr lang="en-US"/>
            <a:t>Train</a:t>
          </a:r>
        </a:p>
      </dgm:t>
    </dgm:pt>
    <dgm:pt modelId="{93AB8487-7BFA-4DA6-961E-610F5A02BBE8}" type="parTrans" cxnId="{85AEE080-1EF5-47E9-B190-65FF8866F8A7}">
      <dgm:prSet/>
      <dgm:spPr/>
      <dgm:t>
        <a:bodyPr/>
        <a:lstStyle/>
        <a:p>
          <a:endParaRPr lang="en-US"/>
        </a:p>
      </dgm:t>
    </dgm:pt>
    <dgm:pt modelId="{A76B6BA7-EC33-4DA7-81F9-2AB8AA1D7D58}" type="sibTrans" cxnId="{85AEE080-1EF5-47E9-B190-65FF8866F8A7}">
      <dgm:prSet/>
      <dgm:spPr/>
      <dgm:t>
        <a:bodyPr/>
        <a:lstStyle/>
        <a:p>
          <a:endParaRPr lang="en-US"/>
        </a:p>
      </dgm:t>
    </dgm:pt>
    <dgm:pt modelId="{6C63D744-0894-45A5-B3E7-3BB9FC9149DB}">
      <dgm:prSet/>
      <dgm:spPr/>
      <dgm:t>
        <a:bodyPr/>
        <a:lstStyle/>
        <a:p>
          <a:r>
            <a:rPr lang="en-US" dirty="0"/>
            <a:t>Train &amp; re-train staff</a:t>
          </a:r>
        </a:p>
      </dgm:t>
    </dgm:pt>
    <dgm:pt modelId="{AD61BC4F-DCF5-4D44-A006-2B40C8C10870}" type="parTrans" cxnId="{D509E033-61FE-4E47-981D-FE31060857FA}">
      <dgm:prSet/>
      <dgm:spPr/>
      <dgm:t>
        <a:bodyPr/>
        <a:lstStyle/>
        <a:p>
          <a:endParaRPr lang="en-US"/>
        </a:p>
      </dgm:t>
    </dgm:pt>
    <dgm:pt modelId="{789BC317-8ED1-4AC6-8A49-C71424D17553}" type="sibTrans" cxnId="{D509E033-61FE-4E47-981D-FE31060857FA}">
      <dgm:prSet/>
      <dgm:spPr/>
      <dgm:t>
        <a:bodyPr/>
        <a:lstStyle/>
        <a:p>
          <a:endParaRPr lang="en-US"/>
        </a:p>
      </dgm:t>
    </dgm:pt>
    <dgm:pt modelId="{42A6D4BB-5633-43EF-861D-E490F652382E}">
      <dgm:prSet/>
      <dgm:spPr/>
      <dgm:t>
        <a:bodyPr/>
        <a:lstStyle/>
        <a:p>
          <a:r>
            <a:rPr lang="en-US"/>
            <a:t>Embed</a:t>
          </a:r>
        </a:p>
      </dgm:t>
    </dgm:pt>
    <dgm:pt modelId="{F9687F52-C2C8-4B2B-8521-F2D148A854D0}" type="parTrans" cxnId="{98C96417-D584-489A-8B9F-F460E0A4D2FC}">
      <dgm:prSet/>
      <dgm:spPr/>
      <dgm:t>
        <a:bodyPr/>
        <a:lstStyle/>
        <a:p>
          <a:endParaRPr lang="en-US"/>
        </a:p>
      </dgm:t>
    </dgm:pt>
    <dgm:pt modelId="{2D51200A-94EF-49F9-94D3-459FFD29D2BC}" type="sibTrans" cxnId="{98C96417-D584-489A-8B9F-F460E0A4D2FC}">
      <dgm:prSet/>
      <dgm:spPr/>
      <dgm:t>
        <a:bodyPr/>
        <a:lstStyle/>
        <a:p>
          <a:endParaRPr lang="en-US"/>
        </a:p>
      </dgm:t>
    </dgm:pt>
    <dgm:pt modelId="{7E2C2FAE-D8B2-41BB-AEDB-1C4278B0387B}">
      <dgm:prSet/>
      <dgm:spPr/>
      <dgm:t>
        <a:bodyPr/>
        <a:lstStyle/>
        <a:p>
          <a:r>
            <a:rPr lang="en-US"/>
            <a:t>Embed an anti-stigma culture into every aspect of day-to-day facility life</a:t>
          </a:r>
        </a:p>
      </dgm:t>
    </dgm:pt>
    <dgm:pt modelId="{0C6E3C4E-9DC9-4429-B46A-5333AE36FD93}" type="parTrans" cxnId="{899EDE23-27B4-4C74-86B2-BC87615D042C}">
      <dgm:prSet/>
      <dgm:spPr/>
      <dgm:t>
        <a:bodyPr/>
        <a:lstStyle/>
        <a:p>
          <a:endParaRPr lang="en-US"/>
        </a:p>
      </dgm:t>
    </dgm:pt>
    <dgm:pt modelId="{AAD7774B-E240-4006-8030-575B658211E0}" type="sibTrans" cxnId="{899EDE23-27B4-4C74-86B2-BC87615D042C}">
      <dgm:prSet/>
      <dgm:spPr/>
      <dgm:t>
        <a:bodyPr/>
        <a:lstStyle/>
        <a:p>
          <a:endParaRPr lang="en-US"/>
        </a:p>
      </dgm:t>
    </dgm:pt>
    <dgm:pt modelId="{B3E03FA2-CA2A-4BD9-B1C0-2C8390ABA54E}">
      <dgm:prSet custT="1"/>
      <dgm:spPr/>
      <dgm:t>
        <a:bodyPr/>
        <a:lstStyle/>
        <a:p>
          <a:r>
            <a:rPr lang="en-US" sz="1400" dirty="0"/>
            <a:t>Advertise the Code of Conduct in the facility</a:t>
          </a:r>
        </a:p>
      </dgm:t>
    </dgm:pt>
    <dgm:pt modelId="{9C6186D6-741A-4680-B1BA-467882D4AFDE}" type="parTrans" cxnId="{A0A96DC3-66EF-428E-BD06-769981254836}">
      <dgm:prSet/>
      <dgm:spPr/>
      <dgm:t>
        <a:bodyPr/>
        <a:lstStyle/>
        <a:p>
          <a:endParaRPr lang="en-US"/>
        </a:p>
      </dgm:t>
    </dgm:pt>
    <dgm:pt modelId="{A173454C-119A-4522-9779-38D47312C9F5}" type="sibTrans" cxnId="{A0A96DC3-66EF-428E-BD06-769981254836}">
      <dgm:prSet/>
      <dgm:spPr/>
      <dgm:t>
        <a:bodyPr/>
        <a:lstStyle/>
        <a:p>
          <a:endParaRPr lang="en-US"/>
        </a:p>
      </dgm:t>
    </dgm:pt>
    <dgm:pt modelId="{CD2D2CA3-B166-457B-AABE-9B622AFC239D}" type="pres">
      <dgm:prSet presAssocID="{DFFAED8A-8AC6-41B9-B831-BF5C0E6D7E93}" presName="Name0" presStyleCnt="0">
        <dgm:presLayoutVars>
          <dgm:dir/>
          <dgm:animLvl val="lvl"/>
          <dgm:resizeHandles val="exact"/>
        </dgm:presLayoutVars>
      </dgm:prSet>
      <dgm:spPr/>
    </dgm:pt>
    <dgm:pt modelId="{B1963919-39E0-43ED-8FE8-D33986D2A6AF}" type="pres">
      <dgm:prSet presAssocID="{B2D693FA-D9D9-4863-BC88-C3A76A2DA93E}" presName="linNode" presStyleCnt="0"/>
      <dgm:spPr/>
    </dgm:pt>
    <dgm:pt modelId="{233693E1-58BF-4C66-9E20-D8D45451A300}" type="pres">
      <dgm:prSet presAssocID="{B2D693FA-D9D9-4863-BC88-C3A76A2DA93E}" presName="parentText" presStyleLbl="node1" presStyleIdx="0" presStyleCnt="7">
        <dgm:presLayoutVars>
          <dgm:chMax val="1"/>
          <dgm:bulletEnabled val="1"/>
        </dgm:presLayoutVars>
      </dgm:prSet>
      <dgm:spPr/>
    </dgm:pt>
    <dgm:pt modelId="{7A19F071-F6D0-4326-8ABE-F1CDF48E7E15}" type="pres">
      <dgm:prSet presAssocID="{B2D693FA-D9D9-4863-BC88-C3A76A2DA93E}" presName="descendantText" presStyleLbl="alignAccFollowNode1" presStyleIdx="0" presStyleCnt="7">
        <dgm:presLayoutVars>
          <dgm:bulletEnabled val="1"/>
        </dgm:presLayoutVars>
      </dgm:prSet>
      <dgm:spPr/>
    </dgm:pt>
    <dgm:pt modelId="{B8C40E01-BE8A-4A1D-8ADB-E5E9A58BA1C7}" type="pres">
      <dgm:prSet presAssocID="{149FF578-35CA-4202-BD7A-0FAFE1905468}" presName="sp" presStyleCnt="0"/>
      <dgm:spPr/>
    </dgm:pt>
    <dgm:pt modelId="{0C8DA8ED-97DD-4FF3-887E-F5A0A6F768CA}" type="pres">
      <dgm:prSet presAssocID="{019E653D-3C51-4396-9B87-4E4853594B0D}" presName="linNode" presStyleCnt="0"/>
      <dgm:spPr/>
    </dgm:pt>
    <dgm:pt modelId="{FE53ED39-F83C-41DD-A369-52F8490207B3}" type="pres">
      <dgm:prSet presAssocID="{019E653D-3C51-4396-9B87-4E4853594B0D}" presName="parentText" presStyleLbl="node1" presStyleIdx="1" presStyleCnt="7">
        <dgm:presLayoutVars>
          <dgm:chMax val="1"/>
          <dgm:bulletEnabled val="1"/>
        </dgm:presLayoutVars>
      </dgm:prSet>
      <dgm:spPr/>
    </dgm:pt>
    <dgm:pt modelId="{E50A43AB-5AF9-4546-918F-AE545A64825A}" type="pres">
      <dgm:prSet presAssocID="{019E653D-3C51-4396-9B87-4E4853594B0D}" presName="descendantText" presStyleLbl="alignAccFollowNode1" presStyleIdx="1" presStyleCnt="7">
        <dgm:presLayoutVars>
          <dgm:bulletEnabled val="1"/>
        </dgm:presLayoutVars>
      </dgm:prSet>
      <dgm:spPr/>
    </dgm:pt>
    <dgm:pt modelId="{D306CF6F-22FF-4A94-A1F8-964D09E8F0BD}" type="pres">
      <dgm:prSet presAssocID="{0A0F641B-842F-4F66-A32B-F126D4D824F7}" presName="sp" presStyleCnt="0"/>
      <dgm:spPr/>
    </dgm:pt>
    <dgm:pt modelId="{D6116A06-910A-4385-953F-D4F07C0D1D4C}" type="pres">
      <dgm:prSet presAssocID="{90183B89-F645-4CB4-A68C-C15809EC2A82}" presName="linNode" presStyleCnt="0"/>
      <dgm:spPr/>
    </dgm:pt>
    <dgm:pt modelId="{86D5650E-AC57-47BD-AF0D-57AF50A1EB62}" type="pres">
      <dgm:prSet presAssocID="{90183B89-F645-4CB4-A68C-C15809EC2A82}" presName="parentText" presStyleLbl="node1" presStyleIdx="2" presStyleCnt="7">
        <dgm:presLayoutVars>
          <dgm:chMax val="1"/>
          <dgm:bulletEnabled val="1"/>
        </dgm:presLayoutVars>
      </dgm:prSet>
      <dgm:spPr/>
    </dgm:pt>
    <dgm:pt modelId="{66F39C1E-8B3F-42B3-96AA-336CE3B47DF4}" type="pres">
      <dgm:prSet presAssocID="{90183B89-F645-4CB4-A68C-C15809EC2A82}" presName="descendantText" presStyleLbl="alignAccFollowNode1" presStyleIdx="2" presStyleCnt="7">
        <dgm:presLayoutVars>
          <dgm:bulletEnabled val="1"/>
        </dgm:presLayoutVars>
      </dgm:prSet>
      <dgm:spPr/>
    </dgm:pt>
    <dgm:pt modelId="{48021242-A06A-49D1-BD15-5E1AC12480F4}" type="pres">
      <dgm:prSet presAssocID="{B3CBF834-62B9-4755-B686-0A7139F92562}" presName="sp" presStyleCnt="0"/>
      <dgm:spPr/>
    </dgm:pt>
    <dgm:pt modelId="{A655A977-26D0-4FD5-BF70-DC1A7DEA800A}" type="pres">
      <dgm:prSet presAssocID="{48E30A29-BB0D-4EFF-A01F-EF673E4CD897}" presName="linNode" presStyleCnt="0"/>
      <dgm:spPr/>
    </dgm:pt>
    <dgm:pt modelId="{A4EA0F68-B915-41A4-8506-A6979446D246}" type="pres">
      <dgm:prSet presAssocID="{48E30A29-BB0D-4EFF-A01F-EF673E4CD897}" presName="parentText" presStyleLbl="node1" presStyleIdx="3" presStyleCnt="7">
        <dgm:presLayoutVars>
          <dgm:chMax val="1"/>
          <dgm:bulletEnabled val="1"/>
        </dgm:presLayoutVars>
      </dgm:prSet>
      <dgm:spPr/>
    </dgm:pt>
    <dgm:pt modelId="{C31594BE-1456-4994-BD6C-00C72C4CC039}" type="pres">
      <dgm:prSet presAssocID="{48E30A29-BB0D-4EFF-A01F-EF673E4CD897}" presName="descendantText" presStyleLbl="alignAccFollowNode1" presStyleIdx="3" presStyleCnt="7">
        <dgm:presLayoutVars>
          <dgm:bulletEnabled val="1"/>
        </dgm:presLayoutVars>
      </dgm:prSet>
      <dgm:spPr/>
    </dgm:pt>
    <dgm:pt modelId="{724EB540-1BBE-4B08-AE7A-9B2CF69B0AE1}" type="pres">
      <dgm:prSet presAssocID="{47664A30-8B54-404B-A924-31075004A65D}" presName="sp" presStyleCnt="0"/>
      <dgm:spPr/>
    </dgm:pt>
    <dgm:pt modelId="{68ABD7D2-B572-46EF-8A17-A5E7048CD911}" type="pres">
      <dgm:prSet presAssocID="{7BFB5582-B553-452B-9A06-B330A9AA6144}" presName="linNode" presStyleCnt="0"/>
      <dgm:spPr/>
    </dgm:pt>
    <dgm:pt modelId="{B29B63BC-C150-405E-A8AD-C594F06FFA55}" type="pres">
      <dgm:prSet presAssocID="{7BFB5582-B553-452B-9A06-B330A9AA6144}" presName="parentText" presStyleLbl="node1" presStyleIdx="4" presStyleCnt="7">
        <dgm:presLayoutVars>
          <dgm:chMax val="1"/>
          <dgm:bulletEnabled val="1"/>
        </dgm:presLayoutVars>
      </dgm:prSet>
      <dgm:spPr/>
    </dgm:pt>
    <dgm:pt modelId="{A50C3EF9-A938-40E4-B0F5-A2DE2AF6EA76}" type="pres">
      <dgm:prSet presAssocID="{7BFB5582-B553-452B-9A06-B330A9AA6144}" presName="descendantText" presStyleLbl="alignAccFollowNode1" presStyleIdx="4" presStyleCnt="7">
        <dgm:presLayoutVars>
          <dgm:bulletEnabled val="1"/>
        </dgm:presLayoutVars>
      </dgm:prSet>
      <dgm:spPr/>
    </dgm:pt>
    <dgm:pt modelId="{A6C7A4BB-77FA-4ED4-AFFD-6A19B932F154}" type="pres">
      <dgm:prSet presAssocID="{AF58C796-1376-4A20-8626-D751C225CEF9}" presName="sp" presStyleCnt="0"/>
      <dgm:spPr/>
    </dgm:pt>
    <dgm:pt modelId="{B9D96244-62A8-408B-8C20-D2FDA255701D}" type="pres">
      <dgm:prSet presAssocID="{A6F7C7BF-B989-4A13-8E26-57707D958826}" presName="linNode" presStyleCnt="0"/>
      <dgm:spPr/>
    </dgm:pt>
    <dgm:pt modelId="{CBC3FE44-7DA1-4EE4-90A3-2240EDEF0225}" type="pres">
      <dgm:prSet presAssocID="{A6F7C7BF-B989-4A13-8E26-57707D958826}" presName="parentText" presStyleLbl="node1" presStyleIdx="5" presStyleCnt="7">
        <dgm:presLayoutVars>
          <dgm:chMax val="1"/>
          <dgm:bulletEnabled val="1"/>
        </dgm:presLayoutVars>
      </dgm:prSet>
      <dgm:spPr/>
    </dgm:pt>
    <dgm:pt modelId="{FC29671E-4866-46EC-B525-080733FDDE78}" type="pres">
      <dgm:prSet presAssocID="{A6F7C7BF-B989-4A13-8E26-57707D958826}" presName="descendantText" presStyleLbl="alignAccFollowNode1" presStyleIdx="5" presStyleCnt="7">
        <dgm:presLayoutVars>
          <dgm:bulletEnabled val="1"/>
        </dgm:presLayoutVars>
      </dgm:prSet>
      <dgm:spPr/>
    </dgm:pt>
    <dgm:pt modelId="{C154CBB0-CA0C-44E8-850B-BE05FD972AB9}" type="pres">
      <dgm:prSet presAssocID="{A76B6BA7-EC33-4DA7-81F9-2AB8AA1D7D58}" presName="sp" presStyleCnt="0"/>
      <dgm:spPr/>
    </dgm:pt>
    <dgm:pt modelId="{532A03E5-A6A7-4D31-8A33-8FCECF4BDB1E}" type="pres">
      <dgm:prSet presAssocID="{42A6D4BB-5633-43EF-861D-E490F652382E}" presName="linNode" presStyleCnt="0"/>
      <dgm:spPr/>
    </dgm:pt>
    <dgm:pt modelId="{C447AEAC-D3C6-4FC1-ABB7-02B87860C138}" type="pres">
      <dgm:prSet presAssocID="{42A6D4BB-5633-43EF-861D-E490F652382E}" presName="parentText" presStyleLbl="node1" presStyleIdx="6" presStyleCnt="7">
        <dgm:presLayoutVars>
          <dgm:chMax val="1"/>
          <dgm:bulletEnabled val="1"/>
        </dgm:presLayoutVars>
      </dgm:prSet>
      <dgm:spPr/>
    </dgm:pt>
    <dgm:pt modelId="{7F0CA231-F2BC-40C8-9DB3-9EAC4779F873}" type="pres">
      <dgm:prSet presAssocID="{42A6D4BB-5633-43EF-861D-E490F652382E}" presName="descendantText" presStyleLbl="alignAccFollowNode1" presStyleIdx="6" presStyleCnt="7">
        <dgm:presLayoutVars>
          <dgm:bulletEnabled val="1"/>
        </dgm:presLayoutVars>
      </dgm:prSet>
      <dgm:spPr/>
    </dgm:pt>
  </dgm:ptLst>
  <dgm:cxnLst>
    <dgm:cxn modelId="{81689303-42C4-4EAA-BD74-2A4CC293C52C}" type="presOf" srcId="{90183B89-F645-4CB4-A68C-C15809EC2A82}" destId="{86D5650E-AC57-47BD-AF0D-57AF50A1EB62}" srcOrd="0" destOrd="0" presId="urn:microsoft.com/office/officeart/2005/8/layout/vList5"/>
    <dgm:cxn modelId="{F4F3B014-B6EC-42A4-B3EA-8D6E8D02AF5A}" type="presOf" srcId="{019E653D-3C51-4396-9B87-4E4853594B0D}" destId="{FE53ED39-F83C-41DD-A369-52F8490207B3}" srcOrd="0" destOrd="0" presId="urn:microsoft.com/office/officeart/2005/8/layout/vList5"/>
    <dgm:cxn modelId="{E8062116-F300-484B-9D21-40A2F8BD06DE}" type="presOf" srcId="{880721CE-7F97-41D0-BF4A-39F5FF4D092B}" destId="{7A19F071-F6D0-4326-8ABE-F1CDF48E7E15}" srcOrd="0" destOrd="0" presId="urn:microsoft.com/office/officeart/2005/8/layout/vList5"/>
    <dgm:cxn modelId="{98C96417-D584-489A-8B9F-F460E0A4D2FC}" srcId="{DFFAED8A-8AC6-41B9-B831-BF5C0E6D7E93}" destId="{42A6D4BB-5633-43EF-861D-E490F652382E}" srcOrd="6" destOrd="0" parTransId="{F9687F52-C2C8-4B2B-8521-F2D148A854D0}" sibTransId="{2D51200A-94EF-49F9-94D3-459FFD29D2BC}"/>
    <dgm:cxn modelId="{DF590D1B-4FF4-4154-BE09-6354C5E7DC1A}" type="presOf" srcId="{B2D693FA-D9D9-4863-BC88-C3A76A2DA93E}" destId="{233693E1-58BF-4C66-9E20-D8D45451A300}" srcOrd="0" destOrd="0" presId="urn:microsoft.com/office/officeart/2005/8/layout/vList5"/>
    <dgm:cxn modelId="{B6934622-A4E9-486A-8861-23A69CC8FA69}" srcId="{DFFAED8A-8AC6-41B9-B831-BF5C0E6D7E93}" destId="{90183B89-F645-4CB4-A68C-C15809EC2A82}" srcOrd="2" destOrd="0" parTransId="{A2E50493-931B-4B83-971D-5CB259395FD5}" sibTransId="{B3CBF834-62B9-4755-B686-0A7139F92562}"/>
    <dgm:cxn modelId="{899EDE23-27B4-4C74-86B2-BC87615D042C}" srcId="{42A6D4BB-5633-43EF-861D-E490F652382E}" destId="{7E2C2FAE-D8B2-41BB-AEDB-1C4278B0387B}" srcOrd="0" destOrd="0" parTransId="{0C6E3C4E-9DC9-4429-B46A-5333AE36FD93}" sibTransId="{AAD7774B-E240-4006-8030-575B658211E0}"/>
    <dgm:cxn modelId="{D509E033-61FE-4E47-981D-FE31060857FA}" srcId="{A6F7C7BF-B989-4A13-8E26-57707D958826}" destId="{6C63D744-0894-45A5-B3E7-3BB9FC9149DB}" srcOrd="0" destOrd="0" parTransId="{AD61BC4F-DCF5-4D44-A006-2B40C8C10870}" sibTransId="{789BC317-8ED1-4AC6-8A49-C71424D17553}"/>
    <dgm:cxn modelId="{050F6C37-3C03-4F5A-B5C2-337130596791}" srcId="{B2D693FA-D9D9-4863-BC88-C3A76A2DA93E}" destId="{880721CE-7F97-41D0-BF4A-39F5FF4D092B}" srcOrd="0" destOrd="0" parTransId="{2D4FBEE9-B8D2-4C07-8C81-D4A0C5F96028}" sibTransId="{A62F7F5F-E1DA-4F63-9D81-4420B9672F6A}"/>
    <dgm:cxn modelId="{72FC7E39-3722-4194-81A6-4BCC40E67CD4}" srcId="{DFFAED8A-8AC6-41B9-B831-BF5C0E6D7E93}" destId="{B2D693FA-D9D9-4863-BC88-C3A76A2DA93E}" srcOrd="0" destOrd="0" parTransId="{E9D90581-1D1B-4730-9B9D-09D6B6D68656}" sibTransId="{149FF578-35CA-4202-BD7A-0FAFE1905468}"/>
    <dgm:cxn modelId="{5493A162-A89E-4A4F-BF9E-6C93A376C78B}" srcId="{48E30A29-BB0D-4EFF-A01F-EF673E4CD897}" destId="{F6BE4463-8132-4B24-B58C-666BACE1B850}" srcOrd="0" destOrd="0" parTransId="{FD3A7ACF-13A1-4B6E-8844-7A28E328C826}" sibTransId="{7F7DA6B5-06A9-4D81-884B-105A84B4B481}"/>
    <dgm:cxn modelId="{4A5DA56E-654E-46B2-A7DD-8A85FDDAB9E4}" type="presOf" srcId="{E879C102-4D38-4827-ADB9-12F320703938}" destId="{E50A43AB-5AF9-4546-918F-AE545A64825A}" srcOrd="0" destOrd="0" presId="urn:microsoft.com/office/officeart/2005/8/layout/vList5"/>
    <dgm:cxn modelId="{30EBD870-9093-4303-83FE-59241C06E102}" type="presOf" srcId="{7E2C2FAE-D8B2-41BB-AEDB-1C4278B0387B}" destId="{7F0CA231-F2BC-40C8-9DB3-9EAC4779F873}" srcOrd="0" destOrd="0" presId="urn:microsoft.com/office/officeart/2005/8/layout/vList5"/>
    <dgm:cxn modelId="{BF8E967B-B0D9-465D-B413-9BEBD43F9D63}" srcId="{90183B89-F645-4CB4-A68C-C15809EC2A82}" destId="{51943BB4-4A7D-4E39-A01F-9E36D0A7FAF0}" srcOrd="0" destOrd="0" parTransId="{DB2B1D69-8864-4C82-AC11-ADF1EBD24E75}" sibTransId="{E0A6A219-2FD9-4EF6-A213-D0112E378C5C}"/>
    <dgm:cxn modelId="{85AEE080-1EF5-47E9-B190-65FF8866F8A7}" srcId="{DFFAED8A-8AC6-41B9-B831-BF5C0E6D7E93}" destId="{A6F7C7BF-B989-4A13-8E26-57707D958826}" srcOrd="5" destOrd="0" parTransId="{93AB8487-7BFA-4DA6-961E-610F5A02BBE8}" sibTransId="{A76B6BA7-EC33-4DA7-81F9-2AB8AA1D7D58}"/>
    <dgm:cxn modelId="{D0AFB884-AABE-4F20-93F9-AE6576B6CD12}" srcId="{DFFAED8A-8AC6-41B9-B831-BF5C0E6D7E93}" destId="{48E30A29-BB0D-4EFF-A01F-EF673E4CD897}" srcOrd="3" destOrd="0" parTransId="{D6741C12-ACBF-42C7-935D-13A390BC8C10}" sibTransId="{47664A30-8B54-404B-A924-31075004A65D}"/>
    <dgm:cxn modelId="{D7F1BA84-494B-403F-AFD7-BE5D8F80DF49}" type="presOf" srcId="{F6BE4463-8132-4B24-B58C-666BACE1B850}" destId="{C31594BE-1456-4994-BD6C-00C72C4CC039}" srcOrd="0" destOrd="0" presId="urn:microsoft.com/office/officeart/2005/8/layout/vList5"/>
    <dgm:cxn modelId="{1B93058D-2E04-49FC-9715-C44FA91D1038}" srcId="{019E653D-3C51-4396-9B87-4E4853594B0D}" destId="{E879C102-4D38-4827-ADB9-12F320703938}" srcOrd="0" destOrd="0" parTransId="{E80C6F0B-46A2-49C3-A9E6-D77E669A75F8}" sibTransId="{FDC6F10A-B1BC-48A2-929E-905582436577}"/>
    <dgm:cxn modelId="{0C019A95-C150-4E23-916F-F71822592494}" type="presOf" srcId="{7BFB5582-B553-452B-9A06-B330A9AA6144}" destId="{B29B63BC-C150-405E-A8AD-C594F06FFA55}" srcOrd="0" destOrd="0" presId="urn:microsoft.com/office/officeart/2005/8/layout/vList5"/>
    <dgm:cxn modelId="{222E7199-1DE6-4823-B785-DB61E8D21831}" type="presOf" srcId="{48E30A29-BB0D-4EFF-A01F-EF673E4CD897}" destId="{A4EA0F68-B915-41A4-8506-A6979446D246}" srcOrd="0" destOrd="0" presId="urn:microsoft.com/office/officeart/2005/8/layout/vList5"/>
    <dgm:cxn modelId="{B29FD1A6-D0C3-4F7F-8563-EC60DE23E7B6}" type="presOf" srcId="{6C63D744-0894-45A5-B3E7-3BB9FC9149DB}" destId="{FC29671E-4866-46EC-B525-080733FDDE78}" srcOrd="0" destOrd="0" presId="urn:microsoft.com/office/officeart/2005/8/layout/vList5"/>
    <dgm:cxn modelId="{38D903AC-A3E9-4D91-84F0-9BC4A2ACFB88}" type="presOf" srcId="{51943BB4-4A7D-4E39-A01F-9E36D0A7FAF0}" destId="{66F39C1E-8B3F-42B3-96AA-336CE3B47DF4}" srcOrd="0" destOrd="0" presId="urn:microsoft.com/office/officeart/2005/8/layout/vList5"/>
    <dgm:cxn modelId="{C6D909B0-D524-4BB0-A4D6-F0413EE480A5}" type="presOf" srcId="{DFFAED8A-8AC6-41B9-B831-BF5C0E6D7E93}" destId="{CD2D2CA3-B166-457B-AABE-9B622AFC239D}" srcOrd="0" destOrd="0" presId="urn:microsoft.com/office/officeart/2005/8/layout/vList5"/>
    <dgm:cxn modelId="{A95528BF-F80B-485D-AD9A-A826B277A81F}" srcId="{DFFAED8A-8AC6-41B9-B831-BF5C0E6D7E93}" destId="{019E653D-3C51-4396-9B87-4E4853594B0D}" srcOrd="1" destOrd="0" parTransId="{0FBA0F90-5825-461A-98EA-04D8F75F8A2E}" sibTransId="{0A0F641B-842F-4F66-A32B-F126D4D824F7}"/>
    <dgm:cxn modelId="{A0A96DC3-66EF-428E-BD06-769981254836}" srcId="{7BFB5582-B553-452B-9A06-B330A9AA6144}" destId="{B3E03FA2-CA2A-4BD9-B1C0-2C8390ABA54E}" srcOrd="1" destOrd="0" parTransId="{9C6186D6-741A-4680-B1BA-467882D4AFDE}" sibTransId="{A173454C-119A-4522-9779-38D47312C9F5}"/>
    <dgm:cxn modelId="{323197D9-D1AD-4880-8537-087189D019A1}" type="presOf" srcId="{A6F7C7BF-B989-4A13-8E26-57707D958826}" destId="{CBC3FE44-7DA1-4EE4-90A3-2240EDEF0225}" srcOrd="0" destOrd="0" presId="urn:microsoft.com/office/officeart/2005/8/layout/vList5"/>
    <dgm:cxn modelId="{494A68DC-983C-49E2-9D68-B453B40EE68B}" type="presOf" srcId="{981057D9-B74A-48C4-988C-91759206E50D}" destId="{A50C3EF9-A938-40E4-B0F5-A2DE2AF6EA76}" srcOrd="0" destOrd="0" presId="urn:microsoft.com/office/officeart/2005/8/layout/vList5"/>
    <dgm:cxn modelId="{912446E4-7AE9-4024-9A10-26DA69335307}" srcId="{DFFAED8A-8AC6-41B9-B831-BF5C0E6D7E93}" destId="{7BFB5582-B553-452B-9A06-B330A9AA6144}" srcOrd="4" destOrd="0" parTransId="{4446C869-BB26-4E4B-89C1-29743A377F7F}" sibTransId="{AF58C796-1376-4A20-8626-D751C225CEF9}"/>
    <dgm:cxn modelId="{2E35F2E8-674D-497F-A018-B3822D92C4CE}" srcId="{7BFB5582-B553-452B-9A06-B330A9AA6144}" destId="{981057D9-B74A-48C4-988C-91759206E50D}" srcOrd="0" destOrd="0" parTransId="{03541CCE-A8BE-4F8E-AE6E-985E6722CD33}" sibTransId="{770258B2-E116-4F0B-84EA-E369A87C3D87}"/>
    <dgm:cxn modelId="{EEB0C6EC-2350-412E-883A-F77E2CA8F3AE}" type="presOf" srcId="{42A6D4BB-5633-43EF-861D-E490F652382E}" destId="{C447AEAC-D3C6-4FC1-ABB7-02B87860C138}" srcOrd="0" destOrd="0" presId="urn:microsoft.com/office/officeart/2005/8/layout/vList5"/>
    <dgm:cxn modelId="{CBA29AF4-20B1-4891-A1DC-458CFD4EDA80}" type="presOf" srcId="{B3E03FA2-CA2A-4BD9-B1C0-2C8390ABA54E}" destId="{A50C3EF9-A938-40E4-B0F5-A2DE2AF6EA76}" srcOrd="0" destOrd="1" presId="urn:microsoft.com/office/officeart/2005/8/layout/vList5"/>
    <dgm:cxn modelId="{EAEC7F52-A5F3-4AF9-B832-A5957E9663D8}" type="presParOf" srcId="{CD2D2CA3-B166-457B-AABE-9B622AFC239D}" destId="{B1963919-39E0-43ED-8FE8-D33986D2A6AF}" srcOrd="0" destOrd="0" presId="urn:microsoft.com/office/officeart/2005/8/layout/vList5"/>
    <dgm:cxn modelId="{B1A4C840-D8B6-485F-9B44-2C989CB2816E}" type="presParOf" srcId="{B1963919-39E0-43ED-8FE8-D33986D2A6AF}" destId="{233693E1-58BF-4C66-9E20-D8D45451A300}" srcOrd="0" destOrd="0" presId="urn:microsoft.com/office/officeart/2005/8/layout/vList5"/>
    <dgm:cxn modelId="{4180B201-4033-4414-B271-A4AEB627C1F0}" type="presParOf" srcId="{B1963919-39E0-43ED-8FE8-D33986D2A6AF}" destId="{7A19F071-F6D0-4326-8ABE-F1CDF48E7E15}" srcOrd="1" destOrd="0" presId="urn:microsoft.com/office/officeart/2005/8/layout/vList5"/>
    <dgm:cxn modelId="{92372CA0-D1AF-4364-96CE-B4099531613E}" type="presParOf" srcId="{CD2D2CA3-B166-457B-AABE-9B622AFC239D}" destId="{B8C40E01-BE8A-4A1D-8ADB-E5E9A58BA1C7}" srcOrd="1" destOrd="0" presId="urn:microsoft.com/office/officeart/2005/8/layout/vList5"/>
    <dgm:cxn modelId="{4557F3DC-30A4-4E46-94A3-7ECFC0012AC6}" type="presParOf" srcId="{CD2D2CA3-B166-457B-AABE-9B622AFC239D}" destId="{0C8DA8ED-97DD-4FF3-887E-F5A0A6F768CA}" srcOrd="2" destOrd="0" presId="urn:microsoft.com/office/officeart/2005/8/layout/vList5"/>
    <dgm:cxn modelId="{5FB2DED5-D6C6-4338-B1E0-0AD0708D01C3}" type="presParOf" srcId="{0C8DA8ED-97DD-4FF3-887E-F5A0A6F768CA}" destId="{FE53ED39-F83C-41DD-A369-52F8490207B3}" srcOrd="0" destOrd="0" presId="urn:microsoft.com/office/officeart/2005/8/layout/vList5"/>
    <dgm:cxn modelId="{93904128-84DB-4134-856C-7AD2F6950CFB}" type="presParOf" srcId="{0C8DA8ED-97DD-4FF3-887E-F5A0A6F768CA}" destId="{E50A43AB-5AF9-4546-918F-AE545A64825A}" srcOrd="1" destOrd="0" presId="urn:microsoft.com/office/officeart/2005/8/layout/vList5"/>
    <dgm:cxn modelId="{3FE5CCAE-A7DF-4C42-82F5-5AE5AD084EBD}" type="presParOf" srcId="{CD2D2CA3-B166-457B-AABE-9B622AFC239D}" destId="{D306CF6F-22FF-4A94-A1F8-964D09E8F0BD}" srcOrd="3" destOrd="0" presId="urn:microsoft.com/office/officeart/2005/8/layout/vList5"/>
    <dgm:cxn modelId="{7FBC040F-B31B-4E37-8992-0BA3D1877832}" type="presParOf" srcId="{CD2D2CA3-B166-457B-AABE-9B622AFC239D}" destId="{D6116A06-910A-4385-953F-D4F07C0D1D4C}" srcOrd="4" destOrd="0" presId="urn:microsoft.com/office/officeart/2005/8/layout/vList5"/>
    <dgm:cxn modelId="{AF8BEA1B-53DF-4376-9D83-0E1EB40AAAAE}" type="presParOf" srcId="{D6116A06-910A-4385-953F-D4F07C0D1D4C}" destId="{86D5650E-AC57-47BD-AF0D-57AF50A1EB62}" srcOrd="0" destOrd="0" presId="urn:microsoft.com/office/officeart/2005/8/layout/vList5"/>
    <dgm:cxn modelId="{D36FCAC8-8D20-48A1-99D7-A5DA41119C69}" type="presParOf" srcId="{D6116A06-910A-4385-953F-D4F07C0D1D4C}" destId="{66F39C1E-8B3F-42B3-96AA-336CE3B47DF4}" srcOrd="1" destOrd="0" presId="urn:microsoft.com/office/officeart/2005/8/layout/vList5"/>
    <dgm:cxn modelId="{7ECA556F-C722-45B4-BABB-C720DCEAC353}" type="presParOf" srcId="{CD2D2CA3-B166-457B-AABE-9B622AFC239D}" destId="{48021242-A06A-49D1-BD15-5E1AC12480F4}" srcOrd="5" destOrd="0" presId="urn:microsoft.com/office/officeart/2005/8/layout/vList5"/>
    <dgm:cxn modelId="{F0D58AA2-EDCF-44D4-A10A-D6957B2A41BD}" type="presParOf" srcId="{CD2D2CA3-B166-457B-AABE-9B622AFC239D}" destId="{A655A977-26D0-4FD5-BF70-DC1A7DEA800A}" srcOrd="6" destOrd="0" presId="urn:microsoft.com/office/officeart/2005/8/layout/vList5"/>
    <dgm:cxn modelId="{9E98A036-1D4F-4BF6-B210-CA5E3DAA5488}" type="presParOf" srcId="{A655A977-26D0-4FD5-BF70-DC1A7DEA800A}" destId="{A4EA0F68-B915-41A4-8506-A6979446D246}" srcOrd="0" destOrd="0" presId="urn:microsoft.com/office/officeart/2005/8/layout/vList5"/>
    <dgm:cxn modelId="{B9750FC0-EB09-490A-8175-232969398921}" type="presParOf" srcId="{A655A977-26D0-4FD5-BF70-DC1A7DEA800A}" destId="{C31594BE-1456-4994-BD6C-00C72C4CC039}" srcOrd="1" destOrd="0" presId="urn:microsoft.com/office/officeart/2005/8/layout/vList5"/>
    <dgm:cxn modelId="{6D6CAFD6-73D6-4BF9-BCF3-219615756E66}" type="presParOf" srcId="{CD2D2CA3-B166-457B-AABE-9B622AFC239D}" destId="{724EB540-1BBE-4B08-AE7A-9B2CF69B0AE1}" srcOrd="7" destOrd="0" presId="urn:microsoft.com/office/officeart/2005/8/layout/vList5"/>
    <dgm:cxn modelId="{353C2842-617B-4D99-A6F5-F6AE06CFB6B9}" type="presParOf" srcId="{CD2D2CA3-B166-457B-AABE-9B622AFC239D}" destId="{68ABD7D2-B572-46EF-8A17-A5E7048CD911}" srcOrd="8" destOrd="0" presId="urn:microsoft.com/office/officeart/2005/8/layout/vList5"/>
    <dgm:cxn modelId="{56A49C63-5D3C-4AD3-9D38-3BC243A730C3}" type="presParOf" srcId="{68ABD7D2-B572-46EF-8A17-A5E7048CD911}" destId="{B29B63BC-C150-405E-A8AD-C594F06FFA55}" srcOrd="0" destOrd="0" presId="urn:microsoft.com/office/officeart/2005/8/layout/vList5"/>
    <dgm:cxn modelId="{D8A75424-F7E7-418B-8C8C-578199658167}" type="presParOf" srcId="{68ABD7D2-B572-46EF-8A17-A5E7048CD911}" destId="{A50C3EF9-A938-40E4-B0F5-A2DE2AF6EA76}" srcOrd="1" destOrd="0" presId="urn:microsoft.com/office/officeart/2005/8/layout/vList5"/>
    <dgm:cxn modelId="{E308F012-CFB5-44F9-A436-A6292A3BC695}" type="presParOf" srcId="{CD2D2CA3-B166-457B-AABE-9B622AFC239D}" destId="{A6C7A4BB-77FA-4ED4-AFFD-6A19B932F154}" srcOrd="9" destOrd="0" presId="urn:microsoft.com/office/officeart/2005/8/layout/vList5"/>
    <dgm:cxn modelId="{9DFCD11F-9F86-4BD8-BDA5-76B9D763282B}" type="presParOf" srcId="{CD2D2CA3-B166-457B-AABE-9B622AFC239D}" destId="{B9D96244-62A8-408B-8C20-D2FDA255701D}" srcOrd="10" destOrd="0" presId="urn:microsoft.com/office/officeart/2005/8/layout/vList5"/>
    <dgm:cxn modelId="{55DD488B-7F95-4699-A8CB-EC55D99C889D}" type="presParOf" srcId="{B9D96244-62A8-408B-8C20-D2FDA255701D}" destId="{CBC3FE44-7DA1-4EE4-90A3-2240EDEF0225}" srcOrd="0" destOrd="0" presId="urn:microsoft.com/office/officeart/2005/8/layout/vList5"/>
    <dgm:cxn modelId="{9AEBD7B0-DB25-4FBF-8B3F-FDEA46358BC7}" type="presParOf" srcId="{B9D96244-62A8-408B-8C20-D2FDA255701D}" destId="{FC29671E-4866-46EC-B525-080733FDDE78}" srcOrd="1" destOrd="0" presId="urn:microsoft.com/office/officeart/2005/8/layout/vList5"/>
    <dgm:cxn modelId="{6CAE86A4-5D92-4CF3-B0F0-26BD9D8E75D6}" type="presParOf" srcId="{CD2D2CA3-B166-457B-AABE-9B622AFC239D}" destId="{C154CBB0-CA0C-44E8-850B-BE05FD972AB9}" srcOrd="11" destOrd="0" presId="urn:microsoft.com/office/officeart/2005/8/layout/vList5"/>
    <dgm:cxn modelId="{0EC3ABD4-642F-44F8-8039-3B0BD74028A6}" type="presParOf" srcId="{CD2D2CA3-B166-457B-AABE-9B622AFC239D}" destId="{532A03E5-A6A7-4D31-8A33-8FCECF4BDB1E}" srcOrd="12" destOrd="0" presId="urn:microsoft.com/office/officeart/2005/8/layout/vList5"/>
    <dgm:cxn modelId="{7C8D07CB-E311-45A6-9DFC-64F2A034CC70}" type="presParOf" srcId="{532A03E5-A6A7-4D31-8A33-8FCECF4BDB1E}" destId="{C447AEAC-D3C6-4FC1-ABB7-02B87860C138}" srcOrd="0" destOrd="0" presId="urn:microsoft.com/office/officeart/2005/8/layout/vList5"/>
    <dgm:cxn modelId="{5B9C741B-104D-41C4-BEDC-27B4359054A4}" type="presParOf" srcId="{532A03E5-A6A7-4D31-8A33-8FCECF4BDB1E}" destId="{7F0CA231-F2BC-40C8-9DB3-9EAC4779F873}"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379C2-0063-4A90-8B6D-9DE4B6370567}">
      <dsp:nvSpPr>
        <dsp:cNvPr id="0" name=""/>
        <dsp:cNvSpPr/>
      </dsp:nvSpPr>
      <dsp:spPr>
        <a:xfrm>
          <a:off x="0" y="2697"/>
          <a:ext cx="10058399" cy="5745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8DA2AF-155A-4B85-99DF-C60477CEBB55}">
      <dsp:nvSpPr>
        <dsp:cNvPr id="0" name=""/>
        <dsp:cNvSpPr/>
      </dsp:nvSpPr>
      <dsp:spPr>
        <a:xfrm>
          <a:off x="173786" y="131960"/>
          <a:ext cx="315976" cy="3159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8EFBCE-F1D4-41C1-93F8-DB85E893B67C}">
      <dsp:nvSpPr>
        <dsp:cNvPr id="0" name=""/>
        <dsp:cNvSpPr/>
      </dsp:nvSpPr>
      <dsp:spPr>
        <a:xfrm>
          <a:off x="663549" y="2697"/>
          <a:ext cx="9394850" cy="574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01" tIns="60801" rIns="60801" bIns="60801" numCol="1" spcCol="1270" anchor="ctr" anchorCtr="0">
          <a:noAutofit/>
        </a:bodyPr>
        <a:lstStyle/>
        <a:p>
          <a:pPr marL="0" lvl="0" indent="0" algn="l" defTabSz="711200">
            <a:lnSpc>
              <a:spcPct val="90000"/>
            </a:lnSpc>
            <a:spcBef>
              <a:spcPct val="0"/>
            </a:spcBef>
            <a:spcAft>
              <a:spcPct val="35000"/>
            </a:spcAft>
            <a:buNone/>
          </a:pPr>
          <a:r>
            <a:rPr lang="en-US" sz="1600" kern="1200" dirty="0"/>
            <a:t>Post the Code of Conduct throughout the facility</a:t>
          </a:r>
        </a:p>
      </dsp:txBody>
      <dsp:txXfrm>
        <a:off x="663549" y="2697"/>
        <a:ext cx="9394850" cy="574502"/>
      </dsp:txXfrm>
    </dsp:sp>
    <dsp:sp modelId="{A72B77CD-F3BD-4CEC-9AD7-5EDF8336748D}">
      <dsp:nvSpPr>
        <dsp:cNvPr id="0" name=""/>
        <dsp:cNvSpPr/>
      </dsp:nvSpPr>
      <dsp:spPr>
        <a:xfrm>
          <a:off x="0" y="720824"/>
          <a:ext cx="10058399" cy="5745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2074D-CAA4-4129-9B8F-7223BE0CF235}">
      <dsp:nvSpPr>
        <dsp:cNvPr id="0" name=""/>
        <dsp:cNvSpPr/>
      </dsp:nvSpPr>
      <dsp:spPr>
        <a:xfrm>
          <a:off x="173786" y="850087"/>
          <a:ext cx="315976" cy="3159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13F4C1-E844-4652-9923-7B7D32FC30F1}">
      <dsp:nvSpPr>
        <dsp:cNvPr id="0" name=""/>
        <dsp:cNvSpPr/>
      </dsp:nvSpPr>
      <dsp:spPr>
        <a:xfrm>
          <a:off x="663549" y="720824"/>
          <a:ext cx="9394850" cy="574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01" tIns="60801" rIns="60801" bIns="60801" numCol="1" spcCol="1270" anchor="ctr" anchorCtr="0">
          <a:noAutofit/>
        </a:bodyPr>
        <a:lstStyle/>
        <a:p>
          <a:pPr marL="0" lvl="0" indent="0" algn="l" defTabSz="711200">
            <a:lnSpc>
              <a:spcPct val="90000"/>
            </a:lnSpc>
            <a:spcBef>
              <a:spcPct val="0"/>
            </a:spcBef>
            <a:spcAft>
              <a:spcPct val="35000"/>
            </a:spcAft>
            <a:buNone/>
          </a:pPr>
          <a:r>
            <a:rPr lang="en-US" sz="1600" kern="1200" dirty="0"/>
            <a:t>Present &amp; discuss the Code of Conduct during staff meetings </a:t>
          </a:r>
        </a:p>
      </dsp:txBody>
      <dsp:txXfrm>
        <a:off x="663549" y="720824"/>
        <a:ext cx="9394850" cy="574502"/>
      </dsp:txXfrm>
    </dsp:sp>
    <dsp:sp modelId="{49F7BCB1-A194-49EA-B011-810CAF95D102}">
      <dsp:nvSpPr>
        <dsp:cNvPr id="0" name=""/>
        <dsp:cNvSpPr/>
      </dsp:nvSpPr>
      <dsp:spPr>
        <a:xfrm>
          <a:off x="0" y="1438952"/>
          <a:ext cx="10058399" cy="5745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B1A21F-5FE3-4360-A46A-40EEDE9357E3}">
      <dsp:nvSpPr>
        <dsp:cNvPr id="0" name=""/>
        <dsp:cNvSpPr/>
      </dsp:nvSpPr>
      <dsp:spPr>
        <a:xfrm>
          <a:off x="173786" y="1568215"/>
          <a:ext cx="315976" cy="3159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FD8495-A92B-440B-BD9D-463BABAF2477}">
      <dsp:nvSpPr>
        <dsp:cNvPr id="0" name=""/>
        <dsp:cNvSpPr/>
      </dsp:nvSpPr>
      <dsp:spPr>
        <a:xfrm>
          <a:off x="663549" y="1438952"/>
          <a:ext cx="9394850" cy="574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01" tIns="60801" rIns="60801" bIns="60801" numCol="1" spcCol="1270" anchor="ctr" anchorCtr="0">
          <a:noAutofit/>
        </a:bodyPr>
        <a:lstStyle/>
        <a:p>
          <a:pPr marL="0" lvl="0" indent="0" algn="l" defTabSz="711200">
            <a:lnSpc>
              <a:spcPct val="90000"/>
            </a:lnSpc>
            <a:spcBef>
              <a:spcPct val="0"/>
            </a:spcBef>
            <a:spcAft>
              <a:spcPct val="35000"/>
            </a:spcAft>
            <a:buNone/>
          </a:pPr>
          <a:r>
            <a:rPr lang="en-US" sz="1600" kern="1200" dirty="0"/>
            <a:t>Announce the Code of Conduct through social media </a:t>
          </a:r>
        </a:p>
      </dsp:txBody>
      <dsp:txXfrm>
        <a:off x="663549" y="1438952"/>
        <a:ext cx="9394850" cy="574502"/>
      </dsp:txXfrm>
    </dsp:sp>
    <dsp:sp modelId="{619AD2FC-1B13-46AF-B770-447ED601FABA}">
      <dsp:nvSpPr>
        <dsp:cNvPr id="0" name=""/>
        <dsp:cNvSpPr/>
      </dsp:nvSpPr>
      <dsp:spPr>
        <a:xfrm>
          <a:off x="0" y="2157080"/>
          <a:ext cx="10058399" cy="5745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895506-EA55-41F9-9643-193C0BA4E6CA}">
      <dsp:nvSpPr>
        <dsp:cNvPr id="0" name=""/>
        <dsp:cNvSpPr/>
      </dsp:nvSpPr>
      <dsp:spPr>
        <a:xfrm>
          <a:off x="173786" y="2286343"/>
          <a:ext cx="315976" cy="3159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A636FC-DD6F-488B-887B-2DEFAC43926E}">
      <dsp:nvSpPr>
        <dsp:cNvPr id="0" name=""/>
        <dsp:cNvSpPr/>
      </dsp:nvSpPr>
      <dsp:spPr>
        <a:xfrm>
          <a:off x="663549" y="2157080"/>
          <a:ext cx="9394850" cy="574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01" tIns="60801" rIns="60801" bIns="60801" numCol="1" spcCol="1270" anchor="ctr" anchorCtr="0">
          <a:noAutofit/>
        </a:bodyPr>
        <a:lstStyle/>
        <a:p>
          <a:pPr marL="0" lvl="0" indent="0" algn="l" defTabSz="711200">
            <a:lnSpc>
              <a:spcPct val="90000"/>
            </a:lnSpc>
            <a:spcBef>
              <a:spcPct val="0"/>
            </a:spcBef>
            <a:spcAft>
              <a:spcPct val="35000"/>
            </a:spcAft>
            <a:buNone/>
          </a:pPr>
          <a:r>
            <a:rPr lang="en-US" sz="1600" kern="1200" dirty="0"/>
            <a:t>Share the Code of Conduct with community groups, notably those working with key populations</a:t>
          </a:r>
        </a:p>
      </dsp:txBody>
      <dsp:txXfrm>
        <a:off x="663549" y="2157080"/>
        <a:ext cx="9394850" cy="574502"/>
      </dsp:txXfrm>
    </dsp:sp>
    <dsp:sp modelId="{76BA5217-1AF1-4BA1-A42F-21E0ED5F1BC9}">
      <dsp:nvSpPr>
        <dsp:cNvPr id="0" name=""/>
        <dsp:cNvSpPr/>
      </dsp:nvSpPr>
      <dsp:spPr>
        <a:xfrm>
          <a:off x="0" y="2875207"/>
          <a:ext cx="10058399" cy="5745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C5E2D1-ECFF-4579-B674-6A2B70ED111D}">
      <dsp:nvSpPr>
        <dsp:cNvPr id="0" name=""/>
        <dsp:cNvSpPr/>
      </dsp:nvSpPr>
      <dsp:spPr>
        <a:xfrm>
          <a:off x="173786" y="3004470"/>
          <a:ext cx="315976" cy="3159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79C292-553B-4D7D-89A7-2533FB3EDE97}">
      <dsp:nvSpPr>
        <dsp:cNvPr id="0" name=""/>
        <dsp:cNvSpPr/>
      </dsp:nvSpPr>
      <dsp:spPr>
        <a:xfrm>
          <a:off x="663549" y="2875207"/>
          <a:ext cx="9394850" cy="574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01" tIns="60801" rIns="60801" bIns="60801" numCol="1" spcCol="1270" anchor="ctr" anchorCtr="0">
          <a:noAutofit/>
        </a:bodyPr>
        <a:lstStyle/>
        <a:p>
          <a:pPr marL="0" lvl="0" indent="0" algn="l" defTabSz="711200">
            <a:lnSpc>
              <a:spcPct val="90000"/>
            </a:lnSpc>
            <a:spcBef>
              <a:spcPct val="0"/>
            </a:spcBef>
            <a:spcAft>
              <a:spcPct val="35000"/>
            </a:spcAft>
            <a:buNone/>
          </a:pPr>
          <a:r>
            <a:rPr lang="en-US" sz="1600" kern="1200" dirty="0"/>
            <a:t>Plan an event &amp; press release to officially launch the Code of Conduct (invite staff, community members &amp; media to attend the launch) </a:t>
          </a:r>
        </a:p>
      </dsp:txBody>
      <dsp:txXfrm>
        <a:off x="663549" y="2875207"/>
        <a:ext cx="9394850" cy="574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56C9B-CAC6-4E17-9F7C-4E115CB2EA43}">
      <dsp:nvSpPr>
        <dsp:cNvPr id="0" name=""/>
        <dsp:cNvSpPr/>
      </dsp:nvSpPr>
      <dsp:spPr>
        <a:xfrm>
          <a:off x="0" y="3657"/>
          <a:ext cx="5299585" cy="7782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D1233-6F94-4E21-ACA7-796D0563975C}">
      <dsp:nvSpPr>
        <dsp:cNvPr id="0" name=""/>
        <dsp:cNvSpPr/>
      </dsp:nvSpPr>
      <dsp:spPr>
        <a:xfrm>
          <a:off x="235433" y="178773"/>
          <a:ext cx="428479" cy="4280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A460E5-AD49-462B-A17B-46644F88A407}">
      <dsp:nvSpPr>
        <dsp:cNvPr id="0" name=""/>
        <dsp:cNvSpPr/>
      </dsp:nvSpPr>
      <dsp:spPr>
        <a:xfrm>
          <a:off x="899347" y="3657"/>
          <a:ext cx="4359607" cy="851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92" tIns="90092" rIns="90092" bIns="90092" numCol="1" spcCol="1270" anchor="ctr" anchorCtr="0">
          <a:noAutofit/>
        </a:bodyPr>
        <a:lstStyle/>
        <a:p>
          <a:pPr marL="0" lvl="0" indent="0" algn="l" defTabSz="800100">
            <a:lnSpc>
              <a:spcPct val="100000"/>
            </a:lnSpc>
            <a:spcBef>
              <a:spcPct val="0"/>
            </a:spcBef>
            <a:spcAft>
              <a:spcPct val="35000"/>
            </a:spcAft>
            <a:buNone/>
          </a:pPr>
          <a:r>
            <a:rPr lang="en-US" sz="1800" kern="1200" dirty="0"/>
            <a:t>The Code of Conduct should be linked to practical action </a:t>
          </a:r>
        </a:p>
      </dsp:txBody>
      <dsp:txXfrm>
        <a:off x="899347" y="3657"/>
        <a:ext cx="4359607" cy="851258"/>
      </dsp:txXfrm>
    </dsp:sp>
    <dsp:sp modelId="{3FE1D5E5-9B87-4DAE-8683-AAC52DF9274E}">
      <dsp:nvSpPr>
        <dsp:cNvPr id="0" name=""/>
        <dsp:cNvSpPr/>
      </dsp:nvSpPr>
      <dsp:spPr>
        <a:xfrm>
          <a:off x="0" y="1067730"/>
          <a:ext cx="5299585" cy="7782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06BEE3-2495-4C88-A238-5D070C3304F4}">
      <dsp:nvSpPr>
        <dsp:cNvPr id="0" name=""/>
        <dsp:cNvSpPr/>
      </dsp:nvSpPr>
      <dsp:spPr>
        <a:xfrm>
          <a:off x="235433" y="1242846"/>
          <a:ext cx="428479" cy="4280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D3DAEF-A978-40A5-82F2-7AD1D9B08490}">
      <dsp:nvSpPr>
        <dsp:cNvPr id="0" name=""/>
        <dsp:cNvSpPr/>
      </dsp:nvSpPr>
      <dsp:spPr>
        <a:xfrm>
          <a:off x="899347" y="1067730"/>
          <a:ext cx="4359607" cy="851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92" tIns="90092" rIns="90092" bIns="90092" numCol="1" spcCol="1270" anchor="ctr" anchorCtr="0">
          <a:noAutofit/>
        </a:bodyPr>
        <a:lstStyle/>
        <a:p>
          <a:pPr marL="0" lvl="0" indent="0" algn="l" defTabSz="800100">
            <a:lnSpc>
              <a:spcPct val="100000"/>
            </a:lnSpc>
            <a:spcBef>
              <a:spcPct val="0"/>
            </a:spcBef>
            <a:spcAft>
              <a:spcPct val="35000"/>
            </a:spcAft>
            <a:buNone/>
          </a:pPr>
          <a:r>
            <a:rPr lang="en-US" sz="1800" kern="1200" dirty="0"/>
            <a:t>Incorporate stigma reduction into  existing training programs for staff</a:t>
          </a:r>
        </a:p>
      </dsp:txBody>
      <dsp:txXfrm>
        <a:off x="899347" y="1067730"/>
        <a:ext cx="4359607" cy="851258"/>
      </dsp:txXfrm>
    </dsp:sp>
    <dsp:sp modelId="{84E2A4B9-8327-4109-8080-6D0AA7901D3F}">
      <dsp:nvSpPr>
        <dsp:cNvPr id="0" name=""/>
        <dsp:cNvSpPr/>
      </dsp:nvSpPr>
      <dsp:spPr>
        <a:xfrm>
          <a:off x="0" y="2131803"/>
          <a:ext cx="5299585" cy="7782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1AEE5B-A4A0-47CF-A3D3-CC4E34ACC2FC}">
      <dsp:nvSpPr>
        <dsp:cNvPr id="0" name=""/>
        <dsp:cNvSpPr/>
      </dsp:nvSpPr>
      <dsp:spPr>
        <a:xfrm>
          <a:off x="235433" y="2306919"/>
          <a:ext cx="428479" cy="4280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0AB049-AF4A-49FD-A33F-38D774792E3A}">
      <dsp:nvSpPr>
        <dsp:cNvPr id="0" name=""/>
        <dsp:cNvSpPr/>
      </dsp:nvSpPr>
      <dsp:spPr>
        <a:xfrm>
          <a:off x="899347" y="2131803"/>
          <a:ext cx="4359607" cy="851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92" tIns="90092" rIns="90092" bIns="90092" numCol="1" spcCol="1270" anchor="ctr" anchorCtr="0">
          <a:noAutofit/>
        </a:bodyPr>
        <a:lstStyle/>
        <a:p>
          <a:pPr marL="0" lvl="0" indent="0" algn="l" defTabSz="711200">
            <a:lnSpc>
              <a:spcPct val="100000"/>
            </a:lnSpc>
            <a:spcBef>
              <a:spcPct val="0"/>
            </a:spcBef>
            <a:spcAft>
              <a:spcPct val="35000"/>
            </a:spcAft>
            <a:buNone/>
          </a:pPr>
          <a:r>
            <a:rPr lang="en-US" sz="1600" kern="1200" dirty="0"/>
            <a:t>Provide clear guidance to staff on what is acceptable &amp; what is unacceptable in the new work environment</a:t>
          </a:r>
        </a:p>
      </dsp:txBody>
      <dsp:txXfrm>
        <a:off x="899347" y="2131803"/>
        <a:ext cx="4359607" cy="851258"/>
      </dsp:txXfrm>
    </dsp:sp>
    <dsp:sp modelId="{59ED27C4-10FC-4BC3-AFBC-D9440FBF703D}">
      <dsp:nvSpPr>
        <dsp:cNvPr id="0" name=""/>
        <dsp:cNvSpPr/>
      </dsp:nvSpPr>
      <dsp:spPr>
        <a:xfrm>
          <a:off x="0" y="3195876"/>
          <a:ext cx="5299585" cy="7782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B83FCE-FDB7-4B1B-9211-65E6F4FE8208}">
      <dsp:nvSpPr>
        <dsp:cNvPr id="0" name=""/>
        <dsp:cNvSpPr/>
      </dsp:nvSpPr>
      <dsp:spPr>
        <a:xfrm>
          <a:off x="235433" y="3370992"/>
          <a:ext cx="428479" cy="4280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A67994-8363-4AD9-B5F9-D492399EDBE7}">
      <dsp:nvSpPr>
        <dsp:cNvPr id="0" name=""/>
        <dsp:cNvSpPr/>
      </dsp:nvSpPr>
      <dsp:spPr>
        <a:xfrm>
          <a:off x="899347" y="3195876"/>
          <a:ext cx="4359607" cy="851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92" tIns="90092" rIns="90092" bIns="90092" numCol="1" spcCol="1270" anchor="ctr" anchorCtr="0">
          <a:noAutofit/>
        </a:bodyPr>
        <a:lstStyle/>
        <a:p>
          <a:pPr marL="0" lvl="0" indent="0" algn="l" defTabSz="711200">
            <a:lnSpc>
              <a:spcPct val="100000"/>
            </a:lnSpc>
            <a:spcBef>
              <a:spcPct val="0"/>
            </a:spcBef>
            <a:spcAft>
              <a:spcPct val="35000"/>
            </a:spcAft>
            <a:buNone/>
          </a:pPr>
          <a:r>
            <a:rPr lang="en-US" sz="1600" kern="1200" dirty="0"/>
            <a:t>Provide guidance to supervisors on how to respond to non-stigmatizing vs stigmatizing behavior from staff members</a:t>
          </a:r>
        </a:p>
      </dsp:txBody>
      <dsp:txXfrm>
        <a:off x="899347" y="3195876"/>
        <a:ext cx="4359607" cy="851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5A821-D578-4AF3-8E69-93B9ED556C5D}">
      <dsp:nvSpPr>
        <dsp:cNvPr id="0" name=""/>
        <dsp:cNvSpPr/>
      </dsp:nvSpPr>
      <dsp:spPr>
        <a:xfrm>
          <a:off x="0" y="2207"/>
          <a:ext cx="10058399" cy="1032408"/>
        </a:xfrm>
        <a:prstGeom prst="roundRect">
          <a:avLst>
            <a:gd name="adj" fmla="val 10000"/>
          </a:avLst>
        </a:prstGeom>
        <a:solidFill>
          <a:schemeClr val="bg1">
            <a:lumMod val="95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81680A1B-1219-427C-94FF-E9F0C03F33B5}">
      <dsp:nvSpPr>
        <dsp:cNvPr id="0" name=""/>
        <dsp:cNvSpPr/>
      </dsp:nvSpPr>
      <dsp:spPr>
        <a:xfrm>
          <a:off x="312303" y="234499"/>
          <a:ext cx="567824" cy="56782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6417BC34-1C98-4D09-B4EB-CE06926B39B9}">
      <dsp:nvSpPr>
        <dsp:cNvPr id="0" name=""/>
        <dsp:cNvSpPr/>
      </dsp:nvSpPr>
      <dsp:spPr>
        <a:xfrm>
          <a:off x="1192431" y="2207"/>
          <a:ext cx="4526280" cy="103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63" tIns="109263" rIns="109263" bIns="109263" numCol="1" spcCol="1270" anchor="ctr" anchorCtr="0">
          <a:noAutofit/>
        </a:bodyPr>
        <a:lstStyle/>
        <a:p>
          <a:pPr marL="0" lvl="0" indent="0" algn="l" defTabSz="1111250">
            <a:lnSpc>
              <a:spcPct val="100000"/>
            </a:lnSpc>
            <a:spcBef>
              <a:spcPct val="0"/>
            </a:spcBef>
            <a:spcAft>
              <a:spcPct val="35000"/>
            </a:spcAft>
            <a:buNone/>
          </a:pPr>
          <a:r>
            <a:rPr lang="en-US" sz="2500" kern="1200" dirty="0"/>
            <a:t>Support staff to talk with patients about stigma </a:t>
          </a:r>
        </a:p>
      </dsp:txBody>
      <dsp:txXfrm>
        <a:off x="1192431" y="2207"/>
        <a:ext cx="4526280" cy="1032408"/>
      </dsp:txXfrm>
    </dsp:sp>
    <dsp:sp modelId="{5B9DCD9D-8D33-4454-B1D5-51A5953B1FA3}">
      <dsp:nvSpPr>
        <dsp:cNvPr id="0" name=""/>
        <dsp:cNvSpPr/>
      </dsp:nvSpPr>
      <dsp:spPr>
        <a:xfrm>
          <a:off x="5718711" y="2207"/>
          <a:ext cx="4338522" cy="103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63" tIns="109263" rIns="109263" bIns="109263" numCol="1" spcCol="1270" anchor="ctr" anchorCtr="0">
          <a:noAutofit/>
        </a:bodyPr>
        <a:lstStyle/>
        <a:p>
          <a:pPr marL="0" lvl="0" indent="0" algn="l" defTabSz="711200">
            <a:lnSpc>
              <a:spcPct val="100000"/>
            </a:lnSpc>
            <a:spcBef>
              <a:spcPct val="0"/>
            </a:spcBef>
            <a:spcAft>
              <a:spcPct val="35000"/>
            </a:spcAft>
            <a:buNone/>
          </a:pPr>
          <a:r>
            <a:rPr lang="en-US" sz="1600" kern="1200" dirty="0"/>
            <a:t>Empower patients to speak out if they feel stigmatized or discriminated, or if they witness stigma or discrimination by anyone in the facility</a:t>
          </a:r>
        </a:p>
      </dsp:txBody>
      <dsp:txXfrm>
        <a:off x="5718711" y="2207"/>
        <a:ext cx="4338522" cy="1032408"/>
      </dsp:txXfrm>
    </dsp:sp>
    <dsp:sp modelId="{B345B8AD-3694-42A6-846C-59FFCD836445}">
      <dsp:nvSpPr>
        <dsp:cNvPr id="0" name=""/>
        <dsp:cNvSpPr/>
      </dsp:nvSpPr>
      <dsp:spPr>
        <a:xfrm>
          <a:off x="0" y="1292718"/>
          <a:ext cx="10058399" cy="1032408"/>
        </a:xfrm>
        <a:prstGeom prst="roundRect">
          <a:avLst>
            <a:gd name="adj" fmla="val 10000"/>
          </a:avLst>
        </a:prstGeom>
        <a:solidFill>
          <a:schemeClr val="bg1">
            <a:lumMod val="95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36AF0190-D660-421D-9036-7F3B109E5F9A}">
      <dsp:nvSpPr>
        <dsp:cNvPr id="0" name=""/>
        <dsp:cNvSpPr/>
      </dsp:nvSpPr>
      <dsp:spPr>
        <a:xfrm>
          <a:off x="312303" y="1525010"/>
          <a:ext cx="567824" cy="56782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D1FD1A47-BB6B-4E85-97B7-51431649F766}">
      <dsp:nvSpPr>
        <dsp:cNvPr id="0" name=""/>
        <dsp:cNvSpPr/>
      </dsp:nvSpPr>
      <dsp:spPr>
        <a:xfrm>
          <a:off x="1192431" y="1292718"/>
          <a:ext cx="8864802" cy="103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63" tIns="109263" rIns="109263" bIns="109263" numCol="1" spcCol="1270" anchor="ctr" anchorCtr="0">
          <a:noAutofit/>
        </a:bodyPr>
        <a:lstStyle/>
        <a:p>
          <a:pPr marL="0" lvl="0" indent="0" algn="l" defTabSz="1111250">
            <a:lnSpc>
              <a:spcPct val="100000"/>
            </a:lnSpc>
            <a:spcBef>
              <a:spcPct val="0"/>
            </a:spcBef>
            <a:spcAft>
              <a:spcPct val="35000"/>
            </a:spcAft>
            <a:buNone/>
          </a:pPr>
          <a:r>
            <a:rPr lang="en-US" sz="2500" kern="1200"/>
            <a:t>Get feedback from clients about experiences in the facility</a:t>
          </a:r>
        </a:p>
      </dsp:txBody>
      <dsp:txXfrm>
        <a:off x="1192431" y="1292718"/>
        <a:ext cx="8864802" cy="1032408"/>
      </dsp:txXfrm>
    </dsp:sp>
    <dsp:sp modelId="{012CF8AD-BABF-4265-8863-AB17B856A0B2}">
      <dsp:nvSpPr>
        <dsp:cNvPr id="0" name=""/>
        <dsp:cNvSpPr/>
      </dsp:nvSpPr>
      <dsp:spPr>
        <a:xfrm>
          <a:off x="0" y="2583228"/>
          <a:ext cx="10058399" cy="1032408"/>
        </a:xfrm>
        <a:prstGeom prst="roundRect">
          <a:avLst>
            <a:gd name="adj" fmla="val 10000"/>
          </a:avLst>
        </a:prstGeom>
        <a:solidFill>
          <a:schemeClr val="bg1">
            <a:lumMod val="95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B9EF07F3-0E28-4791-82C1-BACDE886F786}">
      <dsp:nvSpPr>
        <dsp:cNvPr id="0" name=""/>
        <dsp:cNvSpPr/>
      </dsp:nvSpPr>
      <dsp:spPr>
        <a:xfrm>
          <a:off x="312303" y="2815520"/>
          <a:ext cx="567824" cy="56782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ECD01EF7-E935-4176-A670-1265AD7F15F7}">
      <dsp:nvSpPr>
        <dsp:cNvPr id="0" name=""/>
        <dsp:cNvSpPr/>
      </dsp:nvSpPr>
      <dsp:spPr>
        <a:xfrm>
          <a:off x="1192431" y="2583228"/>
          <a:ext cx="4526280" cy="103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63" tIns="109263" rIns="109263" bIns="109263" numCol="1" spcCol="1270" anchor="ctr" anchorCtr="0">
          <a:noAutofit/>
        </a:bodyPr>
        <a:lstStyle/>
        <a:p>
          <a:pPr marL="0" lvl="0" indent="0" algn="l" defTabSz="1111250">
            <a:lnSpc>
              <a:spcPct val="100000"/>
            </a:lnSpc>
            <a:spcBef>
              <a:spcPct val="0"/>
            </a:spcBef>
            <a:spcAft>
              <a:spcPct val="35000"/>
            </a:spcAft>
            <a:buNone/>
          </a:pPr>
          <a:r>
            <a:rPr lang="en-US" sz="2500" kern="1200" dirty="0"/>
            <a:t>Design &amp; implement a patient questionnaire </a:t>
          </a:r>
        </a:p>
      </dsp:txBody>
      <dsp:txXfrm>
        <a:off x="1192431" y="2583228"/>
        <a:ext cx="4526280" cy="1032408"/>
      </dsp:txXfrm>
    </dsp:sp>
    <dsp:sp modelId="{33ECC4F7-E9A9-455A-A193-2B3A71056A62}">
      <dsp:nvSpPr>
        <dsp:cNvPr id="0" name=""/>
        <dsp:cNvSpPr/>
      </dsp:nvSpPr>
      <dsp:spPr>
        <a:xfrm>
          <a:off x="5718711" y="2583228"/>
          <a:ext cx="4338522" cy="103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63" tIns="109263" rIns="109263" bIns="109263" numCol="1" spcCol="1270" anchor="ctr" anchorCtr="0">
          <a:noAutofit/>
        </a:bodyPr>
        <a:lstStyle/>
        <a:p>
          <a:pPr marL="0" lvl="0" indent="0" algn="l" defTabSz="711200">
            <a:lnSpc>
              <a:spcPct val="100000"/>
            </a:lnSpc>
            <a:spcBef>
              <a:spcPct val="0"/>
            </a:spcBef>
            <a:spcAft>
              <a:spcPct val="35000"/>
            </a:spcAft>
            <a:buNone/>
          </a:pPr>
          <a:r>
            <a:rPr lang="en-US" sz="1600" kern="1200" dirty="0"/>
            <a:t>Analyze responses &amp; ensure staff see what patients are saying about their care</a:t>
          </a:r>
        </a:p>
        <a:p>
          <a:pPr marL="0" lvl="0" indent="0" algn="l" defTabSz="711200">
            <a:lnSpc>
              <a:spcPct val="100000"/>
            </a:lnSpc>
            <a:spcBef>
              <a:spcPct val="0"/>
            </a:spcBef>
            <a:spcAft>
              <a:spcPct val="35000"/>
            </a:spcAft>
            <a:buNone/>
          </a:pPr>
          <a:r>
            <a:rPr lang="en-US" sz="1600" kern="1200" dirty="0"/>
            <a:t>Take corrective action</a:t>
          </a:r>
        </a:p>
      </dsp:txBody>
      <dsp:txXfrm>
        <a:off x="5718711" y="2583228"/>
        <a:ext cx="4338522" cy="1032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9F071-F6D0-4326-8ABE-F1CDF48E7E15}">
      <dsp:nvSpPr>
        <dsp:cNvPr id="0" name=""/>
        <dsp:cNvSpPr/>
      </dsp:nvSpPr>
      <dsp:spPr>
        <a:xfrm rot="5400000">
          <a:off x="4162990" y="-1719968"/>
          <a:ext cx="612278" cy="420624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Understand</a:t>
          </a:r>
          <a:r>
            <a:rPr lang="en-US" sz="1400" kern="1200" dirty="0"/>
            <a:t> how stigma &amp; discrimination affect quality of care </a:t>
          </a:r>
        </a:p>
      </dsp:txBody>
      <dsp:txXfrm rot="-5400000">
        <a:off x="2366010" y="106901"/>
        <a:ext cx="4176351" cy="552500"/>
      </dsp:txXfrm>
    </dsp:sp>
    <dsp:sp modelId="{233693E1-58BF-4C66-9E20-D8D45451A300}">
      <dsp:nvSpPr>
        <dsp:cNvPr id="0" name=""/>
        <dsp:cNvSpPr/>
      </dsp:nvSpPr>
      <dsp:spPr>
        <a:xfrm>
          <a:off x="0" y="477"/>
          <a:ext cx="2366010" cy="76534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Understand</a:t>
          </a:r>
        </a:p>
      </dsp:txBody>
      <dsp:txXfrm>
        <a:off x="37361" y="37838"/>
        <a:ext cx="2291288" cy="690626"/>
      </dsp:txXfrm>
    </dsp:sp>
    <dsp:sp modelId="{E50A43AB-5AF9-4546-918F-AE545A64825A}">
      <dsp:nvSpPr>
        <dsp:cNvPr id="0" name=""/>
        <dsp:cNvSpPr/>
      </dsp:nvSpPr>
      <dsp:spPr>
        <a:xfrm rot="5400000">
          <a:off x="4162990" y="-916352"/>
          <a:ext cx="612278" cy="4206240"/>
        </a:xfrm>
        <a:prstGeom prst="round2SameRect">
          <a:avLst/>
        </a:prstGeom>
        <a:solidFill>
          <a:schemeClr val="accent5">
            <a:tint val="40000"/>
            <a:alpha val="90000"/>
            <a:hueOff val="-3556135"/>
            <a:satOff val="769"/>
            <a:lumOff val="-312"/>
            <a:alphaOff val="0"/>
          </a:schemeClr>
        </a:solidFill>
        <a:ln w="12700" cap="flat" cmpd="sng" algn="ctr">
          <a:solidFill>
            <a:schemeClr val="accent5">
              <a:tint val="40000"/>
              <a:alpha val="90000"/>
              <a:hueOff val="-3556135"/>
              <a:satOff val="769"/>
              <a:lumOff val="-3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Accept</a:t>
          </a:r>
          <a:r>
            <a:rPr lang="en-US" sz="1400" kern="1200" dirty="0"/>
            <a:t> that stigma &amp; discrimination are unacceptable in health settings </a:t>
          </a:r>
        </a:p>
      </dsp:txBody>
      <dsp:txXfrm rot="-5400000">
        <a:off x="2366010" y="910517"/>
        <a:ext cx="4176351" cy="552500"/>
      </dsp:txXfrm>
    </dsp:sp>
    <dsp:sp modelId="{FE53ED39-F83C-41DD-A369-52F8490207B3}">
      <dsp:nvSpPr>
        <dsp:cNvPr id="0" name=""/>
        <dsp:cNvSpPr/>
      </dsp:nvSpPr>
      <dsp:spPr>
        <a:xfrm>
          <a:off x="0" y="804093"/>
          <a:ext cx="2366010" cy="765348"/>
        </a:xfrm>
        <a:prstGeom prst="roundRect">
          <a:avLst/>
        </a:prstGeom>
        <a:solidFill>
          <a:schemeClr val="accent5">
            <a:hueOff val="-3553854"/>
            <a:satOff val="2020"/>
            <a:lumOff val="-1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Accept</a:t>
          </a:r>
        </a:p>
      </dsp:txBody>
      <dsp:txXfrm>
        <a:off x="37361" y="841454"/>
        <a:ext cx="2291288" cy="690626"/>
      </dsp:txXfrm>
    </dsp:sp>
    <dsp:sp modelId="{66F39C1E-8B3F-42B3-96AA-336CE3B47DF4}">
      <dsp:nvSpPr>
        <dsp:cNvPr id="0" name=""/>
        <dsp:cNvSpPr/>
      </dsp:nvSpPr>
      <dsp:spPr>
        <a:xfrm rot="5400000">
          <a:off x="4162990" y="-112736"/>
          <a:ext cx="612278" cy="4206240"/>
        </a:xfrm>
        <a:prstGeom prst="round2SameRect">
          <a:avLst/>
        </a:prstGeom>
        <a:solidFill>
          <a:schemeClr val="accent5">
            <a:tint val="40000"/>
            <a:alpha val="90000"/>
            <a:hueOff val="-7112271"/>
            <a:satOff val="1537"/>
            <a:lumOff val="-625"/>
            <a:alphaOff val="0"/>
          </a:schemeClr>
        </a:solidFill>
        <a:ln w="12700" cap="flat" cmpd="sng" algn="ctr">
          <a:solidFill>
            <a:schemeClr val="accent5">
              <a:tint val="40000"/>
              <a:alpha val="90000"/>
              <a:hueOff val="-7112271"/>
              <a:satOff val="1537"/>
              <a:lumOff val="-6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Make a plan starting with the establishment of an all-inclusive anti-Stigma Working Group</a:t>
          </a:r>
        </a:p>
      </dsp:txBody>
      <dsp:txXfrm rot="-5400000">
        <a:off x="2366010" y="1714133"/>
        <a:ext cx="4176351" cy="552500"/>
      </dsp:txXfrm>
    </dsp:sp>
    <dsp:sp modelId="{86D5650E-AC57-47BD-AF0D-57AF50A1EB62}">
      <dsp:nvSpPr>
        <dsp:cNvPr id="0" name=""/>
        <dsp:cNvSpPr/>
      </dsp:nvSpPr>
      <dsp:spPr>
        <a:xfrm>
          <a:off x="0" y="1607709"/>
          <a:ext cx="2366010" cy="765348"/>
        </a:xfrm>
        <a:prstGeom prst="roundRect">
          <a:avLst/>
        </a:prstGeom>
        <a:solidFill>
          <a:schemeClr val="accent5">
            <a:hueOff val="-7107707"/>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Plan</a:t>
          </a:r>
        </a:p>
      </dsp:txBody>
      <dsp:txXfrm>
        <a:off x="37361" y="1645070"/>
        <a:ext cx="2291288" cy="690626"/>
      </dsp:txXfrm>
    </dsp:sp>
    <dsp:sp modelId="{C31594BE-1456-4994-BD6C-00C72C4CC039}">
      <dsp:nvSpPr>
        <dsp:cNvPr id="0" name=""/>
        <dsp:cNvSpPr/>
      </dsp:nvSpPr>
      <dsp:spPr>
        <a:xfrm rot="5400000">
          <a:off x="4162990" y="690880"/>
          <a:ext cx="612278" cy="4206240"/>
        </a:xfrm>
        <a:prstGeom prst="round2SameRect">
          <a:avLst/>
        </a:prstGeom>
        <a:solidFill>
          <a:schemeClr val="accent5">
            <a:tint val="40000"/>
            <a:alpha val="90000"/>
            <a:hueOff val="-10668406"/>
            <a:satOff val="2306"/>
            <a:lumOff val="-937"/>
            <a:alphaOff val="0"/>
          </a:schemeClr>
        </a:solidFill>
        <a:ln w="12700" cap="flat" cmpd="sng" algn="ctr">
          <a:solidFill>
            <a:schemeClr val="accent5">
              <a:tint val="40000"/>
              <a:alpha val="90000"/>
              <a:hueOff val="-10668406"/>
              <a:satOff val="2306"/>
              <a:lumOff val="-9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Assess stigma in your facility using one of the available tools OR develop you own questionnaire relevant to your facility (but keep it simple &amp; practical)</a:t>
          </a:r>
        </a:p>
      </dsp:txBody>
      <dsp:txXfrm rot="-5400000">
        <a:off x="2366010" y="2517750"/>
        <a:ext cx="4176351" cy="552500"/>
      </dsp:txXfrm>
    </dsp:sp>
    <dsp:sp modelId="{A4EA0F68-B915-41A4-8506-A6979446D246}">
      <dsp:nvSpPr>
        <dsp:cNvPr id="0" name=""/>
        <dsp:cNvSpPr/>
      </dsp:nvSpPr>
      <dsp:spPr>
        <a:xfrm>
          <a:off x="0" y="2411325"/>
          <a:ext cx="2366010" cy="765348"/>
        </a:xfrm>
        <a:prstGeom prst="roundRect">
          <a:avLst/>
        </a:prstGeom>
        <a:solidFill>
          <a:schemeClr val="accent5">
            <a:hueOff val="-10661560"/>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Assess</a:t>
          </a:r>
        </a:p>
      </dsp:txBody>
      <dsp:txXfrm>
        <a:off x="37361" y="2448686"/>
        <a:ext cx="2291288" cy="690626"/>
      </dsp:txXfrm>
    </dsp:sp>
    <dsp:sp modelId="{A50C3EF9-A938-40E4-B0F5-A2DE2AF6EA76}">
      <dsp:nvSpPr>
        <dsp:cNvPr id="0" name=""/>
        <dsp:cNvSpPr/>
      </dsp:nvSpPr>
      <dsp:spPr>
        <a:xfrm rot="5400000">
          <a:off x="4162990" y="1494496"/>
          <a:ext cx="612278" cy="4206240"/>
        </a:xfrm>
        <a:prstGeom prst="round2SameRect">
          <a:avLst/>
        </a:prstGeom>
        <a:solidFill>
          <a:schemeClr val="accent5">
            <a:tint val="40000"/>
            <a:alpha val="90000"/>
            <a:hueOff val="-14224541"/>
            <a:satOff val="3075"/>
            <a:lumOff val="-1249"/>
            <a:alphaOff val="0"/>
          </a:schemeClr>
        </a:solidFill>
        <a:ln w="12700" cap="flat" cmpd="sng" algn="ctr">
          <a:solidFill>
            <a:schemeClr val="accent5">
              <a:tint val="40000"/>
              <a:alpha val="90000"/>
              <a:hueOff val="-14224541"/>
              <a:satOff val="3075"/>
              <a:lumOff val="-12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Develop, implement &amp; enforce a Code of Conduct</a:t>
          </a:r>
        </a:p>
        <a:p>
          <a:pPr marL="114300" lvl="1" indent="-114300" algn="l" defTabSz="622300">
            <a:lnSpc>
              <a:spcPct val="90000"/>
            </a:lnSpc>
            <a:spcBef>
              <a:spcPct val="0"/>
            </a:spcBef>
            <a:spcAft>
              <a:spcPct val="15000"/>
            </a:spcAft>
            <a:buChar char="•"/>
          </a:pPr>
          <a:r>
            <a:rPr lang="en-US" sz="1400" kern="1200" dirty="0"/>
            <a:t>Advertise the Code of Conduct in the facility</a:t>
          </a:r>
        </a:p>
      </dsp:txBody>
      <dsp:txXfrm rot="-5400000">
        <a:off x="2366010" y="3321366"/>
        <a:ext cx="4176351" cy="552500"/>
      </dsp:txXfrm>
    </dsp:sp>
    <dsp:sp modelId="{B29B63BC-C150-405E-A8AD-C594F06FFA55}">
      <dsp:nvSpPr>
        <dsp:cNvPr id="0" name=""/>
        <dsp:cNvSpPr/>
      </dsp:nvSpPr>
      <dsp:spPr>
        <a:xfrm>
          <a:off x="0" y="3214941"/>
          <a:ext cx="2366010" cy="765348"/>
        </a:xfrm>
        <a:prstGeom prst="roundRect">
          <a:avLst/>
        </a:prstGeom>
        <a:solidFill>
          <a:schemeClr val="accent5">
            <a:hueOff val="-14215414"/>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Develop, implement &amp; enforce</a:t>
          </a:r>
        </a:p>
      </dsp:txBody>
      <dsp:txXfrm>
        <a:off x="37361" y="3252302"/>
        <a:ext cx="2291288" cy="690626"/>
      </dsp:txXfrm>
    </dsp:sp>
    <dsp:sp modelId="{FC29671E-4866-46EC-B525-080733FDDE78}">
      <dsp:nvSpPr>
        <dsp:cNvPr id="0" name=""/>
        <dsp:cNvSpPr/>
      </dsp:nvSpPr>
      <dsp:spPr>
        <a:xfrm rot="5400000">
          <a:off x="4162990" y="2298112"/>
          <a:ext cx="612278" cy="4206240"/>
        </a:xfrm>
        <a:prstGeom prst="round2SameRect">
          <a:avLst/>
        </a:prstGeom>
        <a:solidFill>
          <a:schemeClr val="accent5">
            <a:tint val="40000"/>
            <a:alpha val="90000"/>
            <a:hueOff val="-17780676"/>
            <a:satOff val="3843"/>
            <a:lumOff val="-1562"/>
            <a:alphaOff val="0"/>
          </a:schemeClr>
        </a:solidFill>
        <a:ln w="12700" cap="flat" cmpd="sng" algn="ctr">
          <a:solidFill>
            <a:schemeClr val="accent5">
              <a:tint val="40000"/>
              <a:alpha val="90000"/>
              <a:hueOff val="-17780676"/>
              <a:satOff val="3843"/>
              <a:lumOff val="-15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Train &amp; re-train staff</a:t>
          </a:r>
        </a:p>
      </dsp:txBody>
      <dsp:txXfrm rot="-5400000">
        <a:off x="2366010" y="4124982"/>
        <a:ext cx="4176351" cy="552500"/>
      </dsp:txXfrm>
    </dsp:sp>
    <dsp:sp modelId="{CBC3FE44-7DA1-4EE4-90A3-2240EDEF0225}">
      <dsp:nvSpPr>
        <dsp:cNvPr id="0" name=""/>
        <dsp:cNvSpPr/>
      </dsp:nvSpPr>
      <dsp:spPr>
        <a:xfrm>
          <a:off x="0" y="4018557"/>
          <a:ext cx="2366010" cy="765348"/>
        </a:xfrm>
        <a:prstGeom prst="roundRect">
          <a:avLst/>
        </a:prstGeom>
        <a:solidFill>
          <a:schemeClr val="accent5">
            <a:hueOff val="-17769267"/>
            <a:satOff val="10099"/>
            <a:lumOff val="-8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Train</a:t>
          </a:r>
        </a:p>
      </dsp:txBody>
      <dsp:txXfrm>
        <a:off x="37361" y="4055918"/>
        <a:ext cx="2291288" cy="690626"/>
      </dsp:txXfrm>
    </dsp:sp>
    <dsp:sp modelId="{7F0CA231-F2BC-40C8-9DB3-9EAC4779F873}">
      <dsp:nvSpPr>
        <dsp:cNvPr id="0" name=""/>
        <dsp:cNvSpPr/>
      </dsp:nvSpPr>
      <dsp:spPr>
        <a:xfrm rot="5400000">
          <a:off x="4162990" y="3101728"/>
          <a:ext cx="612278" cy="4206240"/>
        </a:xfrm>
        <a:prstGeom prst="round2SameRect">
          <a:avLst/>
        </a:prstGeom>
        <a:solidFill>
          <a:schemeClr val="accent5">
            <a:tint val="40000"/>
            <a:alpha val="90000"/>
            <a:hueOff val="-21336812"/>
            <a:satOff val="4612"/>
            <a:lumOff val="-1874"/>
            <a:alphaOff val="0"/>
          </a:schemeClr>
        </a:solidFill>
        <a:ln w="12700" cap="flat" cmpd="sng" algn="ctr">
          <a:solidFill>
            <a:schemeClr val="accent5">
              <a:tint val="40000"/>
              <a:alpha val="90000"/>
              <a:hueOff val="-21336812"/>
              <a:satOff val="4612"/>
              <a:lumOff val="-18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Embed an anti-stigma culture into every aspect of day-to-day facility life</a:t>
          </a:r>
        </a:p>
      </dsp:txBody>
      <dsp:txXfrm rot="-5400000">
        <a:off x="2366010" y="4928598"/>
        <a:ext cx="4176351" cy="552500"/>
      </dsp:txXfrm>
    </dsp:sp>
    <dsp:sp modelId="{C447AEAC-D3C6-4FC1-ABB7-02B87860C138}">
      <dsp:nvSpPr>
        <dsp:cNvPr id="0" name=""/>
        <dsp:cNvSpPr/>
      </dsp:nvSpPr>
      <dsp:spPr>
        <a:xfrm>
          <a:off x="0" y="4822173"/>
          <a:ext cx="2366010" cy="765348"/>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Embed</a:t>
          </a:r>
        </a:p>
      </dsp:txBody>
      <dsp:txXfrm>
        <a:off x="37361" y="4859534"/>
        <a:ext cx="2291288" cy="6906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754FD-CD92-4C2E-B299-FCB16AD02E8D}"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C0E35-A645-49B2-B42C-48D2AF88D8DF}" type="slidenum">
              <a:rPr lang="en-US" smtClean="0"/>
              <a:t>‹#›</a:t>
            </a:fld>
            <a:endParaRPr lang="en-US"/>
          </a:p>
        </p:txBody>
      </p:sp>
    </p:spTree>
    <p:extLst>
      <p:ext uri="{BB962C8B-B14F-4D97-AF65-F5344CB8AC3E}">
        <p14:creationId xmlns:p14="http://schemas.microsoft.com/office/powerpoint/2010/main" val="107042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module 3 of this e-course entitled, </a:t>
            </a:r>
            <a:r>
              <a:rPr lang="en-US" sz="1200" i="1" kern="1200" dirty="0">
                <a:solidFill>
                  <a:schemeClr val="tx1"/>
                </a:solidFill>
                <a:effectLst/>
                <a:latin typeface="+mn-lt"/>
                <a:ea typeface="+mn-ea"/>
                <a:cs typeface="+mn-cs"/>
              </a:rPr>
              <a:t>Eliminating Stigma and Discrimination in Health Settings Delivering HIV Services</a:t>
            </a:r>
            <a:r>
              <a:rPr lang="en-US" sz="1200" kern="1200" dirty="0">
                <a:solidFill>
                  <a:schemeClr val="tx1"/>
                </a:solidFill>
                <a:effectLst/>
                <a:latin typeface="+mn-lt"/>
                <a:ea typeface="+mn-ea"/>
                <a:cs typeface="+mn-cs"/>
              </a:rPr>
              <a:t>. In the first and second modules, we defined what stigma and discrimination mean, identified their causes and consequences, and reviewed some strategies for eliminating them within health settings and examined what stigma looks like in the context of a health facility. The goal of this third module is to provide practical advice for clinic administrators and managers on how to measure stigma and discrimination in the health facility and to devise, implement and monitor a code of conduct and an action plan to address stigmatizing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a:t>
            </a:fld>
            <a:endParaRPr lang="en-US"/>
          </a:p>
        </p:txBody>
      </p:sp>
    </p:spTree>
    <p:extLst>
      <p:ext uri="{BB962C8B-B14F-4D97-AF65-F5344CB8AC3E}">
        <p14:creationId xmlns:p14="http://schemas.microsoft.com/office/powerpoint/2010/main" val="4117143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Under equal access to care, the checklist assess whether access to care and support is not delayed or denied regardless of HIV status, gender, sexual orientation, key population characteristics, if HIV tests are voluntary and if services for PLHIV are integrated into other facility departments to protect privacy.</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 confidentiality, the checklist assesses whether client information and HIV status is communicated only to the client and treating staff unless informed consent is obtained, whether records are stored in a secure place and if files are not labelled in a way that indicates HIV status.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standard, universal precaution measures practiced equally among patients and are supplies essential to staff safety and infection control readily available to all staff?</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staff are trained in the rights of PLHIV and other vulnerable populations to equal quality, privacy and confidentiality infection transmission and universal precautions, and the elimination of stigma and discrimination in the facility?</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policies in place on stigma &amp; discrimination, equal access to care, voluntary testing, confidentiality, safety and infection control and are  policies in place for responding to client complaints?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for quality assurance, is a team is in place to monitor and ensure all staff respect policies and procedures related to equal access to care, voluntary testing, confidentiality safety and infection control and address violations and does the facility makes it easy for clients to register grievances and complaints?</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49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 is a stigma free facility? It is one in which people living with HIV and other key populations are treated with respect and compassion and provided with high quality care. People living with HIV and other key populations are treated the same as everyone else coming to the facility. There are open safe and consequence-free means of communicating violations of human rights to facility management. Health facility staff are able to protect themselves from HIV transmission in the workplace through the use of standard precautions. The facility staff feel confident about getting tested for HIV, living with HIV and continuing to work in the facility.</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419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the steps in making your facility stigma free? One, set up a stigma working group which includes managers, clinic staff, nonclinical staff and clients. This group will be responsible for developing and implementing stigma related activities in the facility and monitoring progress. Two, assess your facility. Health policy project guide for administrators provides an assessment checklist for stigma free facility environment and policies. Three, review current policies and practices with facility staff and clients. Four, obtain input and buy-in from local community organizations and key populations. </a:t>
            </a:r>
          </a:p>
          <a:p>
            <a:endParaRPr lang="en-US" u="sng" dirty="0"/>
          </a:p>
          <a:p>
            <a:r>
              <a:rPr lang="en-US" u="sng" dirty="0"/>
              <a:t>Developer’s Notes</a:t>
            </a:r>
          </a:p>
          <a:p>
            <a:r>
              <a:rPr lang="en-US" u="none" dirty="0"/>
              <a:t>Program the on-screen text, “Checklist for Stigma-free Facility Environment and Policies” so that it is a hyperlink to the following PDF: http://www.iapac.org/files/2018/07/Caliber_of_Care-IAPAClo.pdf</a:t>
            </a:r>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159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Five, develop and launch a code of conduct of agreed principles and behaviors in areas such as patient confidentiality, patient rights, respect and quality of care. Six, create an action plan to disseminate and implement a code of conduct. Seven, monitor progress and discuss progress and challenges with staff. </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958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Audio</a:t>
            </a:r>
            <a:br>
              <a:rPr lang="en-US" u="sng" dirty="0"/>
            </a:br>
            <a:r>
              <a:rPr lang="en-US" sz="1200" kern="1200" dirty="0">
                <a:solidFill>
                  <a:schemeClr val="tx1"/>
                </a:solidFill>
                <a:effectLst/>
                <a:latin typeface="+mn-lt"/>
                <a:ea typeface="+mn-ea"/>
                <a:cs typeface="+mn-cs"/>
              </a:rPr>
              <a:t>The International AIDS Society and partners have produced a code of conduct based on a human rights approach to every aspect of HIV prevention testing care and support for people living with HIV, key populations and all those affected HIV</a:t>
            </a:r>
            <a:endParaRPr lang="en-US" dirty="0">
              <a:effectLst/>
            </a:endParaRPr>
          </a:p>
          <a:p>
            <a:endParaRPr lang="en-US" u="sng" dirty="0"/>
          </a:p>
          <a:p>
            <a:r>
              <a:rPr lang="en-US" u="sng" dirty="0"/>
              <a:t>Developer’s Notes</a:t>
            </a:r>
          </a:p>
          <a:p>
            <a:endParaRPr lang="en-US" u="sng" dirty="0"/>
          </a:p>
          <a:p>
            <a:r>
              <a:rPr lang="en-US" u="sng" dirty="0"/>
              <a:t>Graphics</a:t>
            </a:r>
          </a:p>
          <a:p>
            <a:endParaRPr lang="en-US" u="sng" dirty="0"/>
          </a:p>
          <a:p>
            <a:r>
              <a:rPr lang="en-US" u="sng" dirty="0"/>
              <a:t>References</a:t>
            </a:r>
          </a:p>
        </p:txBody>
      </p:sp>
      <p:sp>
        <p:nvSpPr>
          <p:cNvPr id="4" name="Slide Number Placeholder 3"/>
          <p:cNvSpPr>
            <a:spLocks noGrp="1"/>
          </p:cNvSpPr>
          <p:nvPr>
            <p:ph type="sldNum" sz="quarter" idx="10"/>
          </p:nvPr>
        </p:nvSpPr>
        <p:spPr/>
        <p:txBody>
          <a:bodyPr/>
          <a:lstStyle/>
          <a:p>
            <a:fld id="{2BDC0E35-A645-49B2-B42C-48D2AF88D8DF}" type="slidenum">
              <a:rPr lang="en-US" smtClean="0"/>
              <a:t>14</a:t>
            </a:fld>
            <a:endParaRPr lang="en-US"/>
          </a:p>
        </p:txBody>
      </p:sp>
    </p:spTree>
    <p:extLst>
      <p:ext uri="{BB962C8B-B14F-4D97-AF65-F5344CB8AC3E}">
        <p14:creationId xmlns:p14="http://schemas.microsoft.com/office/powerpoint/2010/main" val="191487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 a moment to look at this code of conduct developed in St. Kitts and Nevis in the Caribbean. It has been adopted by all government health facilities in the country. Development of the code was supported by the USAID and PEPFAR funded Health Policy Project. The code of conduct consists of part A and part B. In Part A, staff commit to eliminating stigma, preventing human rights violations and providing the best quality care possible. Part B code asks clients to offer understanding and cooperation, respect for staff and patients, respect for privacy and confidentiality of other patients, to ask questions and be engaged in their care and adhere to the rules and policies of this facility.</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313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step is to disseminate the Code of Conduct. Post the code throughout the facility, present and discuss for the Code at staff meetings, announce the code through social media, share the code with community groups and organizations including those who work with key populations and, finally plan an event and press release to launch the code officially and invite staff community members and media to attend.</a:t>
            </a:r>
            <a:endParaRPr lang="en-US" u="sng" dirty="0"/>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134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code of conduct must be linked to an action plan. Incorporate stigma reduction into existing training programs for staff. Provide clear guidance to staff on what is acceptable and what is unacceptable in the new work environment. Provide guidance to supervisors on how to respond to good and to stigmatizing behavior from staff members.</a:t>
            </a:r>
            <a:endParaRPr lang="en-US" u="sng" dirty="0"/>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65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More about the action plan. Support staff to talk with clients about stigma and empower clients to speak out if they feel stigmatized or discriminated or they witness stigma and discrimination by anyone in the facility. Get feedback from clients about their experiences in the facility. Design and implement a client questionnaire, analyze responses, ensure staff see what clients are saying about the care and take corrective action.</a:t>
            </a:r>
            <a:endParaRPr lang="en-US" u="sng" dirty="0"/>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661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slide summarizes key learning points in this module under the headings of understand, accept, plan, assess, develop implement and enforce, train and embed. Understand how stigma and discrimination affect quality of care. Accept that stigma and discrimination are unacceptable in health settings. Make a plan starting with the establishment of an all-inclusive anti-stigma working group. Assess stigma in your facility using one of the available tools or develop your own questionnaire relevant to your facility but keep it simple and practical. Develop, implement and enforce a simple code of conduct. Advertise it widely in the facility. Train and retrain staff. Embed an anti-stigma culture into every aspect of the day-to-day facility life.</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60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three main actionable causes of stigma and discrimination. These are ignorance about the harm of stigma, irrational fears of acquiring HIV infection and moral judgment. UNAIDS advises that key approaches to reducing stigma and discrimination include the measurement of stigma in health settings, peer mobilization developed for and by people living with HIV, engagement with religious and community leaders and celebrities, and the inclusion of nondiscrimination in workplace policies.</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844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final slide lists some video resources and links to those resources. Two videos from SisterLove discuss stigma and disclosure and talking to your provider. Videos from the Martin Fisher foundation in the Fast Track city of Brighton and Hull in the UK discuss myths for transmission, disclosure discrimination affects people living with HIV in their day-to-day lives. A set of  videos from India, produced by the Health Policy Plus project explore many aspects of stigma and discrimination reduction in healthcare.</a:t>
            </a:r>
            <a:endParaRPr lang="en-US" u="sng" dirty="0"/>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219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lvl="0"/>
            <a:r>
              <a:rPr lang="en-US" sz="1200" kern="1200" dirty="0">
                <a:solidFill>
                  <a:schemeClr val="tx1"/>
                </a:solidFill>
                <a:effectLst/>
                <a:latin typeface="+mn-lt"/>
                <a:ea typeface="+mn-ea"/>
                <a:cs typeface="+mn-cs"/>
              </a:rPr>
              <a:t>An extensive review of existing resources was undertaken in the development of these modules. Resources reviewed are listed in the next three slides.  </a:t>
            </a:r>
            <a:endParaRPr lang="en-US" u="sng" dirty="0"/>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223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endParaRPr lang="en-US" u="sng" dirty="0"/>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014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endParaRPr lang="en-US" u="sng" dirty="0"/>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407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Audio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IAPAC wishes to acknowledge contribution made by our partner institutions in the development of this e-course. Our thanks to the Joint United Nations Programme on HIV/AIDS, the International AIDS Society, the Global Network of People living with HIV, the Association of Nurses in AIDS Care, and the International Treatment Preparedness Coalition.</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also acknowledge that funding for this project was made possible through the support of </a:t>
            </a:r>
            <a:r>
              <a:rPr lang="en-US" sz="1200" kern="1200" dirty="0" err="1">
                <a:solidFill>
                  <a:schemeClr val="tx1"/>
                </a:solidFill>
                <a:effectLst/>
                <a:latin typeface="+mn-lt"/>
                <a:ea typeface="+mn-ea"/>
                <a:cs typeface="+mn-cs"/>
              </a:rPr>
              <a:t>ViiV</a:t>
            </a:r>
            <a:r>
              <a:rPr lang="en-US" sz="1200" kern="1200" dirty="0">
                <a:solidFill>
                  <a:schemeClr val="tx1"/>
                </a:solidFill>
                <a:effectLst/>
                <a:latin typeface="+mn-lt"/>
                <a:ea typeface="+mn-ea"/>
                <a:cs typeface="+mn-cs"/>
              </a:rPr>
              <a:t> Healthcare.</a:t>
            </a:r>
          </a:p>
          <a:p>
            <a:endParaRPr lang="en-US" sz="1200" kern="1200" dirty="0">
              <a:solidFill>
                <a:schemeClr val="tx1"/>
              </a:solidFill>
              <a:effectLst/>
              <a:latin typeface="+mn-lt"/>
              <a:ea typeface="+mn-ea"/>
              <a:cs typeface="+mn-cs"/>
            </a:endParaRPr>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24</a:t>
            </a:fld>
            <a:endParaRPr lang="en-US"/>
          </a:p>
        </p:txBody>
      </p:sp>
    </p:spTree>
    <p:extLst>
      <p:ext uri="{BB962C8B-B14F-4D97-AF65-F5344CB8AC3E}">
        <p14:creationId xmlns:p14="http://schemas.microsoft.com/office/powerpoint/2010/main" val="143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UNAIDS further advises that training for healthcare providers in human rights and ethics should focus on two objectives. One is to ensure that healthcare providers know about their own human rights to health including HIV prevention and treatment for themselves, universal precautions at work, and compensation for work-related infection. Second is the reduction of stigmatizing attitudes in health settings by providing healthcare workers with the skills and tools necessary to ensure that clients’ rights to informed consent, confidentiality quality treatment and nondiscrimination are enforced.</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833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r>
              <a:rPr lang="en-US" u="none" dirty="0"/>
              <a:t>Before we move on to measuring stigma in health facilities and measures to mitigate stigma, let's take a look at two examples of health stigma and discrimination in the United States. This survey conducted as part of the U.S. People Living with HIV Stigma Index in Michigan in 2016 revealed that most common manifestation of stigma and discrimination was denial of healthcare services. This was closely followed by discrimination in housing, health insurance and employment.</a:t>
            </a:r>
          </a:p>
          <a:p>
            <a:endParaRPr lang="en-US" u="none" dirty="0"/>
          </a:p>
          <a:p>
            <a:r>
              <a:rPr lang="en-US" u="none"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35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To pilot FRESH workshops in Alabama sought to assess the feasibility and acceptability of the healthcare setting stigma reduction intervention. </a:t>
            </a:r>
            <a:r>
              <a:rPr lang="en-US" sz="1200" kern="1200" dirty="0">
                <a:solidFill>
                  <a:schemeClr val="tx1"/>
                </a:solidFill>
                <a:effectLst/>
                <a:latin typeface="+mn-lt"/>
                <a:ea typeface="+mn-ea"/>
                <a:cs typeface="+mn-cs"/>
              </a:rPr>
              <a:t>The workshop interventions were </a:t>
            </a:r>
            <a:r>
              <a:rPr lang="en-US" sz="1200" b="0" i="0" u="none" strike="noStrike" kern="1200" baseline="0" dirty="0">
                <a:solidFill>
                  <a:schemeClr val="tx1"/>
                </a:solidFill>
                <a:latin typeface="+mn-lt"/>
                <a:ea typeface="+mn-ea"/>
                <a:cs typeface="+mn-cs"/>
              </a:rPr>
              <a:t>sharing of information, increasing contact and interaction between health workers and people living with HIV, and utilizing empowerment strategies to improve coping with HIV-related stigma. The workshops covered  an overview of HIV-related stigma, intersectional stigma, knowledge update on HIV transmission, prevention, and treatment, coping with stigma and addressing stigma through stigma-reduction strategies and tools.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As part of the workshops, two surveys were conducted. One was an online survey of healthcare staff in Alabama and Mississippi assessing perceptions of HIV related stigma among staff in public health and primary care facilities. Around 90% of survey participants endorsed at least one stigmatizing attitude.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u="sng" dirty="0"/>
              <a:t>Developer’s Note</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37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was a questionnaire completed by people living with HIV and the University based HIV primary care clinic in Alabama. This survey showed that people continue to experience stigma in healthcare for facilities particularly manifested by denial of care, receiving poor quality of care and disclosure of their HIV status without their knowledge</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07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few slides deal with measuring stigma health facilities. The IAPAC Guidelines for Optimizing the HIV Care Continuum for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recommend: </a:t>
            </a:r>
            <a:r>
              <a:rPr lang="en-US" sz="1200" i="1" kern="1200" dirty="0">
                <a:solidFill>
                  <a:schemeClr val="tx1"/>
                </a:solidFill>
                <a:effectLst/>
                <a:latin typeface="+mn-lt"/>
                <a:ea typeface="+mn-ea"/>
                <a:cs typeface="+mn-cs"/>
              </a:rPr>
              <a:t>“Strategies be put in place to monitor for and eliminate stigma and discrimination based on race, ethnicity, gender, age, sexual orientation or behavior in all settings, but particularly in healthcare settings, using standardized stigma measures and evidence-based approaches.</a:t>
            </a:r>
            <a:r>
              <a:rPr lang="en-US" sz="1200" kern="1200" dirty="0">
                <a:solidFill>
                  <a:schemeClr val="tx1"/>
                </a:solidFill>
                <a:effectLst/>
                <a:latin typeface="+mn-lt"/>
                <a:ea typeface="+mn-ea"/>
                <a:cs typeface="+mn-cs"/>
              </a:rPr>
              <a:t>” Several tools for measuring stigma are available.</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67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People Living with HIV Stigma Index is a tool that measures and detects changing trends in stigma and discrimination experienced by people living with HIV. It has been used more than 90 countries, more than 2,000 people living with HIV have been trained as interviewers and 100,000 PLHIV have been interviewed. The PLHIV stigma index questionnaire has been translated into 54 languages.</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986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r>
              <a:rPr lang="en-US" u="none" dirty="0"/>
              <a:t>A facility level checklist developed by IAPAC assesses whether the following are in place at the facility. Equal access to care, confidentiality, safety and infection control, training, policies, quality assurance.</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20DE1-FCB4-4F7A-AEA3-E47328950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3952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E77B4A-DAC8-4EFB-B438-9B215C7BEC75}" type="datetime1">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614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129ED-B3F6-4E59-88B9-381A6195AA87}" type="datetime1">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0878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0B8ED-DCE3-4FB5-9169-81882D4073C8}" type="datetime1">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141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BE721-AF2A-41C1-9A0E-D6222DD01036}" type="datetime1">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4670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E2173A6B-DB99-4278-8942-F4A528FB1733}" type="datetime1">
              <a:rPr lang="en-US" smtClean="0"/>
              <a:t>9/22/2020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900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C1D764-1DF4-49A4-AF2B-A5646AFDAC8F}" type="datetime1">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1825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4635ED-EF1D-4A32-B81A-CD3155716E8B}" type="datetime1">
              <a:rPr lang="en-US" smtClean="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094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0374B2-1294-4CE3-BEFB-E0040AE85899}" type="datetime1">
              <a:rPr lang="en-US" smtClean="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1252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3BCE4-3D26-4C93-A28B-136E6928F826}" type="datetime1">
              <a:rPr lang="en-US" smtClean="0"/>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534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8C3288-F933-418A-95C0-9F74B9F13B8E}" type="datetime1">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837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164759-6AD4-40CA-B331-BEF7C389026E}" type="datetime1">
              <a:rPr lang="en-US" smtClean="0"/>
              <a:t>9/22/2020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4241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97BDD48-DB17-4238-9D50-1607AF10AC04}" type="datetime1">
              <a:rPr lang="en-US" smtClean="0"/>
              <a:t>9/22/2020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27463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comments" Target="../comments/commen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hyperlink" Target="http://www.iapac.org/files/2018/07/Caliber_of_Care-IAPAClo.pdf"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healthpolicyproject.com/pubs/281_SDQuestionnaireManual.pdf"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9.png"/><Relationship Id="rId4" Type="http://schemas.microsoft.com/office/2007/relationships/hdphoto" Target="../media/hdphoto2.wdp"/><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2.xml"/><Relationship Id="rId3" Type="http://schemas.openxmlformats.org/officeDocument/2006/relationships/notesSlide" Target="../notesSlides/notesSlide17.xml"/><Relationship Id="rId7" Type="http://schemas.microsoft.com/office/2007/relationships/hdphoto" Target="../media/hdphoto2.wdp"/><Relationship Id="rId12"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png"/><Relationship Id="rId11" Type="http://schemas.openxmlformats.org/officeDocument/2006/relationships/diagramQuickStyle" Target="../diagrams/quickStyle2.xml"/><Relationship Id="rId5" Type="http://schemas.openxmlformats.org/officeDocument/2006/relationships/image" Target="../media/image15.png"/><Relationship Id="rId10" Type="http://schemas.openxmlformats.org/officeDocument/2006/relationships/diagramLayout" Target="../diagrams/layout2.xml"/><Relationship Id="rId4" Type="http://schemas.openxmlformats.org/officeDocument/2006/relationships/image" Target="../media/image30.png"/><Relationship Id="rId9"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0.png"/><Relationship Id="rId4" Type="http://schemas.microsoft.com/office/2007/relationships/hdphoto" Target="../media/hdphoto2.wdp"/><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4.png"/><Relationship Id="rId7" Type="http://schemas.openxmlformats.org/officeDocument/2006/relationships/diagramLayout" Target="../diagrams/layout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2.png"/><Relationship Id="rId10" Type="http://schemas.microsoft.com/office/2007/relationships/diagramDrawing" Target="../diagrams/drawing4.xml"/><Relationship Id="rId4" Type="http://schemas.microsoft.com/office/2007/relationships/hdphoto" Target="../media/hdphoto2.wdp"/><Relationship Id="rId9" Type="http://schemas.openxmlformats.org/officeDocument/2006/relationships/diagramColors" Target="../diagrams/colors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ropbox.com/sh/kbnjgxd36yf1w7g/AAC2x5wBWOVbqN3_7TtzQu_-a?dl=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s://www.youtube.com/playlist?list=PLoT8G42opGpapd9vlHNXtmMbezlE9OP9N" TargetMode="External"/><Relationship Id="rId4" Type="http://schemas.openxmlformats.org/officeDocument/2006/relationships/hyperlink" Target="https://www.themartinfisherfoundation.org/makinghivstigmahistor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www.stigmaindex.org/sites/default/files/page-attachments/UserGuide_FINAL_complete0055.pdf" TargetMode="External"/><Relationship Id="rId5" Type="http://schemas.microsoft.com/office/2007/relationships/hdphoto" Target="../media/hdphoto2.wdp"/><Relationship Id="rId4" Type="http://schemas.openxmlformats.org/officeDocument/2006/relationships/image" Target="../media/image4.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tyscape-Title-Slide-Eruope-V.jpg">
            <a:extLst>
              <a:ext uri="{FF2B5EF4-FFF2-40B4-BE49-F238E27FC236}">
                <a16:creationId xmlns:a16="http://schemas.microsoft.com/office/drawing/2014/main" id="{8384BF84-7CCD-4FB4-9542-594E62E5AFD3}"/>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1"/>
          <p:cNvSpPr txBox="1">
            <a:spLocks/>
          </p:cNvSpPr>
          <p:nvPr/>
        </p:nvSpPr>
        <p:spPr>
          <a:xfrm>
            <a:off x="1062789" y="1734283"/>
            <a:ext cx="10424361" cy="2844432"/>
          </a:xfrm>
          <a:prstGeom prst="rect">
            <a:avLst/>
          </a:prstGeom>
        </p:spPr>
        <p:txBody>
          <a:bodyPr vert="horz" lIns="91440" tIns="45720" rIns="91440" bIns="45720" rtlCol="0" anchor="ctr">
            <a:normAutofit fontScale="90000" lnSpcReduction="10000"/>
          </a:bodyPr>
          <a:lstStyle/>
          <a:p>
            <a:pPr algn="ctr">
              <a:spcBef>
                <a:spcPct val="0"/>
              </a:spcBef>
              <a:defRPr/>
            </a:pPr>
            <a:r>
              <a:rPr lang="en-US" sz="3700" b="1" dirty="0">
                <a:solidFill>
                  <a:schemeClr val="accent2">
                    <a:lumMod val="75000"/>
                  </a:schemeClr>
                </a:solidFill>
                <a:latin typeface="Open Sans"/>
                <a:ea typeface="+mj-ea"/>
                <a:cs typeface="Open Sans"/>
              </a:rPr>
              <a:t>MODULE 3</a:t>
            </a:r>
          </a:p>
          <a:p>
            <a:pPr algn="ctr">
              <a:spcBef>
                <a:spcPct val="0"/>
              </a:spcBef>
              <a:defRPr/>
            </a:pPr>
            <a:br>
              <a:rPr lang="en-US" sz="4400" dirty="0">
                <a:solidFill>
                  <a:schemeClr val="accent2">
                    <a:lumMod val="75000"/>
                  </a:schemeClr>
                </a:solidFill>
                <a:latin typeface="Open Sans"/>
                <a:ea typeface="+mj-ea"/>
                <a:cs typeface="Open Sans"/>
              </a:rPr>
            </a:br>
            <a:r>
              <a:rPr lang="en-US" sz="6600" b="1" dirty="0">
                <a:solidFill>
                  <a:schemeClr val="accent2">
                    <a:lumMod val="75000"/>
                  </a:schemeClr>
                </a:solidFill>
                <a:latin typeface="Open Sans"/>
                <a:ea typeface="+mj-ea"/>
                <a:cs typeface="Open Sans"/>
              </a:rPr>
              <a:t>R</a:t>
            </a:r>
            <a:r>
              <a:rPr lang="en-US" sz="6600" b="1" dirty="0">
                <a:solidFill>
                  <a:schemeClr val="accent2">
                    <a:lumMod val="75000"/>
                  </a:schemeClr>
                </a:solidFill>
              </a:rPr>
              <a:t>esources for Health Facility Administrators</a:t>
            </a:r>
            <a:endParaRPr lang="en-US" sz="6200" b="1" dirty="0">
              <a:solidFill>
                <a:schemeClr val="accent2">
                  <a:lumMod val="75000"/>
                </a:schemeClr>
              </a:solidFill>
              <a:latin typeface="Open Sans"/>
              <a:ea typeface="+mj-ea"/>
              <a:cs typeface="Open Sans"/>
            </a:endParaRPr>
          </a:p>
        </p:txBody>
      </p:sp>
      <p:sp>
        <p:nvSpPr>
          <p:cNvPr id="9" name="Subtitle 2"/>
          <p:cNvSpPr txBox="1">
            <a:spLocks/>
          </p:cNvSpPr>
          <p:nvPr/>
        </p:nvSpPr>
        <p:spPr>
          <a:xfrm>
            <a:off x="401379" y="526686"/>
            <a:ext cx="6400800" cy="1752600"/>
          </a:xfrm>
          <a:prstGeom prst="rect">
            <a:avLst/>
          </a:prstGeom>
        </p:spPr>
        <p:txBody>
          <a:bodyPr vert="horz" lIns="91440" tIns="45720" rIns="91440" bIns="45720" rtlCol="0">
            <a:normAutofit/>
          </a:bodyPr>
          <a:lstStyle/>
          <a:p>
            <a:r>
              <a:rPr lang="en-US" sz="2000" b="1" dirty="0">
                <a:solidFill>
                  <a:srgbClr val="0070C0"/>
                </a:solidFill>
                <a:latin typeface="Open Sans"/>
                <a:cs typeface="Open Sans"/>
              </a:rPr>
              <a:t>Eliminating Stigma &amp; Discrimination in </a:t>
            </a:r>
          </a:p>
          <a:p>
            <a:r>
              <a:rPr lang="en-US" sz="2000" b="1" dirty="0">
                <a:solidFill>
                  <a:srgbClr val="0070C0"/>
                </a:solidFill>
                <a:latin typeface="Open Sans"/>
                <a:cs typeface="Open Sans"/>
              </a:rPr>
              <a:t>Health Settings Delivering HIV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9050-6E4F-40E4-8816-9B10B1065299}"/>
              </a:ext>
            </a:extLst>
          </p:cNvPr>
          <p:cNvSpPr>
            <a:spLocks noGrp="1"/>
          </p:cNvSpPr>
          <p:nvPr>
            <p:ph type="title"/>
          </p:nvPr>
        </p:nvSpPr>
        <p:spPr>
          <a:xfrm>
            <a:off x="7865806" y="484632"/>
            <a:ext cx="3677264" cy="1609344"/>
          </a:xfrm>
        </p:spPr>
        <p:txBody>
          <a:bodyPr>
            <a:normAutofit fontScale="90000"/>
          </a:bodyPr>
          <a:lstStyle/>
          <a:p>
            <a:r>
              <a:rPr lang="en-US" sz="4400" dirty="0">
                <a:solidFill>
                  <a:srgbClr val="FF0000"/>
                </a:solidFill>
              </a:rPr>
              <a:t>It STARTS WITH US </a:t>
            </a:r>
            <a:r>
              <a:rPr lang="en-US" sz="4400" dirty="0"/>
              <a:t>FACILITY-LEVEL checklist</a:t>
            </a:r>
          </a:p>
        </p:txBody>
      </p:sp>
      <p:sp>
        <p:nvSpPr>
          <p:cNvPr id="3" name="Content Placeholder 2">
            <a:extLst>
              <a:ext uri="{FF2B5EF4-FFF2-40B4-BE49-F238E27FC236}">
                <a16:creationId xmlns:a16="http://schemas.microsoft.com/office/drawing/2014/main" id="{EC40EB4D-51DA-4966-9EC1-2EFE6DBE634D}"/>
              </a:ext>
            </a:extLst>
          </p:cNvPr>
          <p:cNvSpPr>
            <a:spLocks noGrp="1"/>
          </p:cNvSpPr>
          <p:nvPr>
            <p:ph idx="1"/>
          </p:nvPr>
        </p:nvSpPr>
        <p:spPr>
          <a:xfrm>
            <a:off x="7865805" y="2121408"/>
            <a:ext cx="3677263" cy="4092579"/>
          </a:xfrm>
        </p:spPr>
        <p:txBody>
          <a:bodyPr>
            <a:normAutofit/>
          </a:bodyPr>
          <a:lstStyle/>
          <a:p>
            <a:pPr marL="548640" lvl="2" indent="0">
              <a:buNone/>
            </a:pPr>
            <a:endParaRPr lang="en-US" dirty="0"/>
          </a:p>
          <a:p>
            <a:pPr marL="617220" lvl="1" indent="-342900">
              <a:buFont typeface="+mj-lt"/>
              <a:buAutoNum type="arabicPeriod"/>
            </a:pPr>
            <a:endParaRPr lang="en-US" sz="1600" dirty="0"/>
          </a:p>
        </p:txBody>
      </p:sp>
      <p:sp>
        <p:nvSpPr>
          <p:cNvPr id="4" name="Slide Number Placeholder 3">
            <a:extLst>
              <a:ext uri="{FF2B5EF4-FFF2-40B4-BE49-F238E27FC236}">
                <a16:creationId xmlns:a16="http://schemas.microsoft.com/office/drawing/2014/main" id="{76EA0220-F550-45C8-8360-C624640767F2}"/>
              </a:ext>
            </a:extLst>
          </p:cNvPr>
          <p:cNvSpPr>
            <a:spLocks noGrp="1"/>
          </p:cNvSpPr>
          <p:nvPr>
            <p:ph type="sldNum" sz="quarter" idx="12"/>
          </p:nvPr>
        </p:nvSpPr>
        <p:spPr>
          <a:xfrm>
            <a:off x="11311128" y="6272784"/>
            <a:ext cx="64008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4FAB73BC-B049-4115-A692-8D63A059BFB8}" type="slidenum">
              <a:rPr kumimoji="0" lang="en-US"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spcBef>
                  <a:spcPts val="0"/>
                </a:spcBef>
                <a:spcAft>
                  <a:spcPts val="600"/>
                </a:spcAft>
                <a:buClrTx/>
                <a:buSzTx/>
                <a:buFontTx/>
                <a:buNone/>
                <a:tabLst/>
                <a:defRPr/>
              </a:pPr>
              <a:t>10</a:t>
            </a:fld>
            <a:endParaRPr kumimoji="0" lang="en-US" b="1" i="0" u="none" strike="noStrike" kern="1200" cap="none" spc="0" normalizeH="0" baseline="0" noProof="0">
              <a:ln>
                <a:noFill/>
              </a:ln>
              <a:effectLst/>
              <a:uLnTx/>
              <a:uFillTx/>
              <a:latin typeface="Rockwell Condensed" panose="02060603050405020104"/>
              <a:ea typeface="+mn-ea"/>
              <a:cs typeface="+mn-cs"/>
            </a:endParaRPr>
          </a:p>
        </p:txBody>
      </p:sp>
      <p:graphicFrame>
        <p:nvGraphicFramePr>
          <p:cNvPr id="5" name="Table 4">
            <a:extLst>
              <a:ext uri="{FF2B5EF4-FFF2-40B4-BE49-F238E27FC236}">
                <a16:creationId xmlns:a16="http://schemas.microsoft.com/office/drawing/2014/main" id="{BFBEA775-F16F-47A6-B8AD-A296043F4D1E}"/>
              </a:ext>
            </a:extLst>
          </p:cNvPr>
          <p:cNvGraphicFramePr>
            <a:graphicFrameLocks noGrp="1"/>
          </p:cNvGraphicFramePr>
          <p:nvPr>
            <p:extLst>
              <p:ext uri="{D42A27DB-BD31-4B8C-83A1-F6EECF244321}">
                <p14:modId xmlns:p14="http://schemas.microsoft.com/office/powerpoint/2010/main" val="2554646733"/>
              </p:ext>
            </p:extLst>
          </p:nvPr>
        </p:nvGraphicFramePr>
        <p:xfrm>
          <a:off x="240791" y="1271239"/>
          <a:ext cx="7487004" cy="5497688"/>
        </p:xfrm>
        <a:graphic>
          <a:graphicData uri="http://schemas.openxmlformats.org/drawingml/2006/table">
            <a:tbl>
              <a:tblPr firstRow="1" firstCol="1" bandRow="1">
                <a:tableStyleId>{69012ECD-51FC-41F1-AA8D-1B2483CD663E}</a:tableStyleId>
              </a:tblPr>
              <a:tblGrid>
                <a:gridCol w="3743502">
                  <a:extLst>
                    <a:ext uri="{9D8B030D-6E8A-4147-A177-3AD203B41FA5}">
                      <a16:colId xmlns:a16="http://schemas.microsoft.com/office/drawing/2014/main" val="1890450908"/>
                    </a:ext>
                  </a:extLst>
                </a:gridCol>
                <a:gridCol w="3743502">
                  <a:extLst>
                    <a:ext uri="{9D8B030D-6E8A-4147-A177-3AD203B41FA5}">
                      <a16:colId xmlns:a16="http://schemas.microsoft.com/office/drawing/2014/main" val="3235810735"/>
                    </a:ext>
                  </a:extLst>
                </a:gridCol>
              </a:tblGrid>
              <a:tr h="224246">
                <a:tc gridSpan="2">
                  <a:txBody>
                    <a:bodyPr/>
                    <a:lstStyle/>
                    <a:p>
                      <a:pPr marL="228600" marR="0" algn="ctr">
                        <a:lnSpc>
                          <a:spcPct val="107000"/>
                        </a:lnSpc>
                        <a:spcBef>
                          <a:spcPts val="0"/>
                        </a:spcBef>
                        <a:spcAft>
                          <a:spcPts val="0"/>
                        </a:spcAft>
                      </a:pPr>
                      <a:r>
                        <a:rPr lang="en-US" sz="1100" dirty="0">
                          <a:effectLst/>
                        </a:rPr>
                        <a:t>EQUAL ACCESS TO CARE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tc>
                <a:tc hMerge="1">
                  <a:txBody>
                    <a:bodyPr/>
                    <a:lstStyle/>
                    <a:p>
                      <a:endParaRPr lang="en-US"/>
                    </a:p>
                  </a:txBody>
                  <a:tcPr/>
                </a:tc>
                <a:extLst>
                  <a:ext uri="{0D108BD9-81ED-4DB2-BD59-A6C34878D82A}">
                    <a16:rowId xmlns:a16="http://schemas.microsoft.com/office/drawing/2014/main" val="2418641131"/>
                  </a:ext>
                </a:extLst>
              </a:tr>
              <a:tr h="592784">
                <a:tc>
                  <a:txBody>
                    <a:bodyPr/>
                    <a:lstStyle/>
                    <a:p>
                      <a:pPr marL="0" marR="0">
                        <a:lnSpc>
                          <a:spcPct val="107000"/>
                        </a:lnSpc>
                        <a:spcBef>
                          <a:spcPts val="0"/>
                        </a:spcBef>
                        <a:spcAft>
                          <a:spcPts val="0"/>
                        </a:spcAft>
                      </a:pPr>
                      <a:r>
                        <a:rPr lang="en-US" sz="1100" b="0" dirty="0">
                          <a:effectLst/>
                          <a:sym typeface="Wingdings" panose="05000000000000000000" pitchFamily="2" charset="2"/>
                        </a:rPr>
                        <a:t></a:t>
                      </a:r>
                      <a:r>
                        <a:rPr lang="en-US" sz="1100" b="0" dirty="0">
                          <a:effectLst/>
                        </a:rPr>
                        <a:t> </a:t>
                      </a:r>
                      <a:r>
                        <a:rPr lang="en-US" sz="1050" b="0" dirty="0">
                          <a:effectLst/>
                        </a:rPr>
                        <a:t>Access to care and support is not delayed or denied regardless of HIV status, gender, sexual orientation, key population characteristics </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tc>
                <a:tc>
                  <a:txBody>
                    <a:bodyPr/>
                    <a:lstStyle/>
                    <a:p>
                      <a:pPr marL="0" marR="0" algn="just">
                        <a:lnSpc>
                          <a:spcPct val="107000"/>
                        </a:lnSpc>
                        <a:spcBef>
                          <a:spcPts val="0"/>
                        </a:spcBef>
                        <a:spcAft>
                          <a:spcPts val="0"/>
                        </a:spcAft>
                      </a:pPr>
                      <a:r>
                        <a:rPr lang="en-US" sz="1100" dirty="0">
                          <a:effectLst/>
                          <a:sym typeface="Wingdings" panose="05000000000000000000" pitchFamily="2" charset="2"/>
                        </a:rPr>
                        <a:t></a:t>
                      </a:r>
                      <a:r>
                        <a:rPr lang="en-US" sz="1100" dirty="0">
                          <a:effectLst/>
                        </a:rPr>
                        <a:t> </a:t>
                      </a:r>
                      <a:r>
                        <a:rPr lang="en-US" sz="1050" dirty="0">
                          <a:effectLst/>
                        </a:rPr>
                        <a:t>All HIV tests are voluntary </a:t>
                      </a:r>
                    </a:p>
                    <a:p>
                      <a:pPr marL="0" marR="0" algn="just">
                        <a:lnSpc>
                          <a:spcPct val="107000"/>
                        </a:lnSpc>
                        <a:spcBef>
                          <a:spcPts val="0"/>
                        </a:spcBef>
                        <a:spcAft>
                          <a:spcPts val="0"/>
                        </a:spcAft>
                      </a:pPr>
                      <a:r>
                        <a:rPr lang="en-US" sz="1100" dirty="0">
                          <a:effectLst/>
                          <a:sym typeface="Wingdings" panose="05000000000000000000" pitchFamily="2" charset="2"/>
                        </a:rPr>
                        <a:t></a:t>
                      </a:r>
                      <a:r>
                        <a:rPr lang="en-US" sz="1100" dirty="0">
                          <a:effectLst/>
                        </a:rPr>
                        <a:t> </a:t>
                      </a:r>
                      <a:r>
                        <a:rPr lang="en-US" sz="1050" dirty="0">
                          <a:effectLst/>
                        </a:rPr>
                        <a:t>Services for PLHIV are integrated into other facility departments to protect privacy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tc>
                <a:extLst>
                  <a:ext uri="{0D108BD9-81ED-4DB2-BD59-A6C34878D82A}">
                    <a16:rowId xmlns:a16="http://schemas.microsoft.com/office/drawing/2014/main" val="167388255"/>
                  </a:ext>
                </a:extLst>
              </a:tr>
              <a:tr h="224246">
                <a:tc gridSpan="2">
                  <a:txBody>
                    <a:bodyPr/>
                    <a:lstStyle/>
                    <a:p>
                      <a:pPr marL="228600" marR="0" algn="ctr">
                        <a:lnSpc>
                          <a:spcPct val="107000"/>
                        </a:lnSpc>
                        <a:spcBef>
                          <a:spcPts val="0"/>
                        </a:spcBef>
                        <a:spcAft>
                          <a:spcPts val="0"/>
                        </a:spcAft>
                      </a:pPr>
                      <a:r>
                        <a:rPr lang="en-US" sz="1100" dirty="0">
                          <a:solidFill>
                            <a:schemeClr val="bg1"/>
                          </a:solidFill>
                          <a:effectLst/>
                        </a:rPr>
                        <a:t>CONFIDENTIALITY</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solidFill>
                      <a:srgbClr val="7030A0"/>
                    </a:solidFill>
                  </a:tcPr>
                </a:tc>
                <a:tc hMerge="1">
                  <a:txBody>
                    <a:bodyPr/>
                    <a:lstStyle/>
                    <a:p>
                      <a:endParaRPr lang="en-US"/>
                    </a:p>
                  </a:txBody>
                  <a:tcPr/>
                </a:tc>
                <a:extLst>
                  <a:ext uri="{0D108BD9-81ED-4DB2-BD59-A6C34878D82A}">
                    <a16:rowId xmlns:a16="http://schemas.microsoft.com/office/drawing/2014/main" val="1287172829"/>
                  </a:ext>
                </a:extLst>
              </a:tr>
              <a:tr h="592784">
                <a:tc>
                  <a:txBody>
                    <a:bodyPr/>
                    <a:lstStyle/>
                    <a:p>
                      <a:pPr marL="0" marR="0">
                        <a:lnSpc>
                          <a:spcPct val="107000"/>
                        </a:lnSpc>
                        <a:spcBef>
                          <a:spcPts val="0"/>
                        </a:spcBef>
                        <a:spcAft>
                          <a:spcPts val="0"/>
                        </a:spcAft>
                      </a:pPr>
                      <a:r>
                        <a:rPr lang="en-US" sz="1100" b="0" dirty="0">
                          <a:effectLst/>
                          <a:sym typeface="Wingdings" panose="05000000000000000000" pitchFamily="2" charset="2"/>
                        </a:rPr>
                        <a:t></a:t>
                      </a:r>
                      <a:r>
                        <a:rPr lang="en-US" sz="1100" b="0" dirty="0">
                          <a:effectLst/>
                        </a:rPr>
                        <a:t> </a:t>
                      </a:r>
                      <a:r>
                        <a:rPr lang="en-US" sz="1050" b="0" dirty="0">
                          <a:effectLst/>
                        </a:rPr>
                        <a:t>Client information and HIV status is communicated only to the client and treating staff unless informed consent is obtained from the client</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tc>
                <a:tc>
                  <a:txBody>
                    <a:bodyPr/>
                    <a:lstStyle/>
                    <a:p>
                      <a:pPr marL="0" marR="0">
                        <a:lnSpc>
                          <a:spcPct val="107000"/>
                        </a:lnSpc>
                        <a:spcBef>
                          <a:spcPts val="0"/>
                        </a:spcBef>
                        <a:spcAft>
                          <a:spcPts val="0"/>
                        </a:spcAft>
                      </a:pPr>
                      <a:r>
                        <a:rPr lang="en-US" sz="1100" dirty="0">
                          <a:effectLst/>
                          <a:sym typeface="Wingdings" panose="05000000000000000000" pitchFamily="2" charset="2"/>
                        </a:rPr>
                        <a:t></a:t>
                      </a:r>
                      <a:r>
                        <a:rPr lang="en-US" sz="1100" dirty="0">
                          <a:effectLst/>
                        </a:rPr>
                        <a:t> </a:t>
                      </a:r>
                      <a:r>
                        <a:rPr lang="en-US" sz="1050" dirty="0">
                          <a:effectLst/>
                        </a:rPr>
                        <a:t>Client records are stored in a secure place</a:t>
                      </a:r>
                    </a:p>
                    <a:p>
                      <a:pPr marL="0" marR="0" algn="just">
                        <a:lnSpc>
                          <a:spcPct val="107000"/>
                        </a:lnSpc>
                        <a:spcBef>
                          <a:spcPts val="0"/>
                        </a:spcBef>
                        <a:spcAft>
                          <a:spcPts val="0"/>
                        </a:spcAft>
                      </a:pPr>
                      <a:r>
                        <a:rPr lang="en-US" sz="1100" dirty="0">
                          <a:effectLst/>
                          <a:sym typeface="Wingdings" panose="05000000000000000000" pitchFamily="2" charset="2"/>
                        </a:rPr>
                        <a:t></a:t>
                      </a:r>
                      <a:r>
                        <a:rPr lang="en-US" sz="1100" dirty="0">
                          <a:effectLst/>
                        </a:rPr>
                        <a:t> </a:t>
                      </a:r>
                      <a:r>
                        <a:rPr lang="en-US" sz="1050" dirty="0">
                          <a:effectLst/>
                        </a:rPr>
                        <a:t>Client files not labelled in a way that indicates HIV status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tc>
                <a:extLst>
                  <a:ext uri="{0D108BD9-81ED-4DB2-BD59-A6C34878D82A}">
                    <a16:rowId xmlns:a16="http://schemas.microsoft.com/office/drawing/2014/main" val="3029800395"/>
                  </a:ext>
                </a:extLst>
              </a:tr>
              <a:tr h="224246">
                <a:tc gridSpan="2">
                  <a:txBody>
                    <a:bodyPr/>
                    <a:lstStyle/>
                    <a:p>
                      <a:pPr marL="228600" marR="0" algn="ctr">
                        <a:lnSpc>
                          <a:spcPct val="107000"/>
                        </a:lnSpc>
                        <a:spcBef>
                          <a:spcPts val="0"/>
                        </a:spcBef>
                        <a:spcAft>
                          <a:spcPts val="0"/>
                        </a:spcAft>
                      </a:pPr>
                      <a:r>
                        <a:rPr lang="en-US" sz="1100" dirty="0">
                          <a:solidFill>
                            <a:schemeClr val="bg1"/>
                          </a:solidFill>
                          <a:effectLst/>
                        </a:rPr>
                        <a:t>SAFETY/INFECTION CONTROL</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solidFill>
                      <a:srgbClr val="0070C0"/>
                    </a:solidFill>
                  </a:tcPr>
                </a:tc>
                <a:tc hMerge="1">
                  <a:txBody>
                    <a:bodyPr/>
                    <a:lstStyle/>
                    <a:p>
                      <a:endParaRPr lang="en-US"/>
                    </a:p>
                  </a:txBody>
                  <a:tcPr/>
                </a:tc>
                <a:extLst>
                  <a:ext uri="{0D108BD9-81ED-4DB2-BD59-A6C34878D82A}">
                    <a16:rowId xmlns:a16="http://schemas.microsoft.com/office/drawing/2014/main" val="1809545133"/>
                  </a:ext>
                </a:extLst>
              </a:tr>
              <a:tr h="397229">
                <a:tc>
                  <a:txBody>
                    <a:bodyPr/>
                    <a:lstStyle/>
                    <a:p>
                      <a:pPr marL="0" marR="0">
                        <a:lnSpc>
                          <a:spcPct val="107000"/>
                        </a:lnSpc>
                        <a:spcBef>
                          <a:spcPts val="0"/>
                        </a:spcBef>
                        <a:spcAft>
                          <a:spcPts val="0"/>
                        </a:spcAft>
                      </a:pPr>
                      <a:r>
                        <a:rPr lang="en-US" sz="1100" b="0" dirty="0">
                          <a:effectLst/>
                          <a:sym typeface="Wingdings" panose="05000000000000000000" pitchFamily="2" charset="2"/>
                        </a:rPr>
                        <a:t></a:t>
                      </a:r>
                      <a:r>
                        <a:rPr lang="en-US" sz="1100" b="0" dirty="0">
                          <a:effectLst/>
                        </a:rPr>
                        <a:t> </a:t>
                      </a:r>
                      <a:r>
                        <a:rPr lang="en-US" sz="1050" b="0" dirty="0">
                          <a:effectLst/>
                        </a:rPr>
                        <a:t>Standard, universal precaution measures are practiced equally among patients</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tc>
                <a:tc>
                  <a:txBody>
                    <a:bodyPr/>
                    <a:lstStyle/>
                    <a:p>
                      <a:pPr marL="171450" marR="0" indent="-171450">
                        <a:lnSpc>
                          <a:spcPct val="107000"/>
                        </a:lnSpc>
                        <a:spcBef>
                          <a:spcPts val="0"/>
                        </a:spcBef>
                        <a:spcAft>
                          <a:spcPts val="0"/>
                        </a:spcAft>
                        <a:buFont typeface="Wingdings" panose="05000000000000000000" pitchFamily="2" charset="2"/>
                        <a:buChar char="o"/>
                      </a:pPr>
                      <a:r>
                        <a:rPr lang="en-US" sz="1050" dirty="0">
                          <a:effectLst/>
                        </a:rPr>
                        <a:t>Supplies essential to staff safety and infection control is readily available to all staff</a:t>
                      </a:r>
                    </a:p>
                    <a:p>
                      <a:pPr marL="171450" marR="0" indent="-171450">
                        <a:lnSpc>
                          <a:spcPct val="107000"/>
                        </a:lnSpc>
                        <a:spcBef>
                          <a:spcPts val="0"/>
                        </a:spcBef>
                        <a:spcAft>
                          <a:spcPts val="0"/>
                        </a:spcAft>
                        <a:buFont typeface="Wingdings" panose="05000000000000000000" pitchFamily="2" charset="2"/>
                        <a:buChar char="o"/>
                      </a:pPr>
                      <a:r>
                        <a:rPr lang="en-US" sz="1050" dirty="0">
                          <a:effectLst/>
                          <a:latin typeface="+mn-lt"/>
                          <a:ea typeface="Calibri" panose="020F0502020204030204" pitchFamily="34" charset="0"/>
                          <a:cs typeface="Times New Roman" panose="02020603050405020304" pitchFamily="18" charset="0"/>
                        </a:rPr>
                        <a:t>Proper waste management procedures are in place</a:t>
                      </a:r>
                    </a:p>
                  </a:txBody>
                  <a:tcPr marL="46659" marR="46659" marT="0" marB="0"/>
                </a:tc>
                <a:extLst>
                  <a:ext uri="{0D108BD9-81ED-4DB2-BD59-A6C34878D82A}">
                    <a16:rowId xmlns:a16="http://schemas.microsoft.com/office/drawing/2014/main" val="62509416"/>
                  </a:ext>
                </a:extLst>
              </a:tr>
              <a:tr h="224246">
                <a:tc gridSpan="2">
                  <a:txBody>
                    <a:bodyPr/>
                    <a:lstStyle/>
                    <a:p>
                      <a:pPr marL="0" marR="0" algn="ctr">
                        <a:lnSpc>
                          <a:spcPct val="107000"/>
                        </a:lnSpc>
                        <a:spcBef>
                          <a:spcPts val="0"/>
                        </a:spcBef>
                        <a:spcAft>
                          <a:spcPts val="0"/>
                        </a:spcAft>
                      </a:pPr>
                      <a:r>
                        <a:rPr lang="en-US" sz="1100" kern="1200" dirty="0">
                          <a:solidFill>
                            <a:schemeClr val="bg1"/>
                          </a:solidFill>
                          <a:effectLst/>
                        </a:rPr>
                        <a:t>TRAINING</a:t>
                      </a:r>
                      <a:endParaRPr lang="en-US" sz="11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2701100741"/>
                  </a:ext>
                </a:extLst>
              </a:tr>
              <a:tr h="397229">
                <a:tc>
                  <a:txBody>
                    <a:bodyPr/>
                    <a:lstStyle/>
                    <a:p>
                      <a:pPr marL="0" marR="0" algn="l">
                        <a:lnSpc>
                          <a:spcPct val="107000"/>
                        </a:lnSpc>
                        <a:spcBef>
                          <a:spcPts val="0"/>
                        </a:spcBef>
                        <a:spcAft>
                          <a:spcPts val="0"/>
                        </a:spcAft>
                      </a:pPr>
                      <a:r>
                        <a:rPr lang="en-US" sz="1100" b="0" dirty="0">
                          <a:effectLst/>
                          <a:sym typeface="Wingdings" panose="05000000000000000000" pitchFamily="2" charset="2"/>
                        </a:rPr>
                        <a:t></a:t>
                      </a:r>
                      <a:r>
                        <a:rPr lang="en-US" sz="1100" b="0" dirty="0">
                          <a:effectLst/>
                        </a:rPr>
                        <a:t> </a:t>
                      </a:r>
                      <a:r>
                        <a:rPr lang="en-US" sz="1050" b="0" dirty="0">
                          <a:effectLst/>
                        </a:rPr>
                        <a:t>Staff are trained in the rights of PLHIV and other vulnerable populations to equal quality care</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tc>
                <a:tc>
                  <a:txBody>
                    <a:bodyPr/>
                    <a:lstStyle/>
                    <a:p>
                      <a:pPr marL="0" marR="0">
                        <a:lnSpc>
                          <a:spcPct val="107000"/>
                        </a:lnSpc>
                        <a:spcBef>
                          <a:spcPts val="0"/>
                        </a:spcBef>
                        <a:spcAft>
                          <a:spcPts val="0"/>
                        </a:spcAft>
                      </a:pPr>
                      <a:r>
                        <a:rPr lang="en-US" sz="1100" dirty="0">
                          <a:effectLst/>
                          <a:sym typeface="Wingdings" panose="05000000000000000000" pitchFamily="2" charset="2"/>
                        </a:rPr>
                        <a:t></a:t>
                      </a:r>
                      <a:r>
                        <a:rPr lang="en-US" sz="1100" dirty="0">
                          <a:effectLst/>
                        </a:rPr>
                        <a:t> </a:t>
                      </a:r>
                      <a:r>
                        <a:rPr lang="en-US" sz="1050" dirty="0">
                          <a:effectLst/>
                        </a:rPr>
                        <a:t>Staff are trained on clients’ rights to privacy and confidentiality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tc>
                <a:extLst>
                  <a:ext uri="{0D108BD9-81ED-4DB2-BD59-A6C34878D82A}">
                    <a16:rowId xmlns:a16="http://schemas.microsoft.com/office/drawing/2014/main" val="3652558070"/>
                  </a:ext>
                </a:extLst>
              </a:tr>
              <a:tr h="397229">
                <a:tc>
                  <a:txBody>
                    <a:bodyPr/>
                    <a:lstStyle/>
                    <a:p>
                      <a:pPr marL="0" marR="0" algn="l">
                        <a:lnSpc>
                          <a:spcPct val="107000"/>
                        </a:lnSpc>
                        <a:spcBef>
                          <a:spcPts val="0"/>
                        </a:spcBef>
                        <a:spcAft>
                          <a:spcPts val="0"/>
                        </a:spcAft>
                      </a:pPr>
                      <a:r>
                        <a:rPr lang="en-US" sz="1100" b="0" dirty="0">
                          <a:effectLst/>
                          <a:sym typeface="Wingdings" panose="05000000000000000000" pitchFamily="2" charset="2"/>
                        </a:rPr>
                        <a:t></a:t>
                      </a:r>
                      <a:r>
                        <a:rPr lang="en-US" sz="1100" b="0" dirty="0">
                          <a:effectLst/>
                        </a:rPr>
                        <a:t> </a:t>
                      </a:r>
                      <a:r>
                        <a:rPr lang="en-US" sz="1050" b="0" dirty="0">
                          <a:effectLst/>
                        </a:rPr>
                        <a:t>Staff are trained in HIV and other infection disease transmission and universal precautions</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tc>
                <a:tc>
                  <a:txBody>
                    <a:bodyPr/>
                    <a:lstStyle/>
                    <a:p>
                      <a:pPr marL="171450" marR="0" indent="-171450">
                        <a:lnSpc>
                          <a:spcPct val="107000"/>
                        </a:lnSpc>
                        <a:spcBef>
                          <a:spcPts val="0"/>
                        </a:spcBef>
                        <a:spcAft>
                          <a:spcPts val="0"/>
                        </a:spcAft>
                        <a:buFont typeface="Wingdings" panose="05000000000000000000" pitchFamily="2" charset="2"/>
                        <a:buChar char="o"/>
                      </a:pPr>
                      <a:r>
                        <a:rPr lang="en-US" sz="1050" dirty="0">
                          <a:effectLst/>
                        </a:rPr>
                        <a:t>Staff are trained to eliminate stigma and discrimination in the facility</a:t>
                      </a:r>
                    </a:p>
                    <a:p>
                      <a:pPr marL="171450" marR="0" indent="-171450">
                        <a:lnSpc>
                          <a:spcPct val="107000"/>
                        </a:lnSpc>
                        <a:spcBef>
                          <a:spcPts val="0"/>
                        </a:spcBef>
                        <a:spcAft>
                          <a:spcPts val="0"/>
                        </a:spcAft>
                        <a:buFont typeface="Wingdings" panose="05000000000000000000" pitchFamily="2" charset="2"/>
                        <a:buChar char="o"/>
                      </a:pPr>
                      <a:r>
                        <a:rPr lang="en-US" sz="1050" dirty="0">
                          <a:effectLst/>
                          <a:latin typeface="+mn-lt"/>
                          <a:ea typeface="Calibri" panose="020F0502020204030204" pitchFamily="34" charset="0"/>
                          <a:cs typeface="Times New Roman" panose="02020603050405020304" pitchFamily="18" charset="0"/>
                        </a:rPr>
                        <a:t>Staff are trained in testing and counselling procedures</a:t>
                      </a:r>
                    </a:p>
                  </a:txBody>
                  <a:tcPr marL="46659" marR="46659" marT="0" marB="0"/>
                </a:tc>
                <a:extLst>
                  <a:ext uri="{0D108BD9-81ED-4DB2-BD59-A6C34878D82A}">
                    <a16:rowId xmlns:a16="http://schemas.microsoft.com/office/drawing/2014/main" val="3951716005"/>
                  </a:ext>
                </a:extLst>
              </a:tr>
              <a:tr h="224246">
                <a:tc gridSpan="2">
                  <a:txBody>
                    <a:bodyPr/>
                    <a:lstStyle/>
                    <a:p>
                      <a:pPr marL="0" marR="0" algn="ctr" defTabSz="914400" rtl="0" eaLnBrk="1" latinLnBrk="0" hangingPunct="1">
                        <a:lnSpc>
                          <a:spcPct val="107000"/>
                        </a:lnSpc>
                        <a:spcBef>
                          <a:spcPts val="0"/>
                        </a:spcBef>
                        <a:spcAft>
                          <a:spcPts val="0"/>
                        </a:spcAft>
                      </a:pPr>
                      <a:r>
                        <a:rPr lang="en-US" sz="1100" kern="1200" dirty="0">
                          <a:solidFill>
                            <a:schemeClr val="bg1"/>
                          </a:solidFill>
                          <a:effectLst/>
                        </a:rPr>
                        <a:t>POLICIES</a:t>
                      </a:r>
                      <a:endParaRPr lang="en-US" sz="11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solidFill>
                      <a:srgbClr val="00B050"/>
                    </a:solidFill>
                  </a:tcPr>
                </a:tc>
                <a:tc hMerge="1">
                  <a:txBody>
                    <a:bodyPr/>
                    <a:lstStyle/>
                    <a:p>
                      <a:endParaRPr lang="en-US"/>
                    </a:p>
                  </a:txBody>
                  <a:tcPr/>
                </a:tc>
                <a:extLst>
                  <a:ext uri="{0D108BD9-81ED-4DB2-BD59-A6C34878D82A}">
                    <a16:rowId xmlns:a16="http://schemas.microsoft.com/office/drawing/2014/main" val="2951995721"/>
                  </a:ext>
                </a:extLst>
              </a:tr>
              <a:tr h="778084">
                <a:tc>
                  <a:txBody>
                    <a:bodyPr/>
                    <a:lstStyle/>
                    <a:p>
                      <a:pPr marL="0" marR="0">
                        <a:lnSpc>
                          <a:spcPct val="107000"/>
                        </a:lnSpc>
                        <a:spcBef>
                          <a:spcPts val="0"/>
                        </a:spcBef>
                        <a:spcAft>
                          <a:spcPts val="0"/>
                        </a:spcAft>
                      </a:pPr>
                      <a:r>
                        <a:rPr lang="en-US" sz="1100" b="0" dirty="0">
                          <a:effectLst/>
                          <a:sym typeface="Wingdings" panose="05000000000000000000" pitchFamily="2" charset="2"/>
                        </a:rPr>
                        <a:t></a:t>
                      </a:r>
                      <a:r>
                        <a:rPr lang="en-US" sz="1100" b="0" dirty="0">
                          <a:effectLst/>
                        </a:rPr>
                        <a:t> </a:t>
                      </a:r>
                      <a:r>
                        <a:rPr lang="en-US" sz="1050" b="0" dirty="0">
                          <a:effectLst/>
                        </a:rPr>
                        <a:t>Facility has a policy, visible to both healthcare workers and clients, on stigma &amp; discrimination, equal access to care, voluntary testing, confidentiality, safety and infection control</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tc>
                <a:tc>
                  <a:txBody>
                    <a:bodyPr/>
                    <a:lstStyle/>
                    <a:p>
                      <a:pPr marL="0" marR="0">
                        <a:lnSpc>
                          <a:spcPct val="107000"/>
                        </a:lnSpc>
                        <a:spcBef>
                          <a:spcPts val="0"/>
                        </a:spcBef>
                        <a:spcAft>
                          <a:spcPts val="0"/>
                        </a:spcAft>
                      </a:pPr>
                      <a:r>
                        <a:rPr lang="en-US" sz="1100" dirty="0">
                          <a:effectLst/>
                          <a:sym typeface="Wingdings" panose="05000000000000000000" pitchFamily="2" charset="2"/>
                        </a:rPr>
                        <a:t></a:t>
                      </a:r>
                      <a:r>
                        <a:rPr lang="en-US" sz="1100" dirty="0">
                          <a:effectLst/>
                        </a:rPr>
                        <a:t> </a:t>
                      </a:r>
                      <a:r>
                        <a:rPr lang="en-US" sz="1050" dirty="0">
                          <a:effectLst/>
                        </a:rPr>
                        <a:t>Facility has a policy, visible to both healthcare workers and patients, on responding to client complaints as they relate to stigma and discrimination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tc>
                <a:extLst>
                  <a:ext uri="{0D108BD9-81ED-4DB2-BD59-A6C34878D82A}">
                    <a16:rowId xmlns:a16="http://schemas.microsoft.com/office/drawing/2014/main" val="2027410481"/>
                  </a:ext>
                </a:extLst>
              </a:tr>
              <a:tr h="224246">
                <a:tc gridSpan="2">
                  <a:txBody>
                    <a:bodyPr/>
                    <a:lstStyle/>
                    <a:p>
                      <a:pPr marL="0" marR="0" algn="ctr">
                        <a:lnSpc>
                          <a:spcPct val="107000"/>
                        </a:lnSpc>
                        <a:spcBef>
                          <a:spcPts val="0"/>
                        </a:spcBef>
                        <a:spcAft>
                          <a:spcPts val="0"/>
                        </a:spcAft>
                      </a:pPr>
                      <a:r>
                        <a:rPr lang="en-US" sz="1100" kern="1200" dirty="0">
                          <a:solidFill>
                            <a:schemeClr val="bg1"/>
                          </a:solidFill>
                          <a:effectLst/>
                        </a:rPr>
                        <a:t>QUALITY ASSURANCE</a:t>
                      </a:r>
                      <a:endParaRPr lang="en-US" sz="11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solidFill>
                      <a:srgbClr val="FFC000"/>
                    </a:solidFill>
                  </a:tcPr>
                </a:tc>
                <a:tc hMerge="1">
                  <a:txBody>
                    <a:bodyPr/>
                    <a:lstStyle/>
                    <a:p>
                      <a:endParaRPr lang="en-US"/>
                    </a:p>
                  </a:txBody>
                  <a:tcPr/>
                </a:tc>
                <a:extLst>
                  <a:ext uri="{0D108BD9-81ED-4DB2-BD59-A6C34878D82A}">
                    <a16:rowId xmlns:a16="http://schemas.microsoft.com/office/drawing/2014/main" val="1276936325"/>
                  </a:ext>
                </a:extLst>
              </a:tr>
              <a:tr h="787395">
                <a:tc>
                  <a:txBody>
                    <a:bodyPr/>
                    <a:lstStyle/>
                    <a:p>
                      <a:pPr marL="0" marR="0" algn="just">
                        <a:lnSpc>
                          <a:spcPct val="107000"/>
                        </a:lnSpc>
                        <a:spcBef>
                          <a:spcPts val="0"/>
                        </a:spcBef>
                        <a:spcAft>
                          <a:spcPts val="0"/>
                        </a:spcAft>
                      </a:pPr>
                      <a:r>
                        <a:rPr lang="en-US" sz="1100" b="0" dirty="0">
                          <a:effectLst/>
                          <a:sym typeface="Wingdings" panose="05000000000000000000" pitchFamily="2" charset="2"/>
                        </a:rPr>
                        <a:t></a:t>
                      </a:r>
                      <a:r>
                        <a:rPr lang="en-US" sz="1100" b="0" dirty="0">
                          <a:effectLst/>
                        </a:rPr>
                        <a:t> </a:t>
                      </a:r>
                      <a:r>
                        <a:rPr lang="en-US" sz="1050" b="0" dirty="0">
                          <a:effectLst/>
                        </a:rPr>
                        <a:t>A team is in place to monitor and ensure all staff respect policies and procedures related to equal access to care, voluntary testing, confidentiality safety and infection control</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tc>
                <a:tc>
                  <a:txBody>
                    <a:bodyPr/>
                    <a:lstStyle/>
                    <a:p>
                      <a:pPr marL="0" marR="0">
                        <a:lnSpc>
                          <a:spcPct val="107000"/>
                        </a:lnSpc>
                        <a:spcBef>
                          <a:spcPts val="0"/>
                        </a:spcBef>
                        <a:spcAft>
                          <a:spcPts val="0"/>
                        </a:spcAft>
                      </a:pPr>
                      <a:r>
                        <a:rPr lang="en-US" sz="1100" dirty="0">
                          <a:effectLst/>
                          <a:sym typeface="Wingdings" panose="05000000000000000000" pitchFamily="2" charset="2"/>
                        </a:rPr>
                        <a:t></a:t>
                      </a:r>
                      <a:r>
                        <a:rPr lang="en-US" sz="1100" dirty="0">
                          <a:effectLst/>
                        </a:rPr>
                        <a:t> </a:t>
                      </a:r>
                      <a:r>
                        <a:rPr lang="en-US" sz="1050" dirty="0">
                          <a:effectLst/>
                        </a:rPr>
                        <a:t>A team and protocol is in place to prevent and address violations to policies and procedures</a:t>
                      </a:r>
                    </a:p>
                    <a:p>
                      <a:pPr marL="0" marR="0">
                        <a:lnSpc>
                          <a:spcPct val="107000"/>
                        </a:lnSpc>
                        <a:spcBef>
                          <a:spcPts val="0"/>
                        </a:spcBef>
                        <a:spcAft>
                          <a:spcPts val="0"/>
                        </a:spcAft>
                      </a:pPr>
                      <a:r>
                        <a:rPr lang="en-US" sz="1100" dirty="0">
                          <a:effectLst/>
                          <a:sym typeface="Wingdings" panose="05000000000000000000" pitchFamily="2" charset="2"/>
                        </a:rPr>
                        <a:t></a:t>
                      </a:r>
                      <a:r>
                        <a:rPr lang="en-US" sz="1100" dirty="0">
                          <a:effectLst/>
                        </a:rPr>
                        <a:t> </a:t>
                      </a:r>
                      <a:r>
                        <a:rPr lang="en-US" sz="1050" dirty="0">
                          <a:effectLst/>
                        </a:rPr>
                        <a:t>The facility makes it easy for clients to register grievances and complaints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659" marR="46659" marT="0" marB="0"/>
                </a:tc>
                <a:extLst>
                  <a:ext uri="{0D108BD9-81ED-4DB2-BD59-A6C34878D82A}">
                    <a16:rowId xmlns:a16="http://schemas.microsoft.com/office/drawing/2014/main" val="2497324431"/>
                  </a:ext>
                </a:extLst>
              </a:tr>
            </a:tbl>
          </a:graphicData>
        </a:graphic>
      </p:graphicFrame>
      <p:pic>
        <p:nvPicPr>
          <p:cNvPr id="6" name="Picture 2" descr="Module 1 - 10 - Discrimination-01.png">
            <a:extLst>
              <a:ext uri="{FF2B5EF4-FFF2-40B4-BE49-F238E27FC236}">
                <a16:creationId xmlns:a16="http://schemas.microsoft.com/office/drawing/2014/main" id="{BE8B2755-18BE-4DB9-A403-B287A40D7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395" y="2783674"/>
            <a:ext cx="3924934" cy="22077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645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3F13-BA75-4DE8-899A-346E467FF310}"/>
              </a:ext>
            </a:extLst>
          </p:cNvPr>
          <p:cNvSpPr>
            <a:spLocks noGrp="1"/>
          </p:cNvSpPr>
          <p:nvPr>
            <p:ph type="title"/>
          </p:nvPr>
        </p:nvSpPr>
        <p:spPr>
          <a:xfrm>
            <a:off x="1069848" y="484632"/>
            <a:ext cx="10058400" cy="1609344"/>
          </a:xfrm>
        </p:spPr>
        <p:txBody>
          <a:bodyPr>
            <a:normAutofit/>
          </a:bodyPr>
          <a:lstStyle/>
          <a:p>
            <a:r>
              <a:rPr lang="en-US" sz="4800" dirty="0"/>
              <a:t>What is a stigma-free health facility </a:t>
            </a:r>
          </a:p>
        </p:txBody>
      </p:sp>
      <p:pic>
        <p:nvPicPr>
          <p:cNvPr id="12" name="Graphic 11" descr="Thumbs Up Sign">
            <a:extLst>
              <a:ext uri="{FF2B5EF4-FFF2-40B4-BE49-F238E27FC236}">
                <a16:creationId xmlns:a16="http://schemas.microsoft.com/office/drawing/2014/main" id="{B391EE69-F556-4D38-8D6C-98E0FD16BD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082" y="2381985"/>
            <a:ext cx="3261974" cy="3261974"/>
          </a:xfrm>
          <a:prstGeom prst="rect">
            <a:avLst/>
          </a:prstGeom>
        </p:spPr>
      </p:pic>
      <p:sp>
        <p:nvSpPr>
          <p:cNvPr id="20" name="Content Placeholder 2">
            <a:extLst>
              <a:ext uri="{FF2B5EF4-FFF2-40B4-BE49-F238E27FC236}">
                <a16:creationId xmlns:a16="http://schemas.microsoft.com/office/drawing/2014/main" id="{F4E36DE0-5B8A-4E20-889E-74E1F25AEB06}"/>
              </a:ext>
            </a:extLst>
          </p:cNvPr>
          <p:cNvSpPr>
            <a:spLocks noGrp="1"/>
          </p:cNvSpPr>
          <p:nvPr>
            <p:ph idx="1"/>
          </p:nvPr>
        </p:nvSpPr>
        <p:spPr>
          <a:xfrm>
            <a:off x="4645829" y="2121408"/>
            <a:ext cx="6482419" cy="4050792"/>
          </a:xfrm>
        </p:spPr>
        <p:txBody>
          <a:bodyPr>
            <a:normAutofit/>
          </a:bodyPr>
          <a:lstStyle/>
          <a:p>
            <a:pPr marL="0" indent="0">
              <a:buNone/>
            </a:pPr>
            <a:r>
              <a:rPr lang="en-US" sz="1700" b="1" dirty="0"/>
              <a:t>A stigma-free health facility is one in which: </a:t>
            </a:r>
          </a:p>
          <a:p>
            <a:r>
              <a:rPr lang="en-US" sz="1700" dirty="0"/>
              <a:t>PLHIV &amp; other key populations are treated with respect &amp; compassion &amp; provided with high-quality care</a:t>
            </a:r>
          </a:p>
          <a:p>
            <a:r>
              <a:rPr lang="en-US" sz="1700" dirty="0"/>
              <a:t>PLHIV &amp; other key populations are treated the same as  everyone else coming to the facility</a:t>
            </a:r>
          </a:p>
          <a:p>
            <a:r>
              <a:rPr lang="en-US" sz="1700" dirty="0"/>
              <a:t>There are open, safe &amp; consequence-free means of communicating violations of human rights in the facility to facility management  </a:t>
            </a:r>
          </a:p>
          <a:p>
            <a:r>
              <a:rPr lang="en-US" sz="1700" dirty="0"/>
              <a:t>Health facility staff are able to protect themselves from HIV transmission in the workplace through the use of universal precautions</a:t>
            </a:r>
          </a:p>
          <a:p>
            <a:r>
              <a:rPr lang="en-US" sz="1700" dirty="0"/>
              <a:t>Health facility staff feel confident about getting tested for HIV, living with HIV &amp; continuing to work</a:t>
            </a:r>
          </a:p>
        </p:txBody>
      </p:sp>
      <p:sp>
        <p:nvSpPr>
          <p:cNvPr id="3" name="Slide Number Placeholder 2">
            <a:extLst>
              <a:ext uri="{FF2B5EF4-FFF2-40B4-BE49-F238E27FC236}">
                <a16:creationId xmlns:a16="http://schemas.microsoft.com/office/drawing/2014/main" id="{A6AB69C6-E1C6-491E-AF7D-5F1997C0086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
        <p:nvSpPr>
          <p:cNvPr id="6" name="TextBox 5">
            <a:extLst>
              <a:ext uri="{FF2B5EF4-FFF2-40B4-BE49-F238E27FC236}">
                <a16:creationId xmlns:a16="http://schemas.microsoft.com/office/drawing/2014/main" id="{69A5B84C-3300-45E3-858F-6EFF08BBE659}"/>
              </a:ext>
            </a:extLst>
          </p:cNvPr>
          <p:cNvSpPr txBox="1"/>
          <p:nvPr/>
        </p:nvSpPr>
        <p:spPr>
          <a:xfrm>
            <a:off x="7871013" y="6565612"/>
            <a:ext cx="341555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Adapted from the Health Policy Project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79697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A9A67-6EB0-43D3-AE45-B37ADC6D6FCC}"/>
              </a:ext>
            </a:extLst>
          </p:cNvPr>
          <p:cNvSpPr>
            <a:spLocks noGrp="1"/>
          </p:cNvSpPr>
          <p:nvPr>
            <p:ph type="title"/>
          </p:nvPr>
        </p:nvSpPr>
        <p:spPr>
          <a:xfrm>
            <a:off x="1069848" y="484632"/>
            <a:ext cx="10058400" cy="1609344"/>
          </a:xfrm>
        </p:spPr>
        <p:txBody>
          <a:bodyPr>
            <a:normAutofit/>
          </a:bodyPr>
          <a:lstStyle/>
          <a:p>
            <a:r>
              <a:rPr lang="en-US" sz="4800" dirty="0"/>
              <a:t>How to make your </a:t>
            </a:r>
            <a:br>
              <a:rPr lang="en-US" sz="4800" dirty="0"/>
            </a:br>
            <a:r>
              <a:rPr lang="en-US" sz="4800" dirty="0"/>
              <a:t>facility stigma free</a:t>
            </a:r>
          </a:p>
        </p:txBody>
      </p:sp>
      <p:sp>
        <p:nvSpPr>
          <p:cNvPr id="3" name="Content Placeholder 2">
            <a:extLst>
              <a:ext uri="{FF2B5EF4-FFF2-40B4-BE49-F238E27FC236}">
                <a16:creationId xmlns:a16="http://schemas.microsoft.com/office/drawing/2014/main" id="{90592FEE-59D7-4FD9-9B77-39AF23FAA920}"/>
              </a:ext>
            </a:extLst>
          </p:cNvPr>
          <p:cNvSpPr>
            <a:spLocks noGrp="1"/>
          </p:cNvSpPr>
          <p:nvPr>
            <p:ph idx="1"/>
          </p:nvPr>
        </p:nvSpPr>
        <p:spPr>
          <a:xfrm>
            <a:off x="324413" y="2627508"/>
            <a:ext cx="10058400" cy="4050792"/>
          </a:xfrm>
        </p:spPr>
        <p:txBody>
          <a:bodyPr>
            <a:normAutofit/>
          </a:bodyPr>
          <a:lstStyle/>
          <a:p>
            <a:pPr marL="0" indent="0">
              <a:buNone/>
            </a:pPr>
            <a:r>
              <a:rPr lang="en-US" dirty="0"/>
              <a:t>1. Set up a Stigma Working Group </a:t>
            </a:r>
          </a:p>
          <a:p>
            <a:pPr lvl="2"/>
            <a:r>
              <a:rPr lang="en-US" sz="1800" dirty="0"/>
              <a:t>Include managers, clinical staff, nonclinical staff &amp; patients</a:t>
            </a:r>
          </a:p>
          <a:p>
            <a:pPr lvl="2"/>
            <a:r>
              <a:rPr lang="en-US" sz="1800" dirty="0"/>
              <a:t>Make the Stigma Working Group responsible for developing, implementing &amp; monitoring stigma-related activities in the facility</a:t>
            </a:r>
            <a:endParaRPr lang="en-US" dirty="0"/>
          </a:p>
          <a:p>
            <a:pPr marL="0" indent="0">
              <a:buNone/>
            </a:pPr>
            <a:r>
              <a:rPr lang="en-US" dirty="0"/>
              <a:t>2. Assess your facility</a:t>
            </a:r>
          </a:p>
          <a:p>
            <a:pPr lvl="2"/>
            <a:r>
              <a:rPr lang="en-US" sz="1800" dirty="0"/>
              <a:t>IAPAC’s </a:t>
            </a:r>
            <a:r>
              <a:rPr lang="en-US" sz="1800" b="1" dirty="0"/>
              <a:t>Stigma Dialogue Navigator for Clinicians </a:t>
            </a:r>
            <a:r>
              <a:rPr lang="en-US" sz="1800" dirty="0"/>
              <a:t>provides an assessment </a:t>
            </a:r>
            <a:r>
              <a:rPr lang="en-US" sz="1800" u="sng" dirty="0">
                <a:hlinkClick r:id="rId4"/>
              </a:rPr>
              <a:t>Checklist for a Stigma-Free Facility Environment and Policies</a:t>
            </a:r>
            <a:endParaRPr lang="en-US" sz="1800" u="sng" dirty="0"/>
          </a:p>
          <a:p>
            <a:pPr lvl="2"/>
            <a:r>
              <a:rPr lang="en-US" sz="1800" dirty="0"/>
              <a:t>IAPAC’s It’s Up to Us facility-level checklist regarding equal access to care, confidentiality, safety/infection control, training, policies &amp; quality assurance</a:t>
            </a:r>
          </a:p>
          <a:p>
            <a:pPr marL="0" indent="0">
              <a:buNone/>
            </a:pPr>
            <a:r>
              <a:rPr lang="en-US" dirty="0"/>
              <a:t>3. Review current policies &amp; practices with facility staff &amp; patients</a:t>
            </a:r>
          </a:p>
          <a:p>
            <a:pPr marL="0" indent="0">
              <a:buNone/>
            </a:pPr>
            <a:r>
              <a:rPr lang="en-US" dirty="0"/>
              <a:t>4. Obtain input &amp; buy-in from community organizations representing key populations</a:t>
            </a:r>
          </a:p>
        </p:txBody>
      </p:sp>
      <p:pic>
        <p:nvPicPr>
          <p:cNvPr id="25602" name="Picture 2" descr="Module 3 - 62 - How to make your facility stigma free-01.png">
            <a:extLst>
              <a:ext uri="{FF2B5EF4-FFF2-40B4-BE49-F238E27FC236}">
                <a16:creationId xmlns:a16="http://schemas.microsoft.com/office/drawing/2014/main" id="{CB7C0D3C-9838-4178-9E3E-AF95E2B02C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177" y="17493"/>
            <a:ext cx="5234432" cy="29443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760E145-D06F-473B-B463-4BFC94795A9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custDataLst>
      <p:tags r:id="rId1"/>
    </p:custDataLst>
    <p:extLst>
      <p:ext uri="{BB962C8B-B14F-4D97-AF65-F5344CB8AC3E}">
        <p14:creationId xmlns:p14="http://schemas.microsoft.com/office/powerpoint/2010/main" val="1109531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Module 3 - 66 - Action Plan-01.png">
            <a:extLst>
              <a:ext uri="{FF2B5EF4-FFF2-40B4-BE49-F238E27FC236}">
                <a16:creationId xmlns:a16="http://schemas.microsoft.com/office/drawing/2014/main" id="{2DB310D3-7785-4963-9459-FF39FA0F6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0679" y="3127000"/>
            <a:ext cx="5771321" cy="32463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63F16D9-E0F0-41AD-9D30-A36D619B84F7}"/>
              </a:ext>
            </a:extLst>
          </p:cNvPr>
          <p:cNvSpPr>
            <a:spLocks noGrp="1"/>
          </p:cNvSpPr>
          <p:nvPr>
            <p:ph type="title"/>
          </p:nvPr>
        </p:nvSpPr>
        <p:spPr/>
        <p:txBody>
          <a:bodyPr>
            <a:normAutofit/>
          </a:bodyPr>
          <a:lstStyle/>
          <a:p>
            <a:r>
              <a:rPr lang="en-US" sz="4400" dirty="0"/>
              <a:t>How to make your facility stigma free </a:t>
            </a:r>
            <a:r>
              <a:rPr lang="en-US" sz="3600" dirty="0"/>
              <a:t>(continued)</a:t>
            </a:r>
            <a:endParaRPr lang="en-US" sz="4800" dirty="0"/>
          </a:p>
        </p:txBody>
      </p:sp>
      <p:sp>
        <p:nvSpPr>
          <p:cNvPr id="3" name="Content Placeholder 2">
            <a:extLst>
              <a:ext uri="{FF2B5EF4-FFF2-40B4-BE49-F238E27FC236}">
                <a16:creationId xmlns:a16="http://schemas.microsoft.com/office/drawing/2014/main" id="{F1DD3B2C-1A7C-41EE-8E44-71E4971CE4BC}"/>
              </a:ext>
            </a:extLst>
          </p:cNvPr>
          <p:cNvSpPr>
            <a:spLocks noGrp="1"/>
          </p:cNvSpPr>
          <p:nvPr>
            <p:ph idx="1"/>
          </p:nvPr>
        </p:nvSpPr>
        <p:spPr>
          <a:xfrm>
            <a:off x="851187" y="2090795"/>
            <a:ext cx="10058400" cy="4050792"/>
          </a:xfrm>
        </p:spPr>
        <p:txBody>
          <a:bodyPr>
            <a:normAutofit/>
          </a:bodyPr>
          <a:lstStyle/>
          <a:p>
            <a:pPr marL="0" indent="0">
              <a:buNone/>
            </a:pPr>
            <a:r>
              <a:rPr lang="en-US" dirty="0"/>
              <a:t>5. Develop &amp; launch a Code of Conduct with agreed principles governing behaviors in areas such as patient rights, maintaining confidentiality &amp; delivering quality care</a:t>
            </a:r>
          </a:p>
          <a:p>
            <a:pPr marL="0" indent="0">
              <a:buNone/>
            </a:pPr>
            <a:r>
              <a:rPr lang="en-US" dirty="0"/>
              <a:t>6. Create an Action Plan to implement the Code of Conduct &amp; anti-stigma policies </a:t>
            </a:r>
          </a:p>
          <a:p>
            <a:pPr marL="0" indent="0">
              <a:buNone/>
            </a:pPr>
            <a:r>
              <a:rPr lang="en-US" dirty="0"/>
              <a:t>7. Continuously monitor progress </a:t>
            </a:r>
            <a:endParaRPr lang="en-US" b="1" dirty="0"/>
          </a:p>
          <a:p>
            <a:pPr lvl="1"/>
            <a:r>
              <a:rPr lang="en-US" dirty="0"/>
              <a:t>Conduct an annual assessment</a:t>
            </a:r>
          </a:p>
          <a:p>
            <a:pPr lvl="1"/>
            <a:r>
              <a:rPr lang="en-US" dirty="0"/>
              <a:t>Discuss progress &amp; challenges with staff &amp; patients </a:t>
            </a:r>
          </a:p>
        </p:txBody>
      </p:sp>
      <p:sp>
        <p:nvSpPr>
          <p:cNvPr id="4" name="Slide Number Placeholder 3">
            <a:extLst>
              <a:ext uri="{FF2B5EF4-FFF2-40B4-BE49-F238E27FC236}">
                <a16:creationId xmlns:a16="http://schemas.microsoft.com/office/drawing/2014/main" id="{2D05F4CF-8A93-4112-BF38-12A4170C1FF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custDataLst>
      <p:tags r:id="rId1"/>
    </p:custDataLst>
    <p:extLst>
      <p:ext uri="{BB962C8B-B14F-4D97-AF65-F5344CB8AC3E}">
        <p14:creationId xmlns:p14="http://schemas.microsoft.com/office/powerpoint/2010/main" val="4275786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B2B-460C-4486-B7BE-2C427CB649BE}"/>
              </a:ext>
            </a:extLst>
          </p:cNvPr>
          <p:cNvSpPr>
            <a:spLocks noGrp="1"/>
          </p:cNvSpPr>
          <p:nvPr>
            <p:ph type="title"/>
          </p:nvPr>
        </p:nvSpPr>
        <p:spPr>
          <a:xfrm>
            <a:off x="1069848" y="484632"/>
            <a:ext cx="10058400" cy="1609344"/>
          </a:xfrm>
        </p:spPr>
        <p:txBody>
          <a:bodyPr>
            <a:normAutofit/>
          </a:bodyPr>
          <a:lstStyle/>
          <a:p>
            <a:r>
              <a:rPr lang="en-US" dirty="0"/>
              <a:t>Global Code of conduct</a:t>
            </a:r>
          </a:p>
        </p:txBody>
      </p:sp>
      <p:sp>
        <p:nvSpPr>
          <p:cNvPr id="3" name="Content Placeholder 2">
            <a:extLst>
              <a:ext uri="{FF2B5EF4-FFF2-40B4-BE49-F238E27FC236}">
                <a16:creationId xmlns:a16="http://schemas.microsoft.com/office/drawing/2014/main" id="{43420A88-B418-41B3-A7F1-0491C06B9B75}"/>
              </a:ext>
            </a:extLst>
          </p:cNvPr>
          <p:cNvSpPr>
            <a:spLocks noGrp="1"/>
          </p:cNvSpPr>
          <p:nvPr>
            <p:ph idx="1"/>
          </p:nvPr>
        </p:nvSpPr>
        <p:spPr>
          <a:xfrm>
            <a:off x="835742" y="2121408"/>
            <a:ext cx="5899355" cy="4736592"/>
          </a:xfrm>
        </p:spPr>
        <p:txBody>
          <a:bodyPr>
            <a:normAutofit fontScale="92500" lnSpcReduction="10000"/>
          </a:bodyPr>
          <a:lstStyle/>
          <a:p>
            <a:r>
              <a:rPr lang="en-US" sz="2200" dirty="0"/>
              <a:t>Produced by the IAS, in partnership with IAPAC, UNAIDS, and others</a:t>
            </a:r>
          </a:p>
          <a:p>
            <a:r>
              <a:rPr lang="en-US" sz="2200" dirty="0"/>
              <a:t>Promotes a human rights-based approach to health care service delivery for HIV &amp; health professionals via nine guiding principles:</a:t>
            </a:r>
            <a:endParaRPr lang="en-US" dirty="0"/>
          </a:p>
          <a:p>
            <a:pPr marL="457200" indent="-457200">
              <a:buFont typeface="+mj-lt"/>
              <a:buAutoNum type="arabicPeriod"/>
            </a:pPr>
            <a:r>
              <a:rPr lang="en-US" sz="1700" dirty="0"/>
              <a:t>Know your Human Rights Responsibilities</a:t>
            </a:r>
          </a:p>
          <a:p>
            <a:pPr marL="457200" indent="-457200">
              <a:buFont typeface="+mj-lt"/>
              <a:buAutoNum type="arabicPeriod"/>
            </a:pPr>
            <a:r>
              <a:rPr lang="en-US" sz="1700" dirty="0"/>
              <a:t>Respect Dignity</a:t>
            </a:r>
          </a:p>
          <a:p>
            <a:pPr marL="457200" indent="-457200">
              <a:buFont typeface="+mj-lt"/>
              <a:buAutoNum type="arabicPeriod"/>
            </a:pPr>
            <a:r>
              <a:rPr lang="en-US" sz="1700" dirty="0"/>
              <a:t>Benefit from Scientific Progress</a:t>
            </a:r>
          </a:p>
          <a:p>
            <a:pPr marL="457200" indent="-457200">
              <a:buFont typeface="+mj-lt"/>
              <a:buAutoNum type="arabicPeriod"/>
            </a:pPr>
            <a:r>
              <a:rPr lang="en-US" sz="1700" dirty="0"/>
              <a:t>Access to Justice</a:t>
            </a:r>
          </a:p>
          <a:p>
            <a:pPr marL="457200" indent="-457200">
              <a:buFont typeface="+mj-lt"/>
              <a:buAutoNum type="arabicPeriod"/>
            </a:pPr>
            <a:r>
              <a:rPr lang="en-US" sz="1700" dirty="0"/>
              <a:t>Know your Epidemic, Know your Response</a:t>
            </a:r>
          </a:p>
          <a:p>
            <a:pPr marL="457200" indent="-457200">
              <a:buFont typeface="+mj-lt"/>
              <a:buAutoNum type="arabicPeriod"/>
            </a:pPr>
            <a:r>
              <a:rPr lang="en-US" sz="1700" dirty="0"/>
              <a:t>Meaningful Participation</a:t>
            </a:r>
          </a:p>
          <a:p>
            <a:pPr marL="457200" indent="-457200">
              <a:buFont typeface="+mj-lt"/>
              <a:buAutoNum type="arabicPeriod"/>
            </a:pPr>
            <a:r>
              <a:rPr lang="en-US" sz="1700" dirty="0"/>
              <a:t>Education</a:t>
            </a:r>
          </a:p>
          <a:p>
            <a:pPr marL="457200" indent="-457200">
              <a:buFont typeface="+mj-lt"/>
              <a:buAutoNum type="arabicPeriod"/>
            </a:pPr>
            <a:r>
              <a:rPr lang="en-US" sz="1700" dirty="0"/>
              <a:t>Monitoring and Evaluation</a:t>
            </a:r>
          </a:p>
          <a:p>
            <a:pPr marL="457200" indent="-457200">
              <a:buFont typeface="+mj-lt"/>
              <a:buAutoNum type="arabicPeriod"/>
            </a:pPr>
            <a:r>
              <a:rPr lang="en-US" sz="1700" dirty="0"/>
              <a:t>Accountability</a:t>
            </a:r>
          </a:p>
          <a:p>
            <a:endParaRPr lang="en-US" dirty="0"/>
          </a:p>
        </p:txBody>
      </p:sp>
      <p:pic>
        <p:nvPicPr>
          <p:cNvPr id="4" name="Picture 3">
            <a:extLst>
              <a:ext uri="{FF2B5EF4-FFF2-40B4-BE49-F238E27FC236}">
                <a16:creationId xmlns:a16="http://schemas.microsoft.com/office/drawing/2014/main" id="{E0F28B0E-4A99-4CCA-B7D7-8E44A1AC51D0}"/>
              </a:ext>
            </a:extLst>
          </p:cNvPr>
          <p:cNvPicPr>
            <a:picLocks noChangeAspect="1"/>
          </p:cNvPicPr>
          <p:nvPr/>
        </p:nvPicPr>
        <p:blipFill>
          <a:blip r:embed="rId4"/>
          <a:stretch>
            <a:fillRect/>
          </a:stretch>
        </p:blipFill>
        <p:spPr>
          <a:xfrm>
            <a:off x="7531209" y="767238"/>
            <a:ext cx="3825049" cy="5323523"/>
          </a:xfrm>
          <a:prstGeom prst="rect">
            <a:avLst/>
          </a:prstGeom>
        </p:spPr>
      </p:pic>
      <p:sp>
        <p:nvSpPr>
          <p:cNvPr id="5" name="Slide Number Placeholder 4">
            <a:extLst>
              <a:ext uri="{FF2B5EF4-FFF2-40B4-BE49-F238E27FC236}">
                <a16:creationId xmlns:a16="http://schemas.microsoft.com/office/drawing/2014/main" id="{E56CF998-E2CB-45B0-88EC-1BDFCC57886D}"/>
              </a:ext>
            </a:extLst>
          </p:cNvPr>
          <p:cNvSpPr>
            <a:spLocks noGrp="1"/>
          </p:cNvSpPr>
          <p:nvPr>
            <p:ph type="sldNum" sz="quarter" idx="12"/>
          </p:nvPr>
        </p:nvSpPr>
        <p:spPr/>
        <p:txBody>
          <a:bodyPr/>
          <a:lstStyle/>
          <a:p>
            <a:fld id="{4FAB73BC-B049-4115-A692-8D63A059BFB8}" type="slidenum">
              <a:rPr lang="en-US" smtClean="0"/>
              <a:t>14</a:t>
            </a:fld>
            <a:endParaRPr lang="en-US" dirty="0"/>
          </a:p>
        </p:txBody>
      </p:sp>
    </p:spTree>
    <p:custDataLst>
      <p:tags r:id="rId1"/>
    </p:custDataLst>
    <p:extLst>
      <p:ext uri="{BB962C8B-B14F-4D97-AF65-F5344CB8AC3E}">
        <p14:creationId xmlns:p14="http://schemas.microsoft.com/office/powerpoint/2010/main" val="256784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A039-3114-4ADD-B932-3B1B6C093DE2}"/>
              </a:ext>
            </a:extLst>
          </p:cNvPr>
          <p:cNvSpPr>
            <a:spLocks noGrp="1"/>
          </p:cNvSpPr>
          <p:nvPr>
            <p:ph type="title"/>
          </p:nvPr>
        </p:nvSpPr>
        <p:spPr>
          <a:xfrm>
            <a:off x="4533901" y="484632"/>
            <a:ext cx="7325024" cy="1609344"/>
          </a:xfrm>
          <a:ln>
            <a:noFill/>
          </a:ln>
        </p:spPr>
        <p:txBody>
          <a:bodyPr>
            <a:normAutofit/>
          </a:bodyPr>
          <a:lstStyle/>
          <a:p>
            <a:r>
              <a:rPr lang="en-US" sz="4800" dirty="0"/>
              <a:t>A National code of Conduct</a:t>
            </a:r>
          </a:p>
        </p:txBody>
      </p:sp>
      <p:sp>
        <p:nvSpPr>
          <p:cNvPr id="3" name="Content Placeholder 2">
            <a:extLst>
              <a:ext uri="{FF2B5EF4-FFF2-40B4-BE49-F238E27FC236}">
                <a16:creationId xmlns:a16="http://schemas.microsoft.com/office/drawing/2014/main" id="{CF1DF4F2-A753-424F-8CB0-294BE8E43D41}"/>
              </a:ext>
            </a:extLst>
          </p:cNvPr>
          <p:cNvSpPr>
            <a:spLocks noGrp="1"/>
          </p:cNvSpPr>
          <p:nvPr>
            <p:ph idx="1"/>
          </p:nvPr>
        </p:nvSpPr>
        <p:spPr>
          <a:xfrm>
            <a:off x="4970109" y="1773165"/>
            <a:ext cx="6730276" cy="4050792"/>
          </a:xfrm>
        </p:spPr>
        <p:txBody>
          <a:bodyPr>
            <a:normAutofit/>
          </a:bodyPr>
          <a:lstStyle/>
          <a:p>
            <a:r>
              <a:rPr lang="en-US" dirty="0">
                <a:solidFill>
                  <a:prstClr val="black"/>
                </a:solidFill>
              </a:rPr>
              <a:t>Developed in St. Kitts &amp; Nevis &amp;  adopted by all government health facilities in the country</a:t>
            </a:r>
          </a:p>
          <a:p>
            <a:r>
              <a:rPr lang="en-US" dirty="0"/>
              <a:t>By signing &amp; adopting the Code of Conduct, staff commit to eliminate stigma, prevent human rights violations &amp; provide the best quality care possible</a:t>
            </a:r>
          </a:p>
        </p:txBody>
      </p:sp>
      <p:pic>
        <p:nvPicPr>
          <p:cNvPr id="8" name="Picture 7">
            <a:extLst>
              <a:ext uri="{FF2B5EF4-FFF2-40B4-BE49-F238E27FC236}">
                <a16:creationId xmlns:a16="http://schemas.microsoft.com/office/drawing/2014/main" id="{AA47ACE4-BB89-431E-8BBC-A6AA242337F9}"/>
              </a:ext>
            </a:extLst>
          </p:cNvPr>
          <p:cNvPicPr>
            <a:picLocks noChangeAspect="1"/>
          </p:cNvPicPr>
          <p:nvPr/>
        </p:nvPicPr>
        <p:blipFill>
          <a:blip r:embed="rId3"/>
          <a:stretch>
            <a:fillRect/>
          </a:stretch>
        </p:blipFill>
        <p:spPr>
          <a:xfrm>
            <a:off x="0" y="0"/>
            <a:ext cx="4305350" cy="6858000"/>
          </a:xfrm>
          <a:prstGeom prst="rect">
            <a:avLst/>
          </a:prstGeom>
        </p:spPr>
      </p:pic>
      <p:pic>
        <p:nvPicPr>
          <p:cNvPr id="10" name="Picture 9">
            <a:extLst>
              <a:ext uri="{FF2B5EF4-FFF2-40B4-BE49-F238E27FC236}">
                <a16:creationId xmlns:a16="http://schemas.microsoft.com/office/drawing/2014/main" id="{BAD88EA1-A697-456E-83DD-E2A7F2E12DAC}"/>
              </a:ext>
            </a:extLst>
          </p:cNvPr>
          <p:cNvPicPr>
            <a:picLocks noChangeAspect="1"/>
          </p:cNvPicPr>
          <p:nvPr/>
        </p:nvPicPr>
        <p:blipFill>
          <a:blip r:embed="rId4"/>
          <a:stretch>
            <a:fillRect/>
          </a:stretch>
        </p:blipFill>
        <p:spPr>
          <a:xfrm>
            <a:off x="5656393" y="3539288"/>
            <a:ext cx="4732076" cy="2574806"/>
          </a:xfrm>
          <a:prstGeom prst="rect">
            <a:avLst/>
          </a:prstGeom>
        </p:spPr>
      </p:pic>
      <p:sp>
        <p:nvSpPr>
          <p:cNvPr id="5" name="Slide Number Placeholder 4">
            <a:extLst>
              <a:ext uri="{FF2B5EF4-FFF2-40B4-BE49-F238E27FC236}">
                <a16:creationId xmlns:a16="http://schemas.microsoft.com/office/drawing/2014/main" id="{0B237B70-8D80-4CDF-BC92-AB4077290D4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
        <p:nvSpPr>
          <p:cNvPr id="6" name="TextBox 5">
            <a:extLst>
              <a:ext uri="{FF2B5EF4-FFF2-40B4-BE49-F238E27FC236}">
                <a16:creationId xmlns:a16="http://schemas.microsoft.com/office/drawing/2014/main" id="{4E5A2C99-D9A0-4123-9E9E-7CD4372F9D00}"/>
              </a:ext>
            </a:extLst>
          </p:cNvPr>
          <p:cNvSpPr txBox="1"/>
          <p:nvPr/>
        </p:nvSpPr>
        <p:spPr>
          <a:xfrm>
            <a:off x="4970108" y="6282043"/>
            <a:ext cx="6133321" cy="861774"/>
          </a:xfrm>
          <a:prstGeom prst="rect">
            <a:avLst/>
          </a:prstGeom>
          <a:noFill/>
        </p:spPr>
        <p:txBody>
          <a:bodyPr wrap="square" rtlCol="0">
            <a:spAutoFit/>
          </a:bodyPr>
          <a:lstStyle/>
          <a:p>
            <a:r>
              <a:rPr lang="en-US" sz="1600" dirty="0">
                <a:solidFill>
                  <a:prstClr val="black"/>
                </a:solidFill>
              </a:rPr>
              <a:t>Development of the Code of Conduct was supported by USAID &amp; PEPFAR-funded </a:t>
            </a:r>
            <a:r>
              <a:rPr lang="en-US" sz="1600" dirty="0">
                <a:solidFill>
                  <a:prstClr val="black"/>
                </a:solidFill>
                <a:hlinkClick r:id="rId5"/>
              </a:rPr>
              <a:t>Health Policy Project</a:t>
            </a:r>
            <a:r>
              <a:rPr lang="en-US" sz="1600" dirty="0">
                <a:solidFill>
                  <a:prstClr val="black"/>
                </a:solidFill>
              </a:rPr>
              <a:t> </a:t>
            </a:r>
          </a:p>
          <a:p>
            <a:endParaRPr lang="en-US" dirty="0"/>
          </a:p>
        </p:txBody>
      </p:sp>
    </p:spTree>
    <p:extLst>
      <p:ext uri="{BB962C8B-B14F-4D97-AF65-F5344CB8AC3E}">
        <p14:creationId xmlns:p14="http://schemas.microsoft.com/office/powerpoint/2010/main" val="286879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D1F9-8692-470C-A07D-7F49E7FE6E8A}"/>
              </a:ext>
            </a:extLst>
          </p:cNvPr>
          <p:cNvSpPr>
            <a:spLocks noGrp="1"/>
          </p:cNvSpPr>
          <p:nvPr>
            <p:ph type="title"/>
          </p:nvPr>
        </p:nvSpPr>
        <p:spPr>
          <a:xfrm>
            <a:off x="1066800" y="4511898"/>
            <a:ext cx="10058400" cy="1609344"/>
          </a:xfrm>
        </p:spPr>
        <p:txBody>
          <a:bodyPr>
            <a:normAutofit/>
          </a:bodyPr>
          <a:lstStyle/>
          <a:p>
            <a:r>
              <a:rPr lang="en-US" dirty="0"/>
              <a:t>DISSEMINATING </a:t>
            </a:r>
            <a:br>
              <a:rPr lang="en-US" dirty="0"/>
            </a:br>
            <a:r>
              <a:rPr lang="en-US" dirty="0"/>
              <a:t>THE CODE OF CONDUCT</a:t>
            </a:r>
          </a:p>
        </p:txBody>
      </p:sp>
      <p:sp>
        <p:nvSpPr>
          <p:cNvPr id="33" name="Rectangle 32">
            <a:extLst>
              <a:ext uri="{FF2B5EF4-FFF2-40B4-BE49-F238E27FC236}">
                <a16:creationId xmlns:a16="http://schemas.microsoft.com/office/drawing/2014/main" id="{7F436110-A18F-4051-A35C-BC7FA676B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aphicFrame>
        <p:nvGraphicFramePr>
          <p:cNvPr id="16" name="Content Placeholder 2">
            <a:extLst>
              <a:ext uri="{FF2B5EF4-FFF2-40B4-BE49-F238E27FC236}">
                <a16:creationId xmlns:a16="http://schemas.microsoft.com/office/drawing/2014/main" id="{5AD6F358-5ECA-4490-A206-68A0E5DAFBBF}"/>
              </a:ext>
            </a:extLst>
          </p:cNvPr>
          <p:cNvGraphicFramePr>
            <a:graphicFrameLocks noGrp="1"/>
          </p:cNvGraphicFramePr>
          <p:nvPr>
            <p:ph idx="1"/>
            <p:extLst>
              <p:ext uri="{D42A27DB-BD31-4B8C-83A1-F6EECF244321}">
                <p14:modId xmlns:p14="http://schemas.microsoft.com/office/powerpoint/2010/main" val="3586763533"/>
              </p:ext>
            </p:extLst>
          </p:nvPr>
        </p:nvGraphicFramePr>
        <p:xfrm>
          <a:off x="1069975" y="642937"/>
          <a:ext cx="10058400" cy="34524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8676" name="Picture 4" descr="Module 3 - 60 - A Code of Conduct-01.png">
            <a:extLst>
              <a:ext uri="{FF2B5EF4-FFF2-40B4-BE49-F238E27FC236}">
                <a16:creationId xmlns:a16="http://schemas.microsoft.com/office/drawing/2014/main" id="{F0C19FEC-33CD-4A65-86DA-E7E5FB1FF2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5056" y="4195481"/>
            <a:ext cx="4621804" cy="25997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C11A122-2991-49EA-A65E-73B441B14C5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111734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9704" name="Picture 8" descr="Module 3 - 66 - Action Plan A-01.png">
            <a:extLst>
              <a:ext uri="{FF2B5EF4-FFF2-40B4-BE49-F238E27FC236}">
                <a16:creationId xmlns:a16="http://schemas.microsoft.com/office/drawing/2014/main" id="{AB967B6B-7604-428D-9B36-98B152816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608" y="0"/>
            <a:ext cx="3771391" cy="2121408"/>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Module 3 - 66 - Action Plan-01.png">
            <a:extLst>
              <a:ext uri="{FF2B5EF4-FFF2-40B4-BE49-F238E27FC236}">
                <a16:creationId xmlns:a16="http://schemas.microsoft.com/office/drawing/2014/main" id="{B4FD83D4-5F91-4332-8690-BE56CEC4C0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63" y="1461861"/>
            <a:ext cx="6692560" cy="3764563"/>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6">
              <a:alphaModFix amt="60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BE350977-EFA6-4E07-B408-8727DA1A74DC}"/>
              </a:ext>
            </a:extLst>
          </p:cNvPr>
          <p:cNvSpPr>
            <a:spLocks noGrp="1"/>
          </p:cNvSpPr>
          <p:nvPr>
            <p:ph type="title"/>
          </p:nvPr>
        </p:nvSpPr>
        <p:spPr>
          <a:xfrm>
            <a:off x="6400800" y="484632"/>
            <a:ext cx="5299586" cy="1609344"/>
          </a:xfrm>
          <a:ln>
            <a:noFill/>
          </a:ln>
        </p:spPr>
        <p:txBody>
          <a:bodyPr>
            <a:normAutofit/>
          </a:bodyPr>
          <a:lstStyle/>
          <a:p>
            <a:r>
              <a:rPr lang="en-US" sz="4000"/>
              <a:t>Action Plan</a:t>
            </a:r>
          </a:p>
        </p:txBody>
      </p:sp>
      <p:grpSp>
        <p:nvGrpSpPr>
          <p:cNvPr id="81" name="Group 80">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2" name="Oval 81">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3" name="Oval 82">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8" name="Content Placeholder 2">
            <a:extLst>
              <a:ext uri="{FF2B5EF4-FFF2-40B4-BE49-F238E27FC236}">
                <a16:creationId xmlns:a16="http://schemas.microsoft.com/office/drawing/2014/main" id="{F3E4AE75-A5E8-4433-A44D-CF38A2BC2693}"/>
              </a:ext>
            </a:extLst>
          </p:cNvPr>
          <p:cNvGraphicFramePr>
            <a:graphicFrameLocks noGrp="1"/>
          </p:cNvGraphicFramePr>
          <p:nvPr>
            <p:ph idx="1"/>
            <p:extLst>
              <p:ext uri="{D42A27DB-BD31-4B8C-83A1-F6EECF244321}">
                <p14:modId xmlns:p14="http://schemas.microsoft.com/office/powerpoint/2010/main" val="1457391180"/>
              </p:ext>
            </p:extLst>
          </p:nvPr>
        </p:nvGraphicFramePr>
        <p:xfrm>
          <a:off x="6400799" y="2121408"/>
          <a:ext cx="5299585" cy="40507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Slide Number Placeholder 2">
            <a:extLst>
              <a:ext uri="{FF2B5EF4-FFF2-40B4-BE49-F238E27FC236}">
                <a16:creationId xmlns:a16="http://schemas.microsoft.com/office/drawing/2014/main" id="{EA04E079-B844-4DBB-B830-F13E11BD34A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custDataLst>
      <p:tags r:id="rId1"/>
    </p:custDataLst>
    <p:extLst>
      <p:ext uri="{BB962C8B-B14F-4D97-AF65-F5344CB8AC3E}">
        <p14:creationId xmlns:p14="http://schemas.microsoft.com/office/powerpoint/2010/main" val="3009152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CE60-F1ED-4515-99A8-BA1677A13B1B}"/>
              </a:ext>
            </a:extLst>
          </p:cNvPr>
          <p:cNvSpPr>
            <a:spLocks noGrp="1"/>
          </p:cNvSpPr>
          <p:nvPr>
            <p:ph type="title"/>
          </p:nvPr>
        </p:nvSpPr>
        <p:spPr>
          <a:xfrm>
            <a:off x="1069848" y="484632"/>
            <a:ext cx="10058400" cy="1609344"/>
          </a:xfrm>
        </p:spPr>
        <p:txBody>
          <a:bodyPr>
            <a:normAutofit/>
          </a:bodyPr>
          <a:lstStyle/>
          <a:p>
            <a:r>
              <a:rPr lang="en-US" sz="4400" dirty="0"/>
              <a:t>Action Plan </a:t>
            </a:r>
            <a:r>
              <a:rPr lang="en-US" sz="3200" dirty="0"/>
              <a:t>(continued)</a:t>
            </a:r>
          </a:p>
        </p:txBody>
      </p:sp>
      <p:sp>
        <p:nvSpPr>
          <p:cNvPr id="24" name="Rectangle 23">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aphicFrame>
        <p:nvGraphicFramePr>
          <p:cNvPr id="28" name="Content Placeholder 2">
            <a:extLst>
              <a:ext uri="{FF2B5EF4-FFF2-40B4-BE49-F238E27FC236}">
                <a16:creationId xmlns:a16="http://schemas.microsoft.com/office/drawing/2014/main" id="{765EDE99-3ACE-4C76-8CE7-603B965CD2A9}"/>
              </a:ext>
            </a:extLst>
          </p:cNvPr>
          <p:cNvGraphicFramePr>
            <a:graphicFrameLocks noGrp="1"/>
          </p:cNvGraphicFramePr>
          <p:nvPr>
            <p:ph idx="1"/>
            <p:extLst>
              <p:ext uri="{D42A27DB-BD31-4B8C-83A1-F6EECF244321}">
                <p14:modId xmlns:p14="http://schemas.microsoft.com/office/powerpoint/2010/main" val="213242536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8" descr="Module 3 - 66 - Action Plan A-01.png">
            <a:extLst>
              <a:ext uri="{FF2B5EF4-FFF2-40B4-BE49-F238E27FC236}">
                <a16:creationId xmlns:a16="http://schemas.microsoft.com/office/drawing/2014/main" id="{C0A46A34-A131-4712-B931-9A3730DF74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1304" y="0"/>
            <a:ext cx="4240695" cy="23853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4DCBE1F-9328-43A0-9F4F-56C1E3F980F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240614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D42D912C-443D-461E-AEED-68E9E5995711}"/>
              </a:ext>
            </a:extLst>
          </p:cNvPr>
          <p:cNvSpPr>
            <a:spLocks noGrp="1"/>
          </p:cNvSpPr>
          <p:nvPr>
            <p:ph type="title"/>
          </p:nvPr>
        </p:nvSpPr>
        <p:spPr>
          <a:xfrm>
            <a:off x="8479777" y="639763"/>
            <a:ext cx="3046073" cy="5177377"/>
          </a:xfrm>
          <a:ln>
            <a:noFill/>
          </a:ln>
        </p:spPr>
        <p:txBody>
          <a:bodyPr>
            <a:normAutofit/>
          </a:bodyPr>
          <a:lstStyle/>
          <a:p>
            <a:r>
              <a:rPr lang="en-US" sz="4000"/>
              <a:t>In Summary</a:t>
            </a:r>
          </a:p>
        </p:txBody>
      </p:sp>
      <p:grpSp>
        <p:nvGrpSpPr>
          <p:cNvPr id="47" name="Group 46">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8" name="Oval 47">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9" name="Oval 48">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2" name="Content Placeholder 2">
            <a:extLst>
              <a:ext uri="{FF2B5EF4-FFF2-40B4-BE49-F238E27FC236}">
                <a16:creationId xmlns:a16="http://schemas.microsoft.com/office/drawing/2014/main" id="{D68DEAFD-D673-4D8B-A6C2-9E34BD40DAE3}"/>
              </a:ext>
            </a:extLst>
          </p:cNvPr>
          <p:cNvGraphicFramePr/>
          <p:nvPr>
            <p:extLst>
              <p:ext uri="{D42A27DB-BD31-4B8C-83A1-F6EECF244321}">
                <p14:modId xmlns:p14="http://schemas.microsoft.com/office/powerpoint/2010/main" val="2529498989"/>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lide Number Placeholder 2">
            <a:extLst>
              <a:ext uri="{FF2B5EF4-FFF2-40B4-BE49-F238E27FC236}">
                <a16:creationId xmlns:a16="http://schemas.microsoft.com/office/drawing/2014/main" id="{591DBD21-81C8-416B-9DC7-659268F99AF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66742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2AA709-28A2-4289-A11E-FD3AA53F0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2D1F"/>
              </a:solidFill>
              <a:effectLst/>
              <a:uLnTx/>
              <a:uFillTx/>
              <a:latin typeface="Rockwell" panose="02060603020205020403"/>
              <a:ea typeface="+mn-ea"/>
              <a:cs typeface="+mn-cs"/>
            </a:endParaRPr>
          </a:p>
        </p:txBody>
      </p:sp>
      <p:sp>
        <p:nvSpPr>
          <p:cNvPr id="6" name="Rectangle 9">
            <a:extLst>
              <a:ext uri="{FF2B5EF4-FFF2-40B4-BE49-F238E27FC236}">
                <a16:creationId xmlns:a16="http://schemas.microsoft.com/office/drawing/2014/main" id="{1608D5D4-689C-423B-9974-4733A30A4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34817"/>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4D5D9514-FF1B-457E-82A2-E148D9ADB33B}"/>
              </a:ext>
            </a:extLst>
          </p:cNvPr>
          <p:cNvSpPr>
            <a:spLocks noGrp="1"/>
          </p:cNvSpPr>
          <p:nvPr>
            <p:ph type="title"/>
          </p:nvPr>
        </p:nvSpPr>
        <p:spPr>
          <a:xfrm>
            <a:off x="1947672" y="1060704"/>
            <a:ext cx="3630168" cy="4736592"/>
          </a:xfrm>
        </p:spPr>
        <p:txBody>
          <a:bodyPr>
            <a:normAutofit/>
          </a:bodyPr>
          <a:lstStyle/>
          <a:p>
            <a:r>
              <a:rPr lang="en-US" sz="3600" dirty="0">
                <a:solidFill>
                  <a:schemeClr val="bg1"/>
                </a:solidFill>
              </a:rPr>
              <a:t>actionable causes of stigma &amp; discrimination</a:t>
            </a:r>
          </a:p>
        </p:txBody>
      </p:sp>
      <p:sp>
        <p:nvSpPr>
          <p:cNvPr id="3" name="Content Placeholder 2">
            <a:extLst>
              <a:ext uri="{FF2B5EF4-FFF2-40B4-BE49-F238E27FC236}">
                <a16:creationId xmlns:a16="http://schemas.microsoft.com/office/drawing/2014/main" id="{2A78B1C1-34A5-43BC-BDF9-4F9873C959BF}"/>
              </a:ext>
            </a:extLst>
          </p:cNvPr>
          <p:cNvSpPr>
            <a:spLocks noGrp="1"/>
          </p:cNvSpPr>
          <p:nvPr>
            <p:ph idx="1"/>
          </p:nvPr>
        </p:nvSpPr>
        <p:spPr>
          <a:xfrm>
            <a:off x="6382871" y="295835"/>
            <a:ext cx="5647763" cy="5852347"/>
          </a:xfrm>
        </p:spPr>
        <p:txBody>
          <a:bodyPr anchor="ctr">
            <a:normAutofit/>
          </a:bodyPr>
          <a:lstStyle/>
          <a:p>
            <a:pPr marL="0" indent="0">
              <a:buNone/>
            </a:pPr>
            <a:r>
              <a:rPr lang="en-US" sz="1600" b="1" dirty="0">
                <a:solidFill>
                  <a:srgbClr val="C00000"/>
                </a:solidFill>
              </a:rPr>
              <a:t>Actionable Causes: </a:t>
            </a:r>
          </a:p>
          <a:p>
            <a:pPr marL="342900" indent="-342900">
              <a:buFont typeface="+mj-lt"/>
              <a:buAutoNum type="arabicPeriod"/>
            </a:pPr>
            <a:r>
              <a:rPr lang="en-US" sz="1900" dirty="0"/>
              <a:t>Ignorance about the harm of stigma</a:t>
            </a:r>
          </a:p>
          <a:p>
            <a:pPr marL="342900" indent="-342900">
              <a:buFont typeface="+mj-lt"/>
              <a:buAutoNum type="arabicPeriod"/>
            </a:pPr>
            <a:r>
              <a:rPr lang="en-US" sz="1900" dirty="0"/>
              <a:t>Irrational fears of acquiring HIV infection </a:t>
            </a:r>
          </a:p>
          <a:p>
            <a:pPr marL="342900" indent="-342900">
              <a:buFont typeface="+mj-lt"/>
              <a:buAutoNum type="arabicPeriod"/>
            </a:pPr>
            <a:r>
              <a:rPr lang="en-US" sz="1900" dirty="0"/>
              <a:t>Moral judgement</a:t>
            </a:r>
          </a:p>
          <a:p>
            <a:endParaRPr lang="en-US" sz="1600" dirty="0"/>
          </a:p>
          <a:p>
            <a:pPr marL="0" indent="0">
              <a:buNone/>
            </a:pPr>
            <a:r>
              <a:rPr lang="en-US" sz="1600" b="1" dirty="0">
                <a:solidFill>
                  <a:srgbClr val="C00000"/>
                </a:solidFill>
              </a:rPr>
              <a:t>Approaches to reducing stigma &amp; discrimination:</a:t>
            </a:r>
          </a:p>
          <a:p>
            <a:r>
              <a:rPr lang="en-US" sz="1600" dirty="0"/>
              <a:t>Measurement of stigma in health care settings</a:t>
            </a:r>
          </a:p>
          <a:p>
            <a:r>
              <a:rPr lang="en-US" sz="1600" dirty="0"/>
              <a:t>Peer mobilization developed for and by PLHIV</a:t>
            </a:r>
          </a:p>
          <a:p>
            <a:r>
              <a:rPr lang="en-US" sz="1600" dirty="0"/>
              <a:t>Engagement with religious &amp; community leaders</a:t>
            </a:r>
          </a:p>
          <a:p>
            <a:r>
              <a:rPr lang="en-US" sz="1600" dirty="0"/>
              <a:t>Inclusion of non-discrimination in workplace policies</a:t>
            </a:r>
          </a:p>
        </p:txBody>
      </p:sp>
      <p:sp>
        <p:nvSpPr>
          <p:cNvPr id="4" name="TextBox 3">
            <a:extLst>
              <a:ext uri="{FF2B5EF4-FFF2-40B4-BE49-F238E27FC236}">
                <a16:creationId xmlns:a16="http://schemas.microsoft.com/office/drawing/2014/main" id="{95AA18A3-8FE3-400D-8249-F2C5B8F57AEB}"/>
              </a:ext>
            </a:extLst>
          </p:cNvPr>
          <p:cNvSpPr txBox="1"/>
          <p:nvPr/>
        </p:nvSpPr>
        <p:spPr>
          <a:xfrm>
            <a:off x="6658117" y="6347012"/>
            <a:ext cx="4873443"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Rockwell" panose="02060603020205020403"/>
                <a:ea typeface="+mn-ea"/>
                <a:cs typeface="+mn-cs"/>
              </a:rPr>
              <a:t>Source: Key Programs to Reduce Stigma and Discrimination and Increase Access to Justice in National HIV Responses; Guidance Note </a:t>
            </a:r>
            <a:r>
              <a:rPr kumimoji="0" lang="en-US" sz="1050" b="0" i="1" u="none" strike="noStrike" kern="1200" cap="none" spc="0" normalizeH="0" baseline="0" noProof="0" dirty="0">
                <a:ln>
                  <a:noFill/>
                </a:ln>
                <a:solidFill>
                  <a:prstClr val="black"/>
                </a:solidFill>
                <a:effectLst/>
                <a:uLnTx/>
                <a:uFillTx/>
                <a:latin typeface="Rockwell" panose="02060603020205020403"/>
                <a:ea typeface="+mn-ea"/>
                <a:cs typeface="+mn-cs"/>
              </a:rPr>
              <a:t>UNAIDS 2012</a:t>
            </a:r>
          </a:p>
        </p:txBody>
      </p:sp>
      <p:sp>
        <p:nvSpPr>
          <p:cNvPr id="9" name="Slide Number Placeholder 8">
            <a:extLst>
              <a:ext uri="{FF2B5EF4-FFF2-40B4-BE49-F238E27FC236}">
                <a16:creationId xmlns:a16="http://schemas.microsoft.com/office/drawing/2014/main" id="{93A89A3F-04D9-4040-9E1D-D676228ABB6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custDataLst>
      <p:tags r:id="rId1"/>
    </p:custDataLst>
    <p:extLst>
      <p:ext uri="{BB962C8B-B14F-4D97-AF65-F5344CB8AC3E}">
        <p14:creationId xmlns:p14="http://schemas.microsoft.com/office/powerpoint/2010/main" val="3648784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198C-C5DA-4EF0-9F13-ACE36278FA66}"/>
              </a:ext>
            </a:extLst>
          </p:cNvPr>
          <p:cNvSpPr>
            <a:spLocks noGrp="1"/>
          </p:cNvSpPr>
          <p:nvPr>
            <p:ph type="title"/>
          </p:nvPr>
        </p:nvSpPr>
        <p:spPr>
          <a:xfrm>
            <a:off x="866775" y="494157"/>
            <a:ext cx="10058400" cy="1609344"/>
          </a:xfrm>
        </p:spPr>
        <p:txBody>
          <a:bodyPr/>
          <a:lstStyle/>
          <a:p>
            <a:r>
              <a:rPr lang="en-US" dirty="0"/>
              <a:t>video resources</a:t>
            </a:r>
          </a:p>
        </p:txBody>
      </p:sp>
      <p:sp>
        <p:nvSpPr>
          <p:cNvPr id="3" name="Content Placeholder 2">
            <a:extLst>
              <a:ext uri="{FF2B5EF4-FFF2-40B4-BE49-F238E27FC236}">
                <a16:creationId xmlns:a16="http://schemas.microsoft.com/office/drawing/2014/main" id="{AC260E26-A3CF-49BA-86BA-5021FB3828AB}"/>
              </a:ext>
            </a:extLst>
          </p:cNvPr>
          <p:cNvSpPr>
            <a:spLocks noGrp="1"/>
          </p:cNvSpPr>
          <p:nvPr>
            <p:ph idx="1"/>
          </p:nvPr>
        </p:nvSpPr>
        <p:spPr>
          <a:xfrm>
            <a:off x="622173" y="1949958"/>
            <a:ext cx="10703052" cy="4050792"/>
          </a:xfrm>
        </p:spPr>
        <p:txBody>
          <a:bodyPr>
            <a:normAutofit fontScale="92500" lnSpcReduction="20000"/>
          </a:bodyPr>
          <a:lstStyle/>
          <a:p>
            <a:r>
              <a:rPr lang="en-US" dirty="0"/>
              <a:t>Two videos from SisterLove, South Africa</a:t>
            </a:r>
          </a:p>
          <a:p>
            <a:pPr lvl="1"/>
            <a:r>
              <a:rPr lang="en-US" dirty="0"/>
              <a:t>Stigma and disclosure</a:t>
            </a:r>
          </a:p>
          <a:p>
            <a:pPr lvl="1"/>
            <a:r>
              <a:rPr lang="en-US" dirty="0"/>
              <a:t>Talking to your provider</a:t>
            </a:r>
            <a:endParaRPr lang="en-US" dirty="0">
              <a:hlinkClick r:id="rId3">
                <a:extLst>
                  <a:ext uri="{A12FA001-AC4F-418D-AE19-62706E023703}">
                    <ahyp:hlinkClr xmlns:ahyp="http://schemas.microsoft.com/office/drawing/2018/hyperlinkcolor" val="tx"/>
                  </a:ext>
                </a:extLst>
              </a:hlinkClick>
            </a:endParaRPr>
          </a:p>
          <a:p>
            <a:r>
              <a:rPr lang="en-US" dirty="0">
                <a:solidFill>
                  <a:srgbClr val="0070C0"/>
                </a:solidFill>
                <a:hlinkClick r:id="rId3">
                  <a:extLst>
                    <a:ext uri="{A12FA001-AC4F-418D-AE19-62706E023703}">
                      <ahyp:hlinkClr xmlns:ahyp="http://schemas.microsoft.com/office/drawing/2018/hyperlinkcolor" val="tx"/>
                    </a:ext>
                  </a:extLst>
                </a:hlinkClick>
              </a:rPr>
              <a:t>Everyone has a story: Conversations of Survival and Leadership</a:t>
            </a:r>
            <a:endParaRPr lang="en-US" dirty="0">
              <a:solidFill>
                <a:srgbClr val="0070C0"/>
              </a:solidFill>
            </a:endParaRPr>
          </a:p>
          <a:p>
            <a:pPr marL="0" indent="0">
              <a:buNone/>
            </a:pPr>
            <a:endParaRPr lang="en-US" dirty="0"/>
          </a:p>
          <a:p>
            <a:r>
              <a:rPr lang="en-US" dirty="0"/>
              <a:t>Videos from the </a:t>
            </a:r>
            <a:r>
              <a:rPr lang="en-US" dirty="0">
                <a:solidFill>
                  <a:srgbClr val="0070C0"/>
                </a:solidFill>
                <a:hlinkClick r:id="rId4">
                  <a:extLst>
                    <a:ext uri="{A12FA001-AC4F-418D-AE19-62706E023703}">
                      <ahyp:hlinkClr xmlns:ahyp="http://schemas.microsoft.com/office/drawing/2018/hyperlinkcolor" val="tx"/>
                    </a:ext>
                  </a:extLst>
                </a:hlinkClick>
              </a:rPr>
              <a:t>Martín Fisher Foundation </a:t>
            </a:r>
            <a:r>
              <a:rPr lang="en-US" dirty="0">
                <a:solidFill>
                  <a:srgbClr val="0070C0"/>
                </a:solidFill>
              </a:rPr>
              <a:t> </a:t>
            </a:r>
            <a:r>
              <a:rPr lang="en-US" dirty="0"/>
              <a:t>in the Fast-Track city of Brighton &amp; Hove</a:t>
            </a:r>
            <a:r>
              <a:rPr lang="en-US" dirty="0">
                <a:solidFill>
                  <a:srgbClr val="0070C0"/>
                </a:solidFill>
              </a:rPr>
              <a:t> </a:t>
            </a:r>
            <a:endParaRPr lang="en-US" dirty="0"/>
          </a:p>
          <a:p>
            <a:pPr lvl="1"/>
            <a:r>
              <a:rPr lang="en-US" dirty="0"/>
              <a:t>Making HIV history (An animated cartoon dispelling myths about HIV) </a:t>
            </a:r>
          </a:p>
          <a:p>
            <a:pPr lvl="1"/>
            <a:r>
              <a:rPr lang="en-US" dirty="0"/>
              <a:t>We learn we think we change </a:t>
            </a:r>
          </a:p>
          <a:p>
            <a:pPr lvl="1"/>
            <a:r>
              <a:rPr lang="en-US" dirty="0"/>
              <a:t>Kissing testing and hugging are OK</a:t>
            </a:r>
          </a:p>
          <a:p>
            <a:pPr lvl="1"/>
            <a:r>
              <a:rPr lang="en-US" dirty="0"/>
              <a:t>Meet some people with HIV</a:t>
            </a:r>
          </a:p>
          <a:p>
            <a:r>
              <a:rPr lang="en-US" dirty="0">
                <a:solidFill>
                  <a:srgbClr val="0070C0"/>
                </a:solidFill>
                <a:hlinkClick r:id="rId5">
                  <a:extLst>
                    <a:ext uri="{A12FA001-AC4F-418D-AE19-62706E023703}">
                      <ahyp:hlinkClr xmlns:ahyp="http://schemas.microsoft.com/office/drawing/2018/hyperlinkcolor" val="tx"/>
                    </a:ext>
                  </a:extLst>
                </a:hlinkClick>
              </a:rPr>
              <a:t>Stigma and Discrimination in HIV</a:t>
            </a:r>
            <a:endParaRPr lang="en-US" dirty="0">
              <a:solidFill>
                <a:srgbClr val="0070C0"/>
              </a:solidFill>
            </a:endParaRPr>
          </a:p>
          <a:p>
            <a:pPr lvl="1"/>
            <a:r>
              <a:rPr lang="en-US" dirty="0"/>
              <a:t>22 videos from India covering stigma and discrimination in health care</a:t>
            </a:r>
          </a:p>
          <a:p>
            <a:pPr lvl="1"/>
            <a:r>
              <a:rPr lang="en-US" dirty="0"/>
              <a:t>Health Policy Plus supported by the US National Institute of Mental Health (R01MH093257)</a:t>
            </a:r>
          </a:p>
          <a:p>
            <a:pPr lvl="1"/>
            <a:endParaRPr lang="en-US" dirty="0"/>
          </a:p>
          <a:p>
            <a:endParaRPr lang="en-US" dirty="0"/>
          </a:p>
          <a:p>
            <a:pPr lvl="1"/>
            <a:endParaRPr lang="en-US" dirty="0"/>
          </a:p>
          <a:p>
            <a:endParaRPr lang="en-US" dirty="0">
              <a:solidFill>
                <a:srgbClr val="0070C0"/>
              </a:solidFill>
            </a:endParaRPr>
          </a:p>
          <a:p>
            <a:pPr marL="0" indent="0">
              <a:buNone/>
            </a:pPr>
            <a:endParaRPr lang="en-US" dirty="0"/>
          </a:p>
        </p:txBody>
      </p:sp>
      <p:pic>
        <p:nvPicPr>
          <p:cNvPr id="5" name="Picture 4">
            <a:extLst>
              <a:ext uri="{FF2B5EF4-FFF2-40B4-BE49-F238E27FC236}">
                <a16:creationId xmlns:a16="http://schemas.microsoft.com/office/drawing/2014/main" id="{7CECF171-6EC3-4BF7-A65E-AA6EDBFC3745}"/>
              </a:ext>
            </a:extLst>
          </p:cNvPr>
          <p:cNvPicPr>
            <a:picLocks noChangeAspect="1"/>
          </p:cNvPicPr>
          <p:nvPr/>
        </p:nvPicPr>
        <p:blipFill>
          <a:blip r:embed="rId6"/>
          <a:stretch>
            <a:fillRect/>
          </a:stretch>
        </p:blipFill>
        <p:spPr>
          <a:xfrm>
            <a:off x="8229601" y="341779"/>
            <a:ext cx="3295650" cy="2710938"/>
          </a:xfrm>
          <a:prstGeom prst="rect">
            <a:avLst/>
          </a:prstGeom>
        </p:spPr>
      </p:pic>
      <p:sp>
        <p:nvSpPr>
          <p:cNvPr id="6" name="Slide Number Placeholder 5">
            <a:extLst>
              <a:ext uri="{FF2B5EF4-FFF2-40B4-BE49-F238E27FC236}">
                <a16:creationId xmlns:a16="http://schemas.microsoft.com/office/drawing/2014/main" id="{28EF7BEB-2E7D-4E30-8802-A091883C3A8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505081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B132-2056-40CB-8189-C2784F673EEF}"/>
              </a:ext>
            </a:extLst>
          </p:cNvPr>
          <p:cNvSpPr>
            <a:spLocks noGrp="1"/>
          </p:cNvSpPr>
          <p:nvPr>
            <p:ph type="title"/>
          </p:nvPr>
        </p:nvSpPr>
        <p:spPr>
          <a:xfrm>
            <a:off x="712044" y="484632"/>
            <a:ext cx="10058400" cy="1609344"/>
          </a:xfrm>
        </p:spPr>
        <p:txBody>
          <a:bodyPr/>
          <a:lstStyle/>
          <a:p>
            <a:pPr algn="ctr"/>
            <a:r>
              <a:rPr lang="en-US" dirty="0"/>
              <a:t>Resources reviewed in the development of these modules</a:t>
            </a:r>
          </a:p>
        </p:txBody>
      </p:sp>
      <p:sp>
        <p:nvSpPr>
          <p:cNvPr id="3" name="Content Placeholder 2">
            <a:extLst>
              <a:ext uri="{FF2B5EF4-FFF2-40B4-BE49-F238E27FC236}">
                <a16:creationId xmlns:a16="http://schemas.microsoft.com/office/drawing/2014/main" id="{DEF2C0E7-205B-42FE-835B-5C5940DC1028}"/>
              </a:ext>
            </a:extLst>
          </p:cNvPr>
          <p:cNvSpPr>
            <a:spLocks noGrp="1"/>
          </p:cNvSpPr>
          <p:nvPr>
            <p:ph idx="1"/>
          </p:nvPr>
        </p:nvSpPr>
        <p:spPr>
          <a:xfrm>
            <a:off x="447261" y="2121408"/>
            <a:ext cx="11092069" cy="4736592"/>
          </a:xfrm>
        </p:spPr>
        <p:txBody>
          <a:bodyPr>
            <a:normAutofit/>
          </a:bodyPr>
          <a:lstStyle/>
          <a:p>
            <a:r>
              <a:rPr lang="en-US" dirty="0"/>
              <a:t>Fast-Track and human rights: Advancing human rights in efforts to accelerate the response to HIV. </a:t>
            </a:r>
            <a:r>
              <a:rPr lang="en-US" i="1" dirty="0"/>
              <a:t>UNAIDS 2017</a:t>
            </a:r>
          </a:p>
          <a:p>
            <a:r>
              <a:rPr lang="en-US" dirty="0"/>
              <a:t>The Health Policy Project and Health Policy Plus: </a:t>
            </a:r>
            <a:r>
              <a:rPr lang="en-US" i="1" dirty="0"/>
              <a:t>Futures Group, PEPFAR, USAID 2013-2105</a:t>
            </a:r>
          </a:p>
          <a:p>
            <a:r>
              <a:rPr lang="en-US" dirty="0"/>
              <a:t>HIV/AIDS Stigma &amp; Access to Care: National Minority AIDS Council Technical Assistance, Training, and Treatment </a:t>
            </a:r>
            <a:r>
              <a:rPr lang="en-US"/>
              <a:t>Division Washington DC</a:t>
            </a:r>
            <a:endParaRPr lang="en-US" dirty="0"/>
          </a:p>
          <a:p>
            <a:r>
              <a:rPr lang="en-US" dirty="0"/>
              <a:t>How to Engage with Health Facilities to Reduce HIV-Related Stigma and Move Closer to Test and Treat Goals. Health Policy Plus</a:t>
            </a:r>
            <a:endParaRPr lang="en-US" b="1" i="1" dirty="0"/>
          </a:p>
          <a:p>
            <a:r>
              <a:rPr lang="en-US" dirty="0"/>
              <a:t>A Code of Conduct for HIV and Health Professionals: Strengthening Human Rights Approaches to Health. </a:t>
            </a:r>
            <a:r>
              <a:rPr lang="en-US" i="1" dirty="0"/>
              <a:t>International AIDS Society 2014</a:t>
            </a:r>
          </a:p>
          <a:p>
            <a:r>
              <a:rPr lang="en-US" dirty="0"/>
              <a:t>IAPAC Guidelines for Optimizing the HIV Care Continuum for Adults and Adolescents </a:t>
            </a:r>
            <a:r>
              <a:rPr lang="en-US" i="1" dirty="0"/>
              <a:t>International Advisory Panel on HIV Care Continuum Optimization 2015</a:t>
            </a:r>
          </a:p>
          <a:p>
            <a:endParaRPr lang="en-US" dirty="0"/>
          </a:p>
          <a:p>
            <a:endParaRPr lang="en-US" i="1" dirty="0"/>
          </a:p>
          <a:p>
            <a:endParaRPr lang="en-US" i="1" dirty="0"/>
          </a:p>
        </p:txBody>
      </p:sp>
      <p:sp>
        <p:nvSpPr>
          <p:cNvPr id="4" name="Slide Number Placeholder 3">
            <a:extLst>
              <a:ext uri="{FF2B5EF4-FFF2-40B4-BE49-F238E27FC236}">
                <a16:creationId xmlns:a16="http://schemas.microsoft.com/office/drawing/2014/main" id="{DAAC0148-80C9-457E-9C02-E0C31D6A76F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198062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B132-2056-40CB-8189-C2784F673EEF}"/>
              </a:ext>
            </a:extLst>
          </p:cNvPr>
          <p:cNvSpPr>
            <a:spLocks noGrp="1"/>
          </p:cNvSpPr>
          <p:nvPr>
            <p:ph type="title"/>
          </p:nvPr>
        </p:nvSpPr>
        <p:spPr>
          <a:xfrm>
            <a:off x="712044" y="484632"/>
            <a:ext cx="10058400" cy="1609344"/>
          </a:xfrm>
        </p:spPr>
        <p:txBody>
          <a:bodyPr>
            <a:normAutofit/>
          </a:bodyPr>
          <a:lstStyle/>
          <a:p>
            <a:pPr algn="ctr"/>
            <a:r>
              <a:rPr lang="en-US" sz="4900" dirty="0"/>
              <a:t>Resources reviewed in the </a:t>
            </a:r>
            <a:br>
              <a:rPr lang="en-US" sz="4900" dirty="0"/>
            </a:br>
            <a:r>
              <a:rPr lang="en-US" sz="4900" dirty="0"/>
              <a:t>development of these modules </a:t>
            </a:r>
            <a:r>
              <a:rPr lang="en-US" sz="2800" dirty="0"/>
              <a:t>(continued)</a:t>
            </a:r>
          </a:p>
        </p:txBody>
      </p:sp>
      <p:sp>
        <p:nvSpPr>
          <p:cNvPr id="3" name="Content Placeholder 2">
            <a:extLst>
              <a:ext uri="{FF2B5EF4-FFF2-40B4-BE49-F238E27FC236}">
                <a16:creationId xmlns:a16="http://schemas.microsoft.com/office/drawing/2014/main" id="{DEF2C0E7-205B-42FE-835B-5C5940DC1028}"/>
              </a:ext>
            </a:extLst>
          </p:cNvPr>
          <p:cNvSpPr>
            <a:spLocks noGrp="1"/>
          </p:cNvSpPr>
          <p:nvPr>
            <p:ph idx="1"/>
          </p:nvPr>
        </p:nvSpPr>
        <p:spPr>
          <a:xfrm>
            <a:off x="447261" y="2121408"/>
            <a:ext cx="11092069" cy="4736592"/>
          </a:xfrm>
        </p:spPr>
        <p:txBody>
          <a:bodyPr>
            <a:normAutofit/>
          </a:bodyPr>
          <a:lstStyle/>
          <a:p>
            <a:r>
              <a:rPr lang="en-US" dirty="0"/>
              <a:t>Caliber of Care Stigma Dialogue Navigator </a:t>
            </a:r>
            <a:r>
              <a:rPr lang="en-US" i="1" dirty="0"/>
              <a:t>IAPAC 2013</a:t>
            </a:r>
          </a:p>
          <a:p>
            <a:r>
              <a:rPr lang="en-US" altLang="en-US" dirty="0"/>
              <a:t>Primum Non </a:t>
            </a:r>
            <a:r>
              <a:rPr lang="en-US" altLang="en-US" dirty="0" err="1"/>
              <a:t>Nocere</a:t>
            </a:r>
            <a:r>
              <a:rPr lang="en-US" altLang="en-US" dirty="0"/>
              <a:t> and the Right to Health; Zuniga JM 2014 </a:t>
            </a:r>
            <a:endParaRPr lang="en-US" dirty="0"/>
          </a:p>
          <a:p>
            <a:r>
              <a:rPr lang="en-US" dirty="0"/>
              <a:t>Ending Discrimination In Health Care Settings: Joint </a:t>
            </a:r>
            <a:r>
              <a:rPr lang="en-US" i="1" dirty="0"/>
              <a:t>United Nations Statement</a:t>
            </a:r>
          </a:p>
          <a:p>
            <a:r>
              <a:rPr lang="en-US" dirty="0"/>
              <a:t>HIV/AIDS Stigma &amp; Access to Care: </a:t>
            </a:r>
            <a:r>
              <a:rPr lang="en-US" i="1" dirty="0"/>
              <a:t>National AIDS Minority Council and Health Resources Services Administration (HRSA) 2007</a:t>
            </a:r>
          </a:p>
          <a:p>
            <a:r>
              <a:rPr lang="en-US" dirty="0"/>
              <a:t>Key Programs to Reduce Stigma and Discrimination and Increase Access to Justice in National HIV Responses; Guidance Note </a:t>
            </a:r>
            <a:r>
              <a:rPr lang="en-US" i="1" dirty="0"/>
              <a:t>UNAIDS 2012</a:t>
            </a:r>
          </a:p>
          <a:p>
            <a:r>
              <a:rPr lang="en-US" dirty="0"/>
              <a:t>HIV/AIDS Stigma &amp; Access to Care</a:t>
            </a:r>
          </a:p>
          <a:p>
            <a:endParaRPr lang="en-US" i="1" dirty="0"/>
          </a:p>
          <a:p>
            <a:endParaRPr lang="en-US" i="1" dirty="0"/>
          </a:p>
          <a:p>
            <a:endParaRPr lang="en-US" i="1" dirty="0"/>
          </a:p>
        </p:txBody>
      </p:sp>
      <p:sp>
        <p:nvSpPr>
          <p:cNvPr id="4" name="Slide Number Placeholder 3">
            <a:extLst>
              <a:ext uri="{FF2B5EF4-FFF2-40B4-BE49-F238E27FC236}">
                <a16:creationId xmlns:a16="http://schemas.microsoft.com/office/drawing/2014/main" id="{BCDBD5AD-D844-4FBD-9AC7-FC9B8431980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custDataLst>
      <p:tags r:id="rId1"/>
    </p:custDataLst>
    <p:extLst>
      <p:ext uri="{BB962C8B-B14F-4D97-AF65-F5344CB8AC3E}">
        <p14:creationId xmlns:p14="http://schemas.microsoft.com/office/powerpoint/2010/main" val="956458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A8E7-A0A4-4D60-A113-A8C0DC7681AA}"/>
              </a:ext>
            </a:extLst>
          </p:cNvPr>
          <p:cNvSpPr>
            <a:spLocks noGrp="1"/>
          </p:cNvSpPr>
          <p:nvPr>
            <p:ph type="title"/>
          </p:nvPr>
        </p:nvSpPr>
        <p:spPr/>
        <p:txBody>
          <a:bodyPr/>
          <a:lstStyle/>
          <a:p>
            <a:pPr algn="ctr"/>
            <a:r>
              <a:rPr lang="en-US" dirty="0"/>
              <a:t>Resources reviewed in the development of these modules</a:t>
            </a:r>
          </a:p>
        </p:txBody>
      </p:sp>
      <p:sp>
        <p:nvSpPr>
          <p:cNvPr id="3" name="Content Placeholder 2">
            <a:extLst>
              <a:ext uri="{FF2B5EF4-FFF2-40B4-BE49-F238E27FC236}">
                <a16:creationId xmlns:a16="http://schemas.microsoft.com/office/drawing/2014/main" id="{9467835A-A96C-4C13-95FE-9BEEB58F1F49}"/>
              </a:ext>
            </a:extLst>
          </p:cNvPr>
          <p:cNvSpPr>
            <a:spLocks noGrp="1"/>
          </p:cNvSpPr>
          <p:nvPr>
            <p:ph idx="1"/>
          </p:nvPr>
        </p:nvSpPr>
        <p:spPr/>
        <p:txBody>
          <a:bodyPr>
            <a:normAutofit/>
          </a:bodyPr>
          <a:lstStyle/>
          <a:p>
            <a:r>
              <a:rPr lang="en-US" altLang="en-US" dirty="0"/>
              <a:t>Websites of the Asia Pacific Coalition on Male Sexual Health and the </a:t>
            </a:r>
            <a:r>
              <a:rPr lang="en-US" altLang="en-US" dirty="0" err="1"/>
              <a:t>Anova</a:t>
            </a:r>
            <a:r>
              <a:rPr lang="en-US" altLang="en-US" dirty="0"/>
              <a:t> Health Institute </a:t>
            </a:r>
          </a:p>
          <a:p>
            <a:r>
              <a:rPr lang="en-US" altLang="en-US" dirty="0"/>
              <a:t>HIV Stigma Reduction for Health Facility Staff: Development of a Blended- Learning Intervention. Nyblade, L et. al. </a:t>
            </a:r>
          </a:p>
          <a:p>
            <a:pPr lvl="1"/>
            <a:r>
              <a:rPr lang="en-US" dirty="0"/>
              <a:t>Public Health, 21 June 2018 | https://doi.org/10.3389/fpubh.2018.00165</a:t>
            </a:r>
          </a:p>
          <a:p>
            <a:r>
              <a:rPr lang="en-US" dirty="0"/>
              <a:t>Maximizing the benefits of antiretroviral therapy for key populations. </a:t>
            </a:r>
            <a:r>
              <a:rPr lang="en-US" i="1" dirty="0"/>
              <a:t>International AIDS Society July 2014</a:t>
            </a:r>
          </a:p>
          <a:p>
            <a:r>
              <a:rPr lang="en-US" dirty="0"/>
              <a:t>Confronting discrimination: Overcoming HIV-related stigma and discrimination in healthcare settings and beyond. </a:t>
            </a:r>
            <a:r>
              <a:rPr lang="en-US" i="1" dirty="0"/>
              <a:t>UNAIDS 2017</a:t>
            </a:r>
          </a:p>
          <a:p>
            <a:r>
              <a:rPr lang="en-US" dirty="0"/>
              <a:t>Key Programs to Reduce Stigma and Discrimination and Increase Access to Justice in National HIV Responses Guidance Note </a:t>
            </a:r>
            <a:r>
              <a:rPr lang="en-US" i="1" dirty="0"/>
              <a:t>UNAIDS 2012</a:t>
            </a:r>
          </a:p>
          <a:p>
            <a:pPr lvl="1"/>
            <a:endParaRPr lang="en-US" altLang="en-US" dirty="0"/>
          </a:p>
          <a:p>
            <a:endParaRPr lang="en-US" dirty="0"/>
          </a:p>
        </p:txBody>
      </p:sp>
      <p:sp>
        <p:nvSpPr>
          <p:cNvPr id="4" name="Slide Number Placeholder 3">
            <a:extLst>
              <a:ext uri="{FF2B5EF4-FFF2-40B4-BE49-F238E27FC236}">
                <a16:creationId xmlns:a16="http://schemas.microsoft.com/office/drawing/2014/main" id="{6ED1B67A-D608-4FE2-ACBC-06FBCF19FE8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32636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9" name="Content Placeholder 8">
            <a:extLst>
              <a:ext uri="{FF2B5EF4-FFF2-40B4-BE49-F238E27FC236}">
                <a16:creationId xmlns:a16="http://schemas.microsoft.com/office/drawing/2014/main" id="{277946AC-5B8C-4FC8-8C7A-3FCFB9B8D3B8}"/>
              </a:ext>
            </a:extLst>
          </p:cNvPr>
          <p:cNvSpPr>
            <a:spLocks noGrp="1"/>
          </p:cNvSpPr>
          <p:nvPr>
            <p:ph sz="half" idx="1"/>
          </p:nvPr>
        </p:nvSpPr>
        <p:spPr>
          <a:xfrm>
            <a:off x="781050" y="2442202"/>
            <a:ext cx="10801350" cy="3725863"/>
          </a:xfrm>
        </p:spPr>
        <p:txBody>
          <a:bodyPr>
            <a:normAutofit/>
          </a:bodyPr>
          <a:lstStyle/>
          <a:p>
            <a:r>
              <a:rPr lang="en-US" dirty="0"/>
              <a:t>IAPAC acknowledges the contributions made by the following institutions towards the development of this e-course:</a:t>
            </a:r>
          </a:p>
          <a:p>
            <a:pPr lvl="1"/>
            <a:r>
              <a:rPr lang="en-US" dirty="0"/>
              <a:t>Joint United Nations Programme on HIV/AIDS (UNAIDS), International AIDS Society (IAS), Global Network of People living with HIV (GNP+), Association of Nurses in AIDS Care (ANAC) &amp; International Treatment Preparedness Coalition (ITPC)</a:t>
            </a:r>
          </a:p>
          <a:p>
            <a:r>
              <a:rPr lang="en-US" dirty="0"/>
              <a:t>Funding for this project was made possible through the support of ViiV Healthcare. </a:t>
            </a:r>
          </a:p>
          <a:p>
            <a:endParaRPr lang="en-US" dirty="0"/>
          </a:p>
        </p:txBody>
      </p:sp>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609600" y="1152958"/>
            <a:ext cx="10972800" cy="1143000"/>
          </a:xfrm>
        </p:spPr>
        <p:txBody>
          <a:bodyPr/>
          <a:lstStyle/>
          <a:p>
            <a:r>
              <a:rPr lang="en-US" b="1" dirty="0"/>
              <a:t>ACKNOWLEDGEMENTS</a:t>
            </a:r>
          </a:p>
        </p:txBody>
      </p:sp>
      <p:sp>
        <p:nvSpPr>
          <p:cNvPr id="6" name="Subtitle 2">
            <a:extLst>
              <a:ext uri="{FF2B5EF4-FFF2-40B4-BE49-F238E27FC236}">
                <a16:creationId xmlns:a16="http://schemas.microsoft.com/office/drawing/2014/main" id="{BE25F135-880A-4BEC-AD0E-08FAFEF3B7D1}"/>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230004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B2AA709-28A2-4289-A11E-FD3AA53F0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2D1F"/>
              </a:solidFill>
              <a:effectLst/>
              <a:uLnTx/>
              <a:uFillTx/>
              <a:latin typeface="Rockwell" panose="02060603020205020403"/>
              <a:ea typeface="+mn-ea"/>
              <a:cs typeface="+mn-cs"/>
            </a:endParaRPr>
          </a:p>
        </p:txBody>
      </p:sp>
      <p:sp>
        <p:nvSpPr>
          <p:cNvPr id="21" name="Rectangle 20">
            <a:extLst>
              <a:ext uri="{FF2B5EF4-FFF2-40B4-BE49-F238E27FC236}">
                <a16:creationId xmlns:a16="http://schemas.microsoft.com/office/drawing/2014/main" id="{1608D5D4-689C-423B-9974-4733A30A4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34817"/>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1739643C-5A2C-4185-B6A8-49C7FBCE4088}"/>
              </a:ext>
            </a:extLst>
          </p:cNvPr>
          <p:cNvSpPr>
            <a:spLocks noGrp="1"/>
          </p:cNvSpPr>
          <p:nvPr>
            <p:ph type="title"/>
          </p:nvPr>
        </p:nvSpPr>
        <p:spPr>
          <a:xfrm>
            <a:off x="1947672" y="1060704"/>
            <a:ext cx="3630168" cy="4736592"/>
          </a:xfrm>
        </p:spPr>
        <p:txBody>
          <a:bodyPr>
            <a:normAutofit/>
          </a:bodyPr>
          <a:lstStyle/>
          <a:p>
            <a:r>
              <a:rPr lang="en-US" sz="3600">
                <a:solidFill>
                  <a:schemeClr val="bg1"/>
                </a:solidFill>
              </a:rPr>
              <a:t>Training for health care providers</a:t>
            </a:r>
          </a:p>
        </p:txBody>
      </p:sp>
      <p:sp>
        <p:nvSpPr>
          <p:cNvPr id="3" name="Content Placeholder 2">
            <a:extLst>
              <a:ext uri="{FF2B5EF4-FFF2-40B4-BE49-F238E27FC236}">
                <a16:creationId xmlns:a16="http://schemas.microsoft.com/office/drawing/2014/main" id="{869D75D0-5CA2-4DBD-9456-6E1BE37BA03D}"/>
              </a:ext>
            </a:extLst>
          </p:cNvPr>
          <p:cNvSpPr>
            <a:spLocks noGrp="1"/>
          </p:cNvSpPr>
          <p:nvPr>
            <p:ph idx="1"/>
          </p:nvPr>
        </p:nvSpPr>
        <p:spPr>
          <a:xfrm>
            <a:off x="6373906" y="122385"/>
            <a:ext cx="5577302" cy="5674911"/>
          </a:xfrm>
        </p:spPr>
        <p:txBody>
          <a:bodyPr anchor="ctr">
            <a:normAutofit/>
          </a:bodyPr>
          <a:lstStyle/>
          <a:p>
            <a:pPr marL="0" indent="0">
              <a:buNone/>
            </a:pPr>
            <a:r>
              <a:rPr lang="en-US" sz="1800" b="1" dirty="0"/>
              <a:t>Human rights &amp; anti-stigma training for health care providers should focus on </a:t>
            </a:r>
            <a:r>
              <a:rPr lang="en-US" sz="1800" b="1" u="sng" dirty="0"/>
              <a:t>two</a:t>
            </a:r>
            <a:r>
              <a:rPr lang="en-US" sz="1800" b="1" dirty="0"/>
              <a:t> objectives:</a:t>
            </a:r>
          </a:p>
          <a:p>
            <a:pPr marL="0" indent="0">
              <a:buNone/>
            </a:pPr>
            <a:endParaRPr lang="en-US" sz="1800" b="1" dirty="0"/>
          </a:p>
          <a:p>
            <a:pPr marL="457200" indent="-457200">
              <a:buFont typeface="+mj-lt"/>
              <a:buAutoNum type="arabicPeriod"/>
            </a:pPr>
            <a:r>
              <a:rPr lang="en-US" sz="1800" dirty="0"/>
              <a:t>Ensure that health care providers know about the human right to health for their patients and themselves: </a:t>
            </a:r>
          </a:p>
          <a:p>
            <a:pPr lvl="2"/>
            <a:r>
              <a:rPr lang="en-US" sz="1800" dirty="0"/>
              <a:t>Right to dignity, respect &amp; confidentiality</a:t>
            </a:r>
          </a:p>
          <a:p>
            <a:pPr lvl="2"/>
            <a:r>
              <a:rPr lang="en-US" sz="1800" dirty="0"/>
              <a:t>Right to HIV prevention &amp; treatment</a:t>
            </a:r>
          </a:p>
          <a:p>
            <a:pPr lvl="2"/>
            <a:r>
              <a:rPr lang="en-US" sz="1800" dirty="0"/>
              <a:t>Right to universal precautions </a:t>
            </a:r>
          </a:p>
          <a:p>
            <a:pPr marL="548640" lvl="2" indent="0">
              <a:buNone/>
            </a:pPr>
            <a:endParaRPr lang="en-US" sz="1800" dirty="0"/>
          </a:p>
          <a:p>
            <a:pPr marL="342900" indent="-342900">
              <a:buFont typeface="+mj-lt"/>
              <a:buAutoNum type="arabicPeriod"/>
            </a:pPr>
            <a:r>
              <a:rPr lang="en-US" sz="1800" dirty="0"/>
              <a:t>Reduce stigmatizing attitudes in health care settings:</a:t>
            </a:r>
          </a:p>
          <a:p>
            <a:pPr lvl="2"/>
            <a:r>
              <a:rPr lang="en-US" sz="1800" dirty="0"/>
              <a:t>Provide health care workers with the skills &amp; tools necessary to eliminate stigma</a:t>
            </a:r>
          </a:p>
          <a:p>
            <a:pPr lvl="2"/>
            <a:r>
              <a:rPr lang="en-US" sz="1800" dirty="0"/>
              <a:t>Ensure each patient’s right to informed consent, confidentiality, quality treatment &amp; non-discrimination</a:t>
            </a:r>
          </a:p>
        </p:txBody>
      </p:sp>
      <p:sp>
        <p:nvSpPr>
          <p:cNvPr id="15" name="TextBox 14">
            <a:extLst>
              <a:ext uri="{FF2B5EF4-FFF2-40B4-BE49-F238E27FC236}">
                <a16:creationId xmlns:a16="http://schemas.microsoft.com/office/drawing/2014/main" id="{069B14F5-7670-459D-8A6D-5B742A3529E6}"/>
              </a:ext>
            </a:extLst>
          </p:cNvPr>
          <p:cNvSpPr txBox="1"/>
          <p:nvPr/>
        </p:nvSpPr>
        <p:spPr>
          <a:xfrm>
            <a:off x="6658117" y="6320117"/>
            <a:ext cx="4873443"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Rockwell" panose="02060603020205020403"/>
                <a:ea typeface="+mn-ea"/>
                <a:cs typeface="+mn-cs"/>
              </a:rPr>
              <a:t>Source: Key Programs to Reduce Stigma and Discrimination and Increase Access to Justice in National HIV Responses; Guidance Note </a:t>
            </a:r>
            <a:r>
              <a:rPr kumimoji="0" lang="en-US" sz="1050" b="0" i="1" u="none" strike="noStrike" kern="1200" cap="none" spc="0" normalizeH="0" baseline="0" noProof="0" dirty="0">
                <a:ln>
                  <a:noFill/>
                </a:ln>
                <a:solidFill>
                  <a:prstClr val="black"/>
                </a:solidFill>
                <a:effectLst/>
                <a:uLnTx/>
                <a:uFillTx/>
                <a:latin typeface="Rockwell" panose="02060603020205020403"/>
                <a:ea typeface="+mn-ea"/>
                <a:cs typeface="+mn-cs"/>
              </a:rPr>
              <a:t>UNAIDS 2012</a:t>
            </a:r>
          </a:p>
        </p:txBody>
      </p:sp>
      <p:sp>
        <p:nvSpPr>
          <p:cNvPr id="4" name="Slide Number Placeholder 3">
            <a:extLst>
              <a:ext uri="{FF2B5EF4-FFF2-40B4-BE49-F238E27FC236}">
                <a16:creationId xmlns:a16="http://schemas.microsoft.com/office/drawing/2014/main" id="{7DB1C85D-6EF1-4D44-9B20-3174BE84B5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custDataLst>
      <p:tags r:id="rId1"/>
    </p:custDataLst>
    <p:extLst>
      <p:ext uri="{BB962C8B-B14F-4D97-AF65-F5344CB8AC3E}">
        <p14:creationId xmlns:p14="http://schemas.microsoft.com/office/powerpoint/2010/main" val="371232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1" name="Rectangle 1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3" name="Rectangle 1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15" name="Group 1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9" name="Rectangle 18">
            <a:extLst>
              <a:ext uri="{FF2B5EF4-FFF2-40B4-BE49-F238E27FC236}">
                <a16:creationId xmlns:a16="http://schemas.microsoft.com/office/drawing/2014/main" id="{80E61E04-3F7C-42DE-ABE7-D3F7E349C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1" name="Rectangle 20">
            <a:extLst>
              <a:ext uri="{FF2B5EF4-FFF2-40B4-BE49-F238E27FC236}">
                <a16:creationId xmlns:a16="http://schemas.microsoft.com/office/drawing/2014/main" id="{2B036F7E-6C8A-4549-99EF-9958C587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22C01503-0DA9-4517-BE91-9948F0FF0AB9}"/>
              </a:ext>
            </a:extLst>
          </p:cNvPr>
          <p:cNvSpPr>
            <a:spLocks noGrp="1"/>
          </p:cNvSpPr>
          <p:nvPr>
            <p:ph type="title"/>
          </p:nvPr>
        </p:nvSpPr>
        <p:spPr>
          <a:xfrm>
            <a:off x="149568" y="5049760"/>
            <a:ext cx="9085940" cy="1472224"/>
          </a:xfrm>
        </p:spPr>
        <p:txBody>
          <a:bodyPr vert="horz" lIns="91440" tIns="45720" rIns="91440" bIns="45720" rtlCol="0" anchor="b">
            <a:normAutofit/>
          </a:bodyPr>
          <a:lstStyle/>
          <a:p>
            <a:pPr>
              <a:lnSpc>
                <a:spcPct val="80000"/>
              </a:lnSpc>
            </a:pPr>
            <a:r>
              <a:rPr lang="en-US" sz="5200" dirty="0">
                <a:blipFill dpi="0" rotWithShape="1">
                  <a:blip r:embed="rId5"/>
                  <a:srcRect/>
                  <a:tile tx="6350" ty="-127000" sx="65000" sy="64000" flip="none" algn="tl"/>
                </a:blipFill>
              </a:rPr>
              <a:t>Denied health services because of HIV status in Michigan </a:t>
            </a:r>
          </a:p>
        </p:txBody>
      </p:sp>
      <p:grpSp>
        <p:nvGrpSpPr>
          <p:cNvPr id="23" name="Group 22">
            <a:extLst>
              <a:ext uri="{FF2B5EF4-FFF2-40B4-BE49-F238E27FC236}">
                <a16:creationId xmlns:a16="http://schemas.microsoft.com/office/drawing/2014/main" id="{75EE15D0-BDD3-4CA6-B5DC-159D83FA6B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4" name="Oval 23">
              <a:extLst>
                <a:ext uri="{FF2B5EF4-FFF2-40B4-BE49-F238E27FC236}">
                  <a16:creationId xmlns:a16="http://schemas.microsoft.com/office/drawing/2014/main" id="{C1D99473-F547-41EE-8D8B-3DFA6E58D0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71482930-66A8-46E9-8554-6D127FFCF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TextBox 4">
            <a:extLst>
              <a:ext uri="{FF2B5EF4-FFF2-40B4-BE49-F238E27FC236}">
                <a16:creationId xmlns:a16="http://schemas.microsoft.com/office/drawing/2014/main" id="{C0E1D725-1B4F-4285-BD9E-59614C5DBC54}"/>
              </a:ext>
            </a:extLst>
          </p:cNvPr>
          <p:cNvSpPr txBox="1"/>
          <p:nvPr/>
        </p:nvSpPr>
        <p:spPr>
          <a:xfrm>
            <a:off x="3592285" y="6975921"/>
            <a:ext cx="89480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Source: </a:t>
            </a:r>
            <a:r>
              <a:rPr lang="en-US" dirty="0">
                <a:solidFill>
                  <a:prstClr val="black"/>
                </a:solidFill>
                <a:latin typeface="Rockwell" panose="02060603020205020403"/>
              </a:rPr>
              <a:t>The U.S. People </a:t>
            </a: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Living with HIV Stigma Index Michigan|2016</a:t>
            </a:r>
          </a:p>
        </p:txBody>
      </p:sp>
      <p:sp>
        <p:nvSpPr>
          <p:cNvPr id="3" name="Slide Number Placeholder 2">
            <a:extLst>
              <a:ext uri="{FF2B5EF4-FFF2-40B4-BE49-F238E27FC236}">
                <a16:creationId xmlns:a16="http://schemas.microsoft.com/office/drawing/2014/main" id="{7EF74875-C1AE-4490-BE26-479A354B5B94}"/>
              </a:ext>
            </a:extLst>
          </p:cNvPr>
          <p:cNvSpPr>
            <a:spLocks noGrp="1"/>
          </p:cNvSpPr>
          <p:nvPr>
            <p:ph type="sldNum" sz="quarter" idx="12"/>
          </p:nvPr>
        </p:nvSpPr>
        <p:spPr>
          <a:xfrm>
            <a:off x="11311128" y="6272784"/>
            <a:ext cx="64008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pic>
        <p:nvPicPr>
          <p:cNvPr id="6" name="Picture 5">
            <a:extLst>
              <a:ext uri="{FF2B5EF4-FFF2-40B4-BE49-F238E27FC236}">
                <a16:creationId xmlns:a16="http://schemas.microsoft.com/office/drawing/2014/main" id="{60AF74E6-E88F-446E-99A4-FF1DEFAF9E65}"/>
              </a:ext>
            </a:extLst>
          </p:cNvPr>
          <p:cNvPicPr>
            <a:picLocks noChangeAspect="1"/>
          </p:cNvPicPr>
          <p:nvPr/>
        </p:nvPicPr>
        <p:blipFill>
          <a:blip r:embed="rId7"/>
          <a:stretch>
            <a:fillRect/>
          </a:stretch>
        </p:blipFill>
        <p:spPr>
          <a:xfrm>
            <a:off x="0" y="521921"/>
            <a:ext cx="12188952" cy="4384666"/>
          </a:xfrm>
          <a:prstGeom prst="rect">
            <a:avLst/>
          </a:prstGeom>
        </p:spPr>
      </p:pic>
      <p:pic>
        <p:nvPicPr>
          <p:cNvPr id="7" name="Picture 6">
            <a:extLst>
              <a:ext uri="{FF2B5EF4-FFF2-40B4-BE49-F238E27FC236}">
                <a16:creationId xmlns:a16="http://schemas.microsoft.com/office/drawing/2014/main" id="{1C0DD07D-26A2-4154-8B8D-A884DFD201EF}"/>
              </a:ext>
            </a:extLst>
          </p:cNvPr>
          <p:cNvPicPr>
            <a:picLocks noChangeAspect="1"/>
          </p:cNvPicPr>
          <p:nvPr/>
        </p:nvPicPr>
        <p:blipFill>
          <a:blip r:embed="rId8"/>
          <a:stretch>
            <a:fillRect/>
          </a:stretch>
        </p:blipFill>
        <p:spPr>
          <a:xfrm>
            <a:off x="5943600" y="297662"/>
            <a:ext cx="6121060" cy="1983434"/>
          </a:xfrm>
          <a:prstGeom prst="rect">
            <a:avLst/>
          </a:prstGeom>
        </p:spPr>
      </p:pic>
    </p:spTree>
    <p:extLst>
      <p:ext uri="{BB962C8B-B14F-4D97-AF65-F5344CB8AC3E}">
        <p14:creationId xmlns:p14="http://schemas.microsoft.com/office/powerpoint/2010/main" val="256377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2D1F"/>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3">
              <a:alphaModFix amt="4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A3FC9863-7661-4B57-A97A-5106349AC2DE}"/>
              </a:ext>
            </a:extLst>
          </p:cNvPr>
          <p:cNvSpPr>
            <a:spLocks noGrp="1"/>
          </p:cNvSpPr>
          <p:nvPr>
            <p:ph type="title"/>
          </p:nvPr>
        </p:nvSpPr>
        <p:spPr>
          <a:xfrm>
            <a:off x="1797627" y="643466"/>
            <a:ext cx="4031673" cy="5571067"/>
          </a:xfrm>
        </p:spPr>
        <p:txBody>
          <a:bodyPr>
            <a:normAutofit/>
          </a:bodyPr>
          <a:lstStyle/>
          <a:p>
            <a:r>
              <a:rPr lang="en-US" sz="4400" dirty="0"/>
              <a:t>Finding Respect and Ending Stigma around HIV (FRESH) Workshop in ALABAMA</a:t>
            </a:r>
            <a:endParaRPr lang="en-US" sz="4400" dirty="0">
              <a:solidFill>
                <a:schemeClr val="tx1"/>
              </a:solidFill>
            </a:endParaRPr>
          </a:p>
        </p:txBody>
      </p:sp>
      <p:sp>
        <p:nvSpPr>
          <p:cNvPr id="3" name="Content Placeholder 2">
            <a:extLst>
              <a:ext uri="{FF2B5EF4-FFF2-40B4-BE49-F238E27FC236}">
                <a16:creationId xmlns:a16="http://schemas.microsoft.com/office/drawing/2014/main" id="{81AC7519-D33C-479B-B6B6-2906AEB2D4CC}"/>
              </a:ext>
            </a:extLst>
          </p:cNvPr>
          <p:cNvSpPr>
            <a:spLocks noGrp="1"/>
          </p:cNvSpPr>
          <p:nvPr>
            <p:ph idx="1"/>
          </p:nvPr>
        </p:nvSpPr>
        <p:spPr>
          <a:xfrm>
            <a:off x="6188271" y="643467"/>
            <a:ext cx="5621482" cy="5571066"/>
          </a:xfrm>
        </p:spPr>
        <p:txBody>
          <a:bodyPr anchor="ctr">
            <a:normAutofit/>
          </a:bodyPr>
          <a:lstStyle/>
          <a:p>
            <a:pPr marL="0" indent="0">
              <a:buNone/>
            </a:pPr>
            <a:r>
              <a:rPr lang="en-US" sz="1800" b="1" dirty="0">
                <a:solidFill>
                  <a:srgbClr val="C00000"/>
                </a:solidFill>
              </a:rPr>
              <a:t> </a:t>
            </a:r>
          </a:p>
          <a:p>
            <a:r>
              <a:rPr lang="en-US" dirty="0"/>
              <a:t>Online surveys of health care staff </a:t>
            </a:r>
          </a:p>
          <a:p>
            <a:r>
              <a:rPr lang="en-US" dirty="0"/>
              <a:t>Conducted in Alabama and Mississippi</a:t>
            </a:r>
          </a:p>
          <a:p>
            <a:pPr lvl="1"/>
            <a:r>
              <a:rPr lang="en-US" dirty="0"/>
              <a:t>Assess perceptions of HIV-related stigma</a:t>
            </a:r>
          </a:p>
          <a:p>
            <a:pPr lvl="1"/>
            <a:r>
              <a:rPr lang="en-US" dirty="0"/>
              <a:t>Among staff in public health and primary care</a:t>
            </a:r>
          </a:p>
          <a:p>
            <a:pPr lvl="1"/>
            <a:endParaRPr lang="en-US" dirty="0"/>
          </a:p>
          <a:p>
            <a:r>
              <a:rPr lang="en-US" dirty="0"/>
              <a:t>89–93% of survey respondents</a:t>
            </a:r>
          </a:p>
          <a:p>
            <a:endParaRPr lang="en-US" dirty="0"/>
          </a:p>
          <a:p>
            <a:r>
              <a:rPr lang="en-US" dirty="0"/>
              <a:t>Endorsed at least one stigmatizing attitude</a:t>
            </a:r>
            <a:endParaRPr lang="en-US" sz="1800" dirty="0"/>
          </a:p>
        </p:txBody>
      </p:sp>
      <p:sp>
        <p:nvSpPr>
          <p:cNvPr id="17" name="TextBox 16">
            <a:extLst>
              <a:ext uri="{FF2B5EF4-FFF2-40B4-BE49-F238E27FC236}">
                <a16:creationId xmlns:a16="http://schemas.microsoft.com/office/drawing/2014/main" id="{00256522-214D-4FF6-9B84-803DEDB47583}"/>
              </a:ext>
            </a:extLst>
          </p:cNvPr>
          <p:cNvSpPr txBox="1"/>
          <p:nvPr/>
        </p:nvSpPr>
        <p:spPr>
          <a:xfrm>
            <a:off x="1479952" y="6117684"/>
            <a:ext cx="9970830" cy="769441"/>
          </a:xfrm>
          <a:prstGeom prst="rect">
            <a:avLst/>
          </a:prstGeom>
          <a:noFill/>
        </p:spPr>
        <p:txBody>
          <a:bodyPr wrap="square" rtlCol="0">
            <a:spAutoFit/>
          </a:bodyPr>
          <a:lstStyle/>
          <a:p>
            <a:pPr lvl="0" defTabSz="457200">
              <a:defRPr/>
            </a:pPr>
            <a:r>
              <a:rPr lang="en-US" sz="1100" b="1" dirty="0"/>
              <a:t>Adaptation and Implementation of an Intervention to Reduce HIV-Related Stigma Among Healthcare Workers</a:t>
            </a:r>
            <a:r>
              <a:rPr lang="en-US" sz="1100" dirty="0"/>
              <a:t> </a:t>
            </a:r>
            <a:r>
              <a:rPr lang="en-US" sz="1100" b="1" dirty="0"/>
              <a:t>in the United States: Piloting of the FRESH Workshop </a:t>
            </a:r>
            <a:r>
              <a:rPr lang="en-US" sz="1100" dirty="0"/>
              <a:t>D. Scott Batey, PhD, Samantha Whitfield, MPH, Mazheruddin Mulla, MA, Kristi L. Stringer, MA, Modupeoluwa Durojaiye, MA, Lisa McCormick, DrPH, Bulent Turan, PhD, Laura Nyblade, PhD, Mirjam-Colette Kempf, PhD, and Janet M. Turan, PhD AIDS PATIENT CARE and STDs Volume 30, Number 11, 2016</a:t>
            </a:r>
            <a:endParaRPr kumimoji="0" lang="en-US" sz="11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4" name="Slide Number Placeholder 3">
            <a:extLst>
              <a:ext uri="{FF2B5EF4-FFF2-40B4-BE49-F238E27FC236}">
                <a16:creationId xmlns:a16="http://schemas.microsoft.com/office/drawing/2014/main" id="{E629113F-4B68-45C2-9B0B-A00ADAE883F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75406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2D1F"/>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3">
              <a:alphaModFix amt="4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A3FC9863-7661-4B57-A97A-5106349AC2DE}"/>
              </a:ext>
            </a:extLst>
          </p:cNvPr>
          <p:cNvSpPr>
            <a:spLocks noGrp="1"/>
          </p:cNvSpPr>
          <p:nvPr>
            <p:ph type="title"/>
          </p:nvPr>
        </p:nvSpPr>
        <p:spPr>
          <a:xfrm>
            <a:off x="1797627" y="643466"/>
            <a:ext cx="4031673" cy="5571067"/>
          </a:xfrm>
        </p:spPr>
        <p:txBody>
          <a:bodyPr>
            <a:normAutofit/>
          </a:bodyPr>
          <a:lstStyle/>
          <a:p>
            <a:r>
              <a:rPr lang="en-US" sz="4400" dirty="0"/>
              <a:t>Finding Respect and Ending Stigma around HIV (FRESH) Workshop in ALABAMA</a:t>
            </a:r>
            <a:endParaRPr lang="en-US" sz="4400" dirty="0">
              <a:solidFill>
                <a:schemeClr val="tx1"/>
              </a:solidFill>
            </a:endParaRPr>
          </a:p>
        </p:txBody>
      </p:sp>
      <p:sp>
        <p:nvSpPr>
          <p:cNvPr id="3" name="Content Placeholder 2">
            <a:extLst>
              <a:ext uri="{FF2B5EF4-FFF2-40B4-BE49-F238E27FC236}">
                <a16:creationId xmlns:a16="http://schemas.microsoft.com/office/drawing/2014/main" id="{81AC7519-D33C-479B-B6B6-2906AEB2D4CC}"/>
              </a:ext>
            </a:extLst>
          </p:cNvPr>
          <p:cNvSpPr>
            <a:spLocks noGrp="1"/>
          </p:cNvSpPr>
          <p:nvPr>
            <p:ph idx="1"/>
          </p:nvPr>
        </p:nvSpPr>
        <p:spPr>
          <a:xfrm>
            <a:off x="6188271" y="643467"/>
            <a:ext cx="5621482" cy="5571066"/>
          </a:xfrm>
        </p:spPr>
        <p:txBody>
          <a:bodyPr anchor="ctr">
            <a:normAutofit/>
          </a:bodyPr>
          <a:lstStyle/>
          <a:p>
            <a:pPr marL="0" indent="0">
              <a:buNone/>
            </a:pPr>
            <a:r>
              <a:rPr lang="en-US" sz="1800" b="1" dirty="0">
                <a:solidFill>
                  <a:srgbClr val="C00000"/>
                </a:solidFill>
              </a:rPr>
              <a:t> </a:t>
            </a:r>
          </a:p>
          <a:p>
            <a:r>
              <a:rPr lang="en-US" dirty="0"/>
              <a:t>Questionnaire completed by PLWH</a:t>
            </a:r>
          </a:p>
          <a:p>
            <a:endParaRPr lang="en-US" dirty="0"/>
          </a:p>
          <a:p>
            <a:r>
              <a:rPr lang="en-US" dirty="0"/>
              <a:t>University-based HIV primary care clinic in Alabama</a:t>
            </a:r>
          </a:p>
          <a:p>
            <a:endParaRPr lang="en-US" dirty="0"/>
          </a:p>
          <a:p>
            <a:r>
              <a:rPr lang="en-US" dirty="0"/>
              <a:t>People continue to experience stigma in healthcare facilities</a:t>
            </a:r>
          </a:p>
          <a:p>
            <a:endParaRPr lang="en-US" dirty="0"/>
          </a:p>
          <a:p>
            <a:r>
              <a:rPr lang="en-US" dirty="0"/>
              <a:t>Manifested by…</a:t>
            </a:r>
          </a:p>
          <a:p>
            <a:pPr lvl="1"/>
            <a:r>
              <a:rPr lang="en-US" dirty="0"/>
              <a:t>denial of care </a:t>
            </a:r>
          </a:p>
          <a:p>
            <a:pPr lvl="1"/>
            <a:r>
              <a:rPr lang="en-US" dirty="0"/>
              <a:t>Receiving poor quality of care </a:t>
            </a:r>
          </a:p>
          <a:p>
            <a:pPr lvl="1"/>
            <a:r>
              <a:rPr lang="en-US" dirty="0"/>
              <a:t>Disclosure</a:t>
            </a:r>
            <a:endParaRPr lang="en-US" sz="1600" dirty="0"/>
          </a:p>
        </p:txBody>
      </p:sp>
      <p:sp>
        <p:nvSpPr>
          <p:cNvPr id="17" name="TextBox 16">
            <a:extLst>
              <a:ext uri="{FF2B5EF4-FFF2-40B4-BE49-F238E27FC236}">
                <a16:creationId xmlns:a16="http://schemas.microsoft.com/office/drawing/2014/main" id="{00256522-214D-4FF6-9B84-803DEDB47583}"/>
              </a:ext>
            </a:extLst>
          </p:cNvPr>
          <p:cNvSpPr txBox="1"/>
          <p:nvPr/>
        </p:nvSpPr>
        <p:spPr>
          <a:xfrm>
            <a:off x="1479952" y="6117684"/>
            <a:ext cx="9970830" cy="769441"/>
          </a:xfrm>
          <a:prstGeom prst="rect">
            <a:avLst/>
          </a:prstGeom>
          <a:noFill/>
        </p:spPr>
        <p:txBody>
          <a:bodyPr wrap="square" rtlCol="0">
            <a:spAutoFit/>
          </a:bodyPr>
          <a:lstStyle/>
          <a:p>
            <a:pPr lvl="0" defTabSz="457200">
              <a:defRPr/>
            </a:pPr>
            <a:r>
              <a:rPr lang="en-US" sz="1100" b="1" dirty="0"/>
              <a:t>Adaptation and Implementation of an Intervention to Reduce HIV-Related Stigma Among Healthcare Workers</a:t>
            </a:r>
            <a:r>
              <a:rPr lang="en-US" sz="1100" dirty="0"/>
              <a:t> </a:t>
            </a:r>
            <a:r>
              <a:rPr lang="en-US" sz="1100" b="1" dirty="0"/>
              <a:t>in the United States: Piloting of the FRESH Workshop </a:t>
            </a:r>
            <a:r>
              <a:rPr lang="en-US" sz="1100" dirty="0"/>
              <a:t>D. Scott Batey, PhD, Samantha Whitfield, MPH, Mazheruddin Mulla, MA, Kristi L. Stringer, MA, Modupeoluwa Durojaiye, MA, Lisa McCormick, DrPH, Bulent Turan, PhD, Laura Nyblade, PhD, Mirjam-Colette Kempf, PhD, and Janet M. Turan, PhD AIDS PATIENT CARE and STDs Volume 30, Number 11, 2016</a:t>
            </a:r>
            <a:endParaRPr kumimoji="0" lang="en-US" sz="11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4" name="Slide Number Placeholder 3">
            <a:extLst>
              <a:ext uri="{FF2B5EF4-FFF2-40B4-BE49-F238E27FC236}">
                <a16:creationId xmlns:a16="http://schemas.microsoft.com/office/drawing/2014/main" id="{E629113F-4B68-45C2-9B0B-A00ADAE883F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64461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58" name="Picture 2" descr="Module 3 - 66 - Action Plan - Asset 1.png">
            <a:extLst>
              <a:ext uri="{FF2B5EF4-FFF2-40B4-BE49-F238E27FC236}">
                <a16:creationId xmlns:a16="http://schemas.microsoft.com/office/drawing/2014/main" id="{312A610C-56FB-43D6-8420-70799DD06B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4399" y="672155"/>
            <a:ext cx="2354669" cy="131567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1BDB3E9-BE32-4C64-A753-04E63FD2840C}"/>
              </a:ext>
            </a:extLst>
          </p:cNvPr>
          <p:cNvSpPr>
            <a:spLocks noGrp="1"/>
          </p:cNvSpPr>
          <p:nvPr>
            <p:ph type="title"/>
          </p:nvPr>
        </p:nvSpPr>
        <p:spPr>
          <a:xfrm>
            <a:off x="1069848" y="484632"/>
            <a:ext cx="10058400" cy="1609344"/>
          </a:xfrm>
        </p:spPr>
        <p:txBody>
          <a:bodyPr>
            <a:normAutofit/>
          </a:bodyPr>
          <a:lstStyle/>
          <a:p>
            <a:r>
              <a:rPr lang="en-US" dirty="0"/>
              <a:t>Measuring stigma</a:t>
            </a:r>
          </a:p>
        </p:txBody>
      </p:sp>
      <p:sp>
        <p:nvSpPr>
          <p:cNvPr id="3" name="Content Placeholder 2">
            <a:extLst>
              <a:ext uri="{FF2B5EF4-FFF2-40B4-BE49-F238E27FC236}">
                <a16:creationId xmlns:a16="http://schemas.microsoft.com/office/drawing/2014/main" id="{FC01BBA0-9AF7-47DD-B95D-D3BE9E845B70}"/>
              </a:ext>
            </a:extLst>
          </p:cNvPr>
          <p:cNvSpPr>
            <a:spLocks noGrp="1"/>
          </p:cNvSpPr>
          <p:nvPr>
            <p:ph idx="1"/>
          </p:nvPr>
        </p:nvSpPr>
        <p:spPr>
          <a:xfrm>
            <a:off x="1069848" y="2320412"/>
            <a:ext cx="10058400" cy="3851787"/>
          </a:xfrm>
        </p:spPr>
        <p:txBody>
          <a:bodyPr>
            <a:normAutofit/>
          </a:bodyPr>
          <a:lstStyle/>
          <a:p>
            <a:pPr marL="0" indent="0">
              <a:buNone/>
            </a:pPr>
            <a:r>
              <a:rPr lang="en-US" dirty="0"/>
              <a:t>IAPAC’s Guidelines for Optimizing the HIV Care Continuum for Adults and Adolescents recommend:</a:t>
            </a:r>
          </a:p>
          <a:p>
            <a:pPr marL="0" indent="0">
              <a:buNone/>
            </a:pPr>
            <a:endParaRPr lang="en-US" dirty="0"/>
          </a:p>
          <a:p>
            <a:pPr marL="0" indent="0">
              <a:buNone/>
            </a:pPr>
            <a:r>
              <a:rPr lang="en-US" sz="2400" dirty="0"/>
              <a:t>“Strategies to monitor for and eliminate stigma and discrimination based on race, ethnicity, gender, age, sexual orientation, and/or behavior in all settings, but </a:t>
            </a:r>
            <a:r>
              <a:rPr lang="en-US" sz="2400" b="1" dirty="0">
                <a:solidFill>
                  <a:srgbClr val="FF0000"/>
                </a:solidFill>
              </a:rPr>
              <a:t>particularly in health care settings</a:t>
            </a:r>
            <a:r>
              <a:rPr lang="en-US" sz="2400" dirty="0"/>
              <a:t>, using standardized stigma measures and evidence-based approaches.”</a:t>
            </a:r>
          </a:p>
        </p:txBody>
      </p:sp>
      <p:sp>
        <p:nvSpPr>
          <p:cNvPr id="4" name="Slide Number Placeholder 3">
            <a:extLst>
              <a:ext uri="{FF2B5EF4-FFF2-40B4-BE49-F238E27FC236}">
                <a16:creationId xmlns:a16="http://schemas.microsoft.com/office/drawing/2014/main" id="{900E5085-3FD6-4959-BC0E-9B6A3411578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
        <p:nvSpPr>
          <p:cNvPr id="6" name="TextBox 5">
            <a:extLst>
              <a:ext uri="{FF2B5EF4-FFF2-40B4-BE49-F238E27FC236}">
                <a16:creationId xmlns:a16="http://schemas.microsoft.com/office/drawing/2014/main" id="{AC6931D5-C842-4449-B3CD-69A38CAB898A}"/>
              </a:ext>
            </a:extLst>
          </p:cNvPr>
          <p:cNvSpPr txBox="1"/>
          <p:nvPr/>
        </p:nvSpPr>
        <p:spPr>
          <a:xfrm>
            <a:off x="447869" y="5836301"/>
            <a:ext cx="8086530" cy="923330"/>
          </a:xfrm>
          <a:prstGeom prst="rect">
            <a:avLst/>
          </a:prstGeom>
          <a:noFill/>
        </p:spPr>
        <p:txBody>
          <a:bodyPr wrap="square" rtlCol="0">
            <a:spAutoFit/>
          </a:bodyPr>
          <a:lstStyle/>
          <a:p>
            <a:r>
              <a:rPr lang="en-US" dirty="0"/>
              <a:t>IAPAC Guidelines for Optimizing the HIV Care Continuum for Adults and Adolescents, </a:t>
            </a:r>
            <a:r>
              <a:rPr lang="en-US" i="1" dirty="0"/>
              <a:t>International Advisory Panel on HIV Care Continuum Optimization (2015)</a:t>
            </a:r>
          </a:p>
        </p:txBody>
      </p:sp>
    </p:spTree>
    <p:custDataLst>
      <p:tags r:id="rId1"/>
    </p:custDataLst>
    <p:extLst>
      <p:ext uri="{BB962C8B-B14F-4D97-AF65-F5344CB8AC3E}">
        <p14:creationId xmlns:p14="http://schemas.microsoft.com/office/powerpoint/2010/main" val="2574593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548D01-86BC-4A04-9A19-23363A0A5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1" name="Rectangle 10">
            <a:extLst>
              <a:ext uri="{FF2B5EF4-FFF2-40B4-BE49-F238E27FC236}">
                <a16:creationId xmlns:a16="http://schemas.microsoft.com/office/drawing/2014/main" id="{4D53C06F-02C4-42B7-AAB4-056E8ECC6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264F8EB0-6257-4FE1-B9DD-241E62BBFC56}"/>
              </a:ext>
            </a:extLst>
          </p:cNvPr>
          <p:cNvSpPr>
            <a:spLocks noGrp="1"/>
          </p:cNvSpPr>
          <p:nvPr>
            <p:ph type="title"/>
          </p:nvPr>
        </p:nvSpPr>
        <p:spPr>
          <a:xfrm>
            <a:off x="1069848" y="4846002"/>
            <a:ext cx="10058400" cy="1522993"/>
          </a:xfrm>
        </p:spPr>
        <p:txBody>
          <a:bodyPr>
            <a:normAutofit/>
          </a:bodyPr>
          <a:lstStyle/>
          <a:p>
            <a:r>
              <a:rPr lang="en-US" sz="5600" dirty="0"/>
              <a:t>People Living with HIV Stigma Index</a:t>
            </a:r>
          </a:p>
        </p:txBody>
      </p:sp>
      <p:sp>
        <p:nvSpPr>
          <p:cNvPr id="3" name="Content Placeholder 2">
            <a:extLst>
              <a:ext uri="{FF2B5EF4-FFF2-40B4-BE49-F238E27FC236}">
                <a16:creationId xmlns:a16="http://schemas.microsoft.com/office/drawing/2014/main" id="{ECB6BE12-A336-4E6B-9834-C5FBC68315B0}"/>
              </a:ext>
            </a:extLst>
          </p:cNvPr>
          <p:cNvSpPr>
            <a:spLocks noGrp="1"/>
          </p:cNvSpPr>
          <p:nvPr>
            <p:ph idx="1"/>
          </p:nvPr>
        </p:nvSpPr>
        <p:spPr>
          <a:xfrm>
            <a:off x="295835" y="377687"/>
            <a:ext cx="5728447" cy="4075957"/>
          </a:xfrm>
        </p:spPr>
        <p:txBody>
          <a:bodyPr>
            <a:normAutofit/>
          </a:bodyPr>
          <a:lstStyle/>
          <a:p>
            <a:endParaRPr lang="en-US" sz="1500" dirty="0"/>
          </a:p>
          <a:p>
            <a:r>
              <a:rPr lang="en-US" sz="1800" dirty="0"/>
              <a:t>A tool that measures and detects changing trends in stigma &amp; discrimination experienced by PLHIV</a:t>
            </a:r>
          </a:p>
          <a:p>
            <a:r>
              <a:rPr lang="en-US" sz="1800" dirty="0"/>
              <a:t>More than 90 countries have completed the index</a:t>
            </a:r>
          </a:p>
          <a:p>
            <a:r>
              <a:rPr lang="en-US" sz="1800" dirty="0"/>
              <a:t>More than 2,000 PLHIV have been trained as interviewers </a:t>
            </a:r>
          </a:p>
          <a:p>
            <a:r>
              <a:rPr lang="en-US" sz="1800" dirty="0"/>
              <a:t>Over 100,000 PLHIV have been interviewed</a:t>
            </a:r>
            <a:endParaRPr lang="en-US" dirty="0"/>
          </a:p>
          <a:p>
            <a:r>
              <a:rPr lang="en-US" sz="1800" dirty="0"/>
              <a:t>Questionnaire has been translated into 54 languages</a:t>
            </a:r>
          </a:p>
          <a:p>
            <a:endParaRPr lang="en-US" sz="1500" dirty="0">
              <a:hlinkClick r:id="rId6"/>
            </a:endParaRPr>
          </a:p>
          <a:p>
            <a:endParaRPr lang="en-US" sz="1500" dirty="0"/>
          </a:p>
        </p:txBody>
      </p:sp>
      <p:pic>
        <p:nvPicPr>
          <p:cNvPr id="4" name="Picture 3">
            <a:extLst>
              <a:ext uri="{FF2B5EF4-FFF2-40B4-BE49-F238E27FC236}">
                <a16:creationId xmlns:a16="http://schemas.microsoft.com/office/drawing/2014/main" id="{A6A8418B-78E0-4960-96D9-61A6E78DD61C}"/>
              </a:ext>
            </a:extLst>
          </p:cNvPr>
          <p:cNvPicPr>
            <a:picLocks noChangeAspect="1"/>
          </p:cNvPicPr>
          <p:nvPr/>
        </p:nvPicPr>
        <p:blipFill>
          <a:blip r:embed="rId7"/>
          <a:stretch>
            <a:fillRect/>
          </a:stretch>
        </p:blipFill>
        <p:spPr>
          <a:xfrm>
            <a:off x="6417734" y="1640182"/>
            <a:ext cx="4761322" cy="1908677"/>
          </a:xfrm>
          <a:prstGeom prst="rect">
            <a:avLst/>
          </a:prstGeom>
        </p:spPr>
      </p:pic>
      <p:grpSp>
        <p:nvGrpSpPr>
          <p:cNvPr id="13" name="Group 12">
            <a:extLst>
              <a:ext uri="{FF2B5EF4-FFF2-40B4-BE49-F238E27FC236}">
                <a16:creationId xmlns:a16="http://schemas.microsoft.com/office/drawing/2014/main" id="{F0B2D325-F52B-42D3-B95B-0B567E1B21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564412BC-E554-4709-B783-CCD157054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4111AF4E-4C22-4675-8450-1A2447ECB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5" name="Slide Number Placeholder 4">
            <a:extLst>
              <a:ext uri="{FF2B5EF4-FFF2-40B4-BE49-F238E27FC236}">
                <a16:creationId xmlns:a16="http://schemas.microsoft.com/office/drawing/2014/main" id="{A963166D-C344-4416-A1B8-B44CFDB99AB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custDataLst>
      <p:tags r:id="rId1"/>
    </p:custDataLst>
    <p:extLst>
      <p:ext uri="{BB962C8B-B14F-4D97-AF65-F5344CB8AC3E}">
        <p14:creationId xmlns:p14="http://schemas.microsoft.com/office/powerpoint/2010/main" val="259384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804A8-A7FD-4D3A-8F02-A6AD92A93094}"/>
              </a:ext>
            </a:extLst>
          </p:cNvPr>
          <p:cNvSpPr>
            <a:spLocks noGrp="1"/>
          </p:cNvSpPr>
          <p:nvPr>
            <p:ph type="title"/>
          </p:nvPr>
        </p:nvSpPr>
        <p:spPr/>
        <p:txBody>
          <a:bodyPr>
            <a:normAutofit/>
          </a:bodyPr>
          <a:lstStyle/>
          <a:p>
            <a:pPr algn="ctr"/>
            <a:r>
              <a:rPr lang="en-US" dirty="0"/>
              <a:t>MEASURING FACILITY-LEVEL STIGMA</a:t>
            </a:r>
          </a:p>
        </p:txBody>
      </p:sp>
      <p:sp>
        <p:nvSpPr>
          <p:cNvPr id="3" name="Content Placeholder 2">
            <a:extLst>
              <a:ext uri="{FF2B5EF4-FFF2-40B4-BE49-F238E27FC236}">
                <a16:creationId xmlns:a16="http://schemas.microsoft.com/office/drawing/2014/main" id="{195AEF5F-5AA1-4989-A05A-734CEB2C6179}"/>
              </a:ext>
            </a:extLst>
          </p:cNvPr>
          <p:cNvSpPr>
            <a:spLocks noGrp="1"/>
          </p:cNvSpPr>
          <p:nvPr>
            <p:ph idx="1"/>
          </p:nvPr>
        </p:nvSpPr>
        <p:spPr/>
        <p:txBody>
          <a:bodyPr>
            <a:normAutofit/>
          </a:bodyPr>
          <a:lstStyle/>
          <a:p>
            <a:pPr marL="0" indent="0">
              <a:buNone/>
            </a:pPr>
            <a:r>
              <a:rPr lang="en-US" b="1" dirty="0">
                <a:solidFill>
                  <a:srgbClr val="FF0000"/>
                </a:solidFill>
              </a:rPr>
              <a:t>‘It Starts with Us’ is a health facility intervention developed by IAPAC:</a:t>
            </a:r>
          </a:p>
          <a:p>
            <a:pPr marL="0" indent="0">
              <a:buNone/>
            </a:pPr>
            <a:endParaRPr lang="en-US" b="1" dirty="0">
              <a:solidFill>
                <a:srgbClr val="FF0000"/>
              </a:solidFill>
            </a:endParaRPr>
          </a:p>
          <a:p>
            <a:pPr lvl="1"/>
            <a:r>
              <a:rPr lang="en-US" dirty="0"/>
              <a:t>Includes a facility-level checklist that assesses whether the following are in place:</a:t>
            </a:r>
          </a:p>
          <a:p>
            <a:endParaRPr lang="en-US" dirty="0"/>
          </a:p>
          <a:p>
            <a:pPr marL="617220" lvl="1" indent="-342900">
              <a:buFont typeface="+mj-lt"/>
              <a:buAutoNum type="arabicPeriod"/>
            </a:pPr>
            <a:r>
              <a:rPr lang="en-US" dirty="0"/>
              <a:t>Equal access to care</a:t>
            </a:r>
          </a:p>
          <a:p>
            <a:pPr marL="617220" lvl="1" indent="-342900">
              <a:buFont typeface="+mj-lt"/>
              <a:buAutoNum type="arabicPeriod"/>
            </a:pPr>
            <a:r>
              <a:rPr lang="en-US" dirty="0"/>
              <a:t>Confidentiality policy/practice</a:t>
            </a:r>
          </a:p>
          <a:p>
            <a:pPr marL="617220" lvl="1" indent="-342900">
              <a:buFont typeface="+mj-lt"/>
              <a:buAutoNum type="arabicPeriod"/>
            </a:pPr>
            <a:r>
              <a:rPr lang="en-US" dirty="0"/>
              <a:t>Access to safety &amp; infection control</a:t>
            </a:r>
          </a:p>
          <a:p>
            <a:pPr marL="617220" lvl="1" indent="-342900">
              <a:buFont typeface="+mj-lt"/>
              <a:buAutoNum type="arabicPeriod"/>
            </a:pPr>
            <a:r>
              <a:rPr lang="en-US" dirty="0"/>
              <a:t>Training for health care providers &amp; staff</a:t>
            </a:r>
          </a:p>
          <a:p>
            <a:pPr marL="617220" lvl="1" indent="-342900">
              <a:buFont typeface="+mj-lt"/>
              <a:buAutoNum type="arabicPeriod"/>
            </a:pPr>
            <a:r>
              <a:rPr lang="en-US" dirty="0"/>
              <a:t>Policies to address/redress violations</a:t>
            </a:r>
          </a:p>
          <a:p>
            <a:pPr marL="617220" lvl="1" indent="-342900">
              <a:buFont typeface="+mj-lt"/>
              <a:buAutoNum type="arabicPeriod"/>
            </a:pPr>
            <a:r>
              <a:rPr lang="en-US" dirty="0"/>
              <a:t>Continuous quality assurance</a:t>
            </a:r>
          </a:p>
          <a:p>
            <a:pPr marL="548640" lvl="2" indent="0">
              <a:buNone/>
            </a:pPr>
            <a:endParaRPr lang="en-US" dirty="0"/>
          </a:p>
          <a:p>
            <a:endParaRPr lang="en-US" dirty="0"/>
          </a:p>
        </p:txBody>
      </p:sp>
      <p:pic>
        <p:nvPicPr>
          <p:cNvPr id="32770" name="Picture 2" descr="Module 3 - 67 - Action PlanAsset 11.png">
            <a:extLst>
              <a:ext uri="{FF2B5EF4-FFF2-40B4-BE49-F238E27FC236}">
                <a16:creationId xmlns:a16="http://schemas.microsoft.com/office/drawing/2014/main" id="{7EFB53F8-DB28-4A33-8BEE-090D31E92C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3018" y="3791712"/>
            <a:ext cx="2050603" cy="21838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BD48A84-7F09-4D0D-84E1-B769EAC7BC6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custDataLst>
      <p:tags r:id="rId1"/>
    </p:custDataLst>
    <p:extLst>
      <p:ext uri="{BB962C8B-B14F-4D97-AF65-F5344CB8AC3E}">
        <p14:creationId xmlns:p14="http://schemas.microsoft.com/office/powerpoint/2010/main" val="41976699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1CD0B75984A74E9761559E8DBBA6B5" ma:contentTypeVersion="13" ma:contentTypeDescription="Create a new document." ma:contentTypeScope="" ma:versionID="3b7bb870f5bb338dff3eb5374676eeaa">
  <xsd:schema xmlns:xsd="http://www.w3.org/2001/XMLSchema" xmlns:xs="http://www.w3.org/2001/XMLSchema" xmlns:p="http://schemas.microsoft.com/office/2006/metadata/properties" xmlns:ns2="d574e637-7c3e-42e3-aa1b-13f8693b04d7" xmlns:ns3="c60cc2b2-8a55-4fab-b466-86d4179567e8" targetNamespace="http://schemas.microsoft.com/office/2006/metadata/properties" ma:root="true" ma:fieldsID="e130eaaee6d84f9fba90bb18441d671f" ns2:_="" ns3:_="">
    <xsd:import namespace="d574e637-7c3e-42e3-aa1b-13f8693b04d7"/>
    <xsd:import namespace="c60cc2b2-8a55-4fab-b466-86d4179567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74e637-7c3e-42e3-aa1b-13f8693b04d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0cc2b2-8a55-4fab-b466-86d4179567e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74F2E1-0194-4FE6-83CD-435C508E7DC9}"/>
</file>

<file path=customXml/itemProps2.xml><?xml version="1.0" encoding="utf-8"?>
<ds:datastoreItem xmlns:ds="http://schemas.openxmlformats.org/officeDocument/2006/customXml" ds:itemID="{730A56C5-793C-4C8D-9AB8-C18D5FDEE730}"/>
</file>

<file path=customXml/itemProps3.xml><?xml version="1.0" encoding="utf-8"?>
<ds:datastoreItem xmlns:ds="http://schemas.openxmlformats.org/officeDocument/2006/customXml" ds:itemID="{31AD0EA5-1D4D-47DC-9CC3-6DC8A58B166C}"/>
</file>

<file path=docProps/app.xml><?xml version="1.0" encoding="utf-8"?>
<Properties xmlns="http://schemas.openxmlformats.org/officeDocument/2006/extended-properties" xmlns:vt="http://schemas.openxmlformats.org/officeDocument/2006/docPropsVTypes">
  <Template>office theme</Template>
  <TotalTime>432</TotalTime>
  <Words>4458</Words>
  <Application>Microsoft Office PowerPoint</Application>
  <PresentationFormat>Widescreen</PresentationFormat>
  <Paragraphs>513</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Open Sans</vt:lpstr>
      <vt:lpstr>Rockwell</vt:lpstr>
      <vt:lpstr>Rockwell Condensed</vt:lpstr>
      <vt:lpstr>Rockwell Extra Bold</vt:lpstr>
      <vt:lpstr>Wingdings</vt:lpstr>
      <vt:lpstr>Wood Type</vt:lpstr>
      <vt:lpstr>PowerPoint Presentation</vt:lpstr>
      <vt:lpstr>actionable causes of stigma &amp; discrimination</vt:lpstr>
      <vt:lpstr>Training for health care providers</vt:lpstr>
      <vt:lpstr>Denied health services because of HIV status in Michigan </vt:lpstr>
      <vt:lpstr>Finding Respect and Ending Stigma around HIV (FRESH) Workshop in ALABAMA</vt:lpstr>
      <vt:lpstr>Finding Respect and Ending Stigma around HIV (FRESH) Workshop in ALABAMA</vt:lpstr>
      <vt:lpstr>Measuring stigma</vt:lpstr>
      <vt:lpstr>People Living with HIV Stigma Index</vt:lpstr>
      <vt:lpstr>MEASURING FACILITY-LEVEL STIGMA</vt:lpstr>
      <vt:lpstr>It STARTS WITH US FACILITY-LEVEL checklist</vt:lpstr>
      <vt:lpstr>What is a stigma-free health facility </vt:lpstr>
      <vt:lpstr>How to make your  facility stigma free</vt:lpstr>
      <vt:lpstr>How to make your facility stigma free (continued)</vt:lpstr>
      <vt:lpstr>Global Code of conduct</vt:lpstr>
      <vt:lpstr>A National code of Conduct</vt:lpstr>
      <vt:lpstr>DISSEMINATING  THE CODE OF CONDUCT</vt:lpstr>
      <vt:lpstr>Action Plan</vt:lpstr>
      <vt:lpstr>Action Plan (continued)</vt:lpstr>
      <vt:lpstr>In Summary</vt:lpstr>
      <vt:lpstr>video resources</vt:lpstr>
      <vt:lpstr>Resources reviewed in the development of these modules</vt:lpstr>
      <vt:lpstr>Resources reviewed in the  development of these modules (continued)</vt:lpstr>
      <vt:lpstr>Resources reviewed in the development of these modules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Eng</dc:creator>
  <cp:lastModifiedBy>Christopher Duncombe</cp:lastModifiedBy>
  <cp:revision>33</cp:revision>
  <dcterms:created xsi:type="dcterms:W3CDTF">2013-07-15T20:26:40Z</dcterms:created>
  <dcterms:modified xsi:type="dcterms:W3CDTF">2020-09-22T16:44:25Z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C423545B-C2DF-4CF9-8897-DDF667743654</vt:lpwstr>
  </property>
  <property fmtid="{D5CDD505-2E9C-101B-9397-08002B2CF9AE}" pid="3" name="ArticulatePath">
    <vt:lpwstr>Mod 3 Resources for Administrators and Managers</vt:lpwstr>
  </property>
  <property fmtid="{D5CDD505-2E9C-101B-9397-08002B2CF9AE}" pid="4" name="ContentTypeId">
    <vt:lpwstr>0x010100371CD0B75984A74E9761559E8DBBA6B5</vt:lpwstr>
  </property>
</Properties>
</file>