
<file path=[Content_Types].xml><?xml version="1.0" encoding="utf-8"?>
<Types xmlns="http://schemas.openxmlformats.org/package/2006/content-types">
  <Default Extension="pdf" ContentType="application/pdf"/>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diagrams/data1.xml" ContentType="application/vnd.openxmlformats-officedocument.drawingml.diagramData+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32"/>
  </p:notesMasterIdLst>
  <p:sldIdLst>
    <p:sldId id="339" r:id="rId3"/>
    <p:sldId id="261" r:id="rId4"/>
    <p:sldId id="316" r:id="rId5"/>
    <p:sldId id="292" r:id="rId6"/>
    <p:sldId id="318" r:id="rId7"/>
    <p:sldId id="319" r:id="rId8"/>
    <p:sldId id="322" r:id="rId9"/>
    <p:sldId id="297" r:id="rId10"/>
    <p:sldId id="323" r:id="rId11"/>
    <p:sldId id="324" r:id="rId12"/>
    <p:sldId id="325" r:id="rId13"/>
    <p:sldId id="326" r:id="rId14"/>
    <p:sldId id="327" r:id="rId15"/>
    <p:sldId id="340" r:id="rId16"/>
    <p:sldId id="328" r:id="rId17"/>
    <p:sldId id="304" r:id="rId18"/>
    <p:sldId id="341" r:id="rId19"/>
    <p:sldId id="307" r:id="rId20"/>
    <p:sldId id="330" r:id="rId21"/>
    <p:sldId id="331" r:id="rId22"/>
    <p:sldId id="332" r:id="rId23"/>
    <p:sldId id="333" r:id="rId24"/>
    <p:sldId id="334" r:id="rId25"/>
    <p:sldId id="335" r:id="rId26"/>
    <p:sldId id="314" r:id="rId27"/>
    <p:sldId id="336" r:id="rId28"/>
    <p:sldId id="337" r:id="rId29"/>
    <p:sldId id="338" r:id="rId30"/>
    <p:sldId id="31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Thatcher" initials="MT" lastIdx="1" clrIdx="0">
    <p:extLst>
      <p:ext uri="{19B8F6BF-5375-455C-9EA6-DF929625EA0E}">
        <p15:presenceInfo xmlns:p15="http://schemas.microsoft.com/office/powerpoint/2012/main" userId="S::mthatcher@iapac.org::803f70c0-d07e-4299-ab3e-f0963c3b33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84" autoAdjust="0"/>
    <p:restoredTop sz="69330" autoAdjust="0"/>
  </p:normalViewPr>
  <p:slideViewPr>
    <p:cSldViewPr snapToGrid="0" snapToObjects="1">
      <p:cViewPr varScale="1">
        <p:scale>
          <a:sx n="56" d="100"/>
          <a:sy n="56" d="100"/>
        </p:scale>
        <p:origin x="1392" y="3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ustomXml" Target="../customXml/item2.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38"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8A2928-33F6-4A40-8103-C92ACDAF962A}"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D90BF4B6-349E-49B9-A5E2-7A0D3CBE0AB7}">
      <dgm:prSet custT="1"/>
      <dgm:spPr/>
      <dgm:t>
        <a:bodyPr/>
        <a:lstStyle/>
        <a:p>
          <a:pPr>
            <a:lnSpc>
              <a:spcPct val="100000"/>
            </a:lnSpc>
          </a:pPr>
          <a:r>
            <a:rPr lang="en-US" sz="2800" dirty="0"/>
            <a:t>Treatment Guidelines</a:t>
          </a:r>
        </a:p>
      </dgm:t>
    </dgm:pt>
    <dgm:pt modelId="{4160EC7F-5208-4078-BE05-ED41E66E75E3}" type="parTrans" cxnId="{527E0F99-542C-46EC-896A-E2E4646D9FEC}">
      <dgm:prSet/>
      <dgm:spPr/>
      <dgm:t>
        <a:bodyPr/>
        <a:lstStyle/>
        <a:p>
          <a:endParaRPr lang="en-US"/>
        </a:p>
      </dgm:t>
    </dgm:pt>
    <dgm:pt modelId="{FCA2370F-B093-4DC2-88CA-C0ED4A124E7F}" type="sibTrans" cxnId="{527E0F99-542C-46EC-896A-E2E4646D9FEC}">
      <dgm:prSet/>
      <dgm:spPr/>
      <dgm:t>
        <a:bodyPr/>
        <a:lstStyle/>
        <a:p>
          <a:endParaRPr lang="en-US"/>
        </a:p>
      </dgm:t>
    </dgm:pt>
    <dgm:pt modelId="{AC68272E-1150-4E45-AF15-6898005AD9B9}">
      <dgm:prSet custT="1"/>
      <dgm:spPr/>
      <dgm:t>
        <a:bodyPr/>
        <a:lstStyle/>
        <a:p>
          <a:pPr>
            <a:lnSpc>
              <a:spcPct val="100000"/>
            </a:lnSpc>
          </a:pPr>
          <a:r>
            <a:rPr lang="en-US" sz="2800" kern="1200" dirty="0">
              <a:solidFill>
                <a:prstClr val="black">
                  <a:hueOff val="0"/>
                  <a:satOff val="0"/>
                  <a:lumOff val="0"/>
                  <a:alphaOff val="0"/>
                </a:prstClr>
              </a:solidFill>
              <a:latin typeface="Calibri"/>
              <a:ea typeface="+mn-ea"/>
              <a:cs typeface="+mn-cs"/>
            </a:rPr>
            <a:t>The Importance of the Earliest Possible Treatment Initiation</a:t>
          </a:r>
        </a:p>
      </dgm:t>
    </dgm:pt>
    <dgm:pt modelId="{F0206BA1-5E19-465B-A0B5-92161CC57223}" type="parTrans" cxnId="{6F12B414-0E79-428D-87C1-5F960AB724C7}">
      <dgm:prSet/>
      <dgm:spPr/>
      <dgm:t>
        <a:bodyPr/>
        <a:lstStyle/>
        <a:p>
          <a:endParaRPr lang="en-US"/>
        </a:p>
      </dgm:t>
    </dgm:pt>
    <dgm:pt modelId="{F7EDABCE-D5F0-4F85-98A4-7CAFF9A26EE8}" type="sibTrans" cxnId="{6F12B414-0E79-428D-87C1-5F960AB724C7}">
      <dgm:prSet/>
      <dgm:spPr/>
      <dgm:t>
        <a:bodyPr/>
        <a:lstStyle/>
        <a:p>
          <a:endParaRPr lang="en-US"/>
        </a:p>
      </dgm:t>
    </dgm:pt>
    <dgm:pt modelId="{5F3ED130-467C-4578-8419-E1A071C63258}">
      <dgm:prSet custT="1"/>
      <dgm:spPr/>
      <dgm:t>
        <a:bodyPr/>
        <a:lstStyle/>
        <a:p>
          <a:pPr>
            <a:lnSpc>
              <a:spcPct val="100000"/>
            </a:lnSpc>
          </a:pPr>
          <a:r>
            <a:rPr lang="en-US" sz="2800" dirty="0"/>
            <a:t>Fast-Tracking Treatment Initiation</a:t>
          </a:r>
        </a:p>
      </dgm:t>
    </dgm:pt>
    <dgm:pt modelId="{EF280119-6CD0-4FCF-B3C0-55F129A216E6}" type="parTrans" cxnId="{CAE4300F-E5F7-47A2-AC31-6898B342A2C7}">
      <dgm:prSet/>
      <dgm:spPr/>
      <dgm:t>
        <a:bodyPr/>
        <a:lstStyle/>
        <a:p>
          <a:endParaRPr lang="en-US"/>
        </a:p>
      </dgm:t>
    </dgm:pt>
    <dgm:pt modelId="{9B6C5616-82D1-4B5D-83C9-B5EA77F772FC}" type="sibTrans" cxnId="{CAE4300F-E5F7-47A2-AC31-6898B342A2C7}">
      <dgm:prSet/>
      <dgm:spPr/>
      <dgm:t>
        <a:bodyPr/>
        <a:lstStyle/>
        <a:p>
          <a:endParaRPr lang="en-US"/>
        </a:p>
      </dgm:t>
    </dgm:pt>
    <dgm:pt modelId="{FC2D1E42-075E-49DB-A08B-6F3B8DD499C0}" type="pres">
      <dgm:prSet presAssocID="{A08A2928-33F6-4A40-8103-C92ACDAF962A}" presName="root" presStyleCnt="0">
        <dgm:presLayoutVars>
          <dgm:dir/>
          <dgm:resizeHandles val="exact"/>
        </dgm:presLayoutVars>
      </dgm:prSet>
      <dgm:spPr/>
    </dgm:pt>
    <dgm:pt modelId="{0C17FC92-F896-413E-B393-94B75BB13949}" type="pres">
      <dgm:prSet presAssocID="{D90BF4B6-349E-49B9-A5E2-7A0D3CBE0AB7}" presName="compNode" presStyleCnt="0"/>
      <dgm:spPr/>
    </dgm:pt>
    <dgm:pt modelId="{5652A740-E1BC-42AD-B660-44AB7694F20B}" type="pres">
      <dgm:prSet presAssocID="{D90BF4B6-349E-49B9-A5E2-7A0D3CBE0AB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edical"/>
        </a:ext>
      </dgm:extLst>
    </dgm:pt>
    <dgm:pt modelId="{8AB3EF76-8FEF-4CCE-AF42-01A66AE1901E}" type="pres">
      <dgm:prSet presAssocID="{D90BF4B6-349E-49B9-A5E2-7A0D3CBE0AB7}" presName="spaceRect" presStyleCnt="0"/>
      <dgm:spPr/>
    </dgm:pt>
    <dgm:pt modelId="{BCC53CE1-5A3D-4228-B763-236D82C686E2}" type="pres">
      <dgm:prSet presAssocID="{D90BF4B6-349E-49B9-A5E2-7A0D3CBE0AB7}" presName="textRect" presStyleLbl="revTx" presStyleIdx="0" presStyleCnt="3">
        <dgm:presLayoutVars>
          <dgm:chMax val="1"/>
          <dgm:chPref val="1"/>
        </dgm:presLayoutVars>
      </dgm:prSet>
      <dgm:spPr/>
    </dgm:pt>
    <dgm:pt modelId="{AB427177-2F1B-4456-9157-49035C282ACC}" type="pres">
      <dgm:prSet presAssocID="{FCA2370F-B093-4DC2-88CA-C0ED4A124E7F}" presName="sibTrans" presStyleCnt="0"/>
      <dgm:spPr/>
    </dgm:pt>
    <dgm:pt modelId="{380394F7-1B41-435D-85F0-FC2E50090E9B}" type="pres">
      <dgm:prSet presAssocID="{AC68272E-1150-4E45-AF15-6898005AD9B9}" presName="compNode" presStyleCnt="0"/>
      <dgm:spPr/>
    </dgm:pt>
    <dgm:pt modelId="{4C65FA31-5DB4-4EF4-9C4D-8C6E38F2040A}" type="pres">
      <dgm:prSet presAssocID="{AC68272E-1150-4E45-AF15-6898005AD9B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edicine"/>
        </a:ext>
      </dgm:extLst>
    </dgm:pt>
    <dgm:pt modelId="{405388FC-96BB-46D9-A338-52DC29DE510F}" type="pres">
      <dgm:prSet presAssocID="{AC68272E-1150-4E45-AF15-6898005AD9B9}" presName="spaceRect" presStyleCnt="0"/>
      <dgm:spPr/>
    </dgm:pt>
    <dgm:pt modelId="{8060C32F-1652-4F63-857A-0D27327835C2}" type="pres">
      <dgm:prSet presAssocID="{AC68272E-1150-4E45-AF15-6898005AD9B9}" presName="textRect" presStyleLbl="revTx" presStyleIdx="1" presStyleCnt="3" custScaleX="207137">
        <dgm:presLayoutVars>
          <dgm:chMax val="1"/>
          <dgm:chPref val="1"/>
        </dgm:presLayoutVars>
      </dgm:prSet>
      <dgm:spPr/>
    </dgm:pt>
    <dgm:pt modelId="{4EBCF714-A2D0-46DF-915A-60C39F24C7B4}" type="pres">
      <dgm:prSet presAssocID="{F7EDABCE-D5F0-4F85-98A4-7CAFF9A26EE8}" presName="sibTrans" presStyleCnt="0"/>
      <dgm:spPr/>
    </dgm:pt>
    <dgm:pt modelId="{533FD784-64FA-48CF-9EAB-B124B003B989}" type="pres">
      <dgm:prSet presAssocID="{5F3ED130-467C-4578-8419-E1A071C63258}" presName="compNode" presStyleCnt="0"/>
      <dgm:spPr/>
    </dgm:pt>
    <dgm:pt modelId="{0C0E4E17-D2E6-4622-B6FF-CE9C63AEA5F9}" type="pres">
      <dgm:prSet presAssocID="{5F3ED130-467C-4578-8419-E1A071C6325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Run"/>
        </a:ext>
      </dgm:extLst>
    </dgm:pt>
    <dgm:pt modelId="{52518BC0-509A-48A1-B6DF-DA73473BE837}" type="pres">
      <dgm:prSet presAssocID="{5F3ED130-467C-4578-8419-E1A071C63258}" presName="spaceRect" presStyleCnt="0"/>
      <dgm:spPr/>
    </dgm:pt>
    <dgm:pt modelId="{05833982-B9E7-41B8-8737-4A77AA845717}" type="pres">
      <dgm:prSet presAssocID="{5F3ED130-467C-4578-8419-E1A071C63258}" presName="textRect" presStyleLbl="revTx" presStyleIdx="2" presStyleCnt="3">
        <dgm:presLayoutVars>
          <dgm:chMax val="1"/>
          <dgm:chPref val="1"/>
        </dgm:presLayoutVars>
      </dgm:prSet>
      <dgm:spPr/>
    </dgm:pt>
  </dgm:ptLst>
  <dgm:cxnLst>
    <dgm:cxn modelId="{CAE4300F-E5F7-47A2-AC31-6898B342A2C7}" srcId="{A08A2928-33F6-4A40-8103-C92ACDAF962A}" destId="{5F3ED130-467C-4578-8419-E1A071C63258}" srcOrd="2" destOrd="0" parTransId="{EF280119-6CD0-4FCF-B3C0-55F129A216E6}" sibTransId="{9B6C5616-82D1-4B5D-83C9-B5EA77F772FC}"/>
    <dgm:cxn modelId="{6F12B414-0E79-428D-87C1-5F960AB724C7}" srcId="{A08A2928-33F6-4A40-8103-C92ACDAF962A}" destId="{AC68272E-1150-4E45-AF15-6898005AD9B9}" srcOrd="1" destOrd="0" parTransId="{F0206BA1-5E19-465B-A0B5-92161CC57223}" sibTransId="{F7EDABCE-D5F0-4F85-98A4-7CAFF9A26EE8}"/>
    <dgm:cxn modelId="{A0E33172-AA01-47B6-B7DC-841B7011A827}" type="presOf" srcId="{D90BF4B6-349E-49B9-A5E2-7A0D3CBE0AB7}" destId="{BCC53CE1-5A3D-4228-B763-236D82C686E2}" srcOrd="0" destOrd="0" presId="urn:microsoft.com/office/officeart/2018/2/layout/IconLabelList"/>
    <dgm:cxn modelId="{96384B7E-CB4F-4D32-942C-6E65DAE354F9}" type="presOf" srcId="{AC68272E-1150-4E45-AF15-6898005AD9B9}" destId="{8060C32F-1652-4F63-857A-0D27327835C2}" srcOrd="0" destOrd="0" presId="urn:microsoft.com/office/officeart/2018/2/layout/IconLabelList"/>
    <dgm:cxn modelId="{527E0F99-542C-46EC-896A-E2E4646D9FEC}" srcId="{A08A2928-33F6-4A40-8103-C92ACDAF962A}" destId="{D90BF4B6-349E-49B9-A5E2-7A0D3CBE0AB7}" srcOrd="0" destOrd="0" parTransId="{4160EC7F-5208-4078-BE05-ED41E66E75E3}" sibTransId="{FCA2370F-B093-4DC2-88CA-C0ED4A124E7F}"/>
    <dgm:cxn modelId="{038D22C8-A898-42F5-9180-C607A2CEB03C}" type="presOf" srcId="{5F3ED130-467C-4578-8419-E1A071C63258}" destId="{05833982-B9E7-41B8-8737-4A77AA845717}" srcOrd="0" destOrd="0" presId="urn:microsoft.com/office/officeart/2018/2/layout/IconLabelList"/>
    <dgm:cxn modelId="{B29EE2E0-0511-487B-A85E-120F0F20B848}" type="presOf" srcId="{A08A2928-33F6-4A40-8103-C92ACDAF962A}" destId="{FC2D1E42-075E-49DB-A08B-6F3B8DD499C0}" srcOrd="0" destOrd="0" presId="urn:microsoft.com/office/officeart/2018/2/layout/IconLabelList"/>
    <dgm:cxn modelId="{0D7B6284-3976-41E1-A352-27324704A7DC}" type="presParOf" srcId="{FC2D1E42-075E-49DB-A08B-6F3B8DD499C0}" destId="{0C17FC92-F896-413E-B393-94B75BB13949}" srcOrd="0" destOrd="0" presId="urn:microsoft.com/office/officeart/2018/2/layout/IconLabelList"/>
    <dgm:cxn modelId="{732EB628-B20E-48B7-B580-1D8CC7AAFFF1}" type="presParOf" srcId="{0C17FC92-F896-413E-B393-94B75BB13949}" destId="{5652A740-E1BC-42AD-B660-44AB7694F20B}" srcOrd="0" destOrd="0" presId="urn:microsoft.com/office/officeart/2018/2/layout/IconLabelList"/>
    <dgm:cxn modelId="{74936165-EFAC-43E8-BFBE-74DCB14575F6}" type="presParOf" srcId="{0C17FC92-F896-413E-B393-94B75BB13949}" destId="{8AB3EF76-8FEF-4CCE-AF42-01A66AE1901E}" srcOrd="1" destOrd="0" presId="urn:microsoft.com/office/officeart/2018/2/layout/IconLabelList"/>
    <dgm:cxn modelId="{75ADB9AE-36F4-4627-B8B0-C32252566EF1}" type="presParOf" srcId="{0C17FC92-F896-413E-B393-94B75BB13949}" destId="{BCC53CE1-5A3D-4228-B763-236D82C686E2}" srcOrd="2" destOrd="0" presId="urn:microsoft.com/office/officeart/2018/2/layout/IconLabelList"/>
    <dgm:cxn modelId="{411245C9-06C4-4B40-8613-3D95ADBF2663}" type="presParOf" srcId="{FC2D1E42-075E-49DB-A08B-6F3B8DD499C0}" destId="{AB427177-2F1B-4456-9157-49035C282ACC}" srcOrd="1" destOrd="0" presId="urn:microsoft.com/office/officeart/2018/2/layout/IconLabelList"/>
    <dgm:cxn modelId="{B5452C48-351E-4333-A803-57E695593364}" type="presParOf" srcId="{FC2D1E42-075E-49DB-A08B-6F3B8DD499C0}" destId="{380394F7-1B41-435D-85F0-FC2E50090E9B}" srcOrd="2" destOrd="0" presId="urn:microsoft.com/office/officeart/2018/2/layout/IconLabelList"/>
    <dgm:cxn modelId="{855BC168-31CD-46AB-AE79-8F96DE9A034D}" type="presParOf" srcId="{380394F7-1B41-435D-85F0-FC2E50090E9B}" destId="{4C65FA31-5DB4-4EF4-9C4D-8C6E38F2040A}" srcOrd="0" destOrd="0" presId="urn:microsoft.com/office/officeart/2018/2/layout/IconLabelList"/>
    <dgm:cxn modelId="{C091DF03-A4AF-4CAB-9F29-63F41898B106}" type="presParOf" srcId="{380394F7-1B41-435D-85F0-FC2E50090E9B}" destId="{405388FC-96BB-46D9-A338-52DC29DE510F}" srcOrd="1" destOrd="0" presId="urn:microsoft.com/office/officeart/2018/2/layout/IconLabelList"/>
    <dgm:cxn modelId="{14D77A4B-AE5B-4E77-B0B2-CB630790BC9F}" type="presParOf" srcId="{380394F7-1B41-435D-85F0-FC2E50090E9B}" destId="{8060C32F-1652-4F63-857A-0D27327835C2}" srcOrd="2" destOrd="0" presId="urn:microsoft.com/office/officeart/2018/2/layout/IconLabelList"/>
    <dgm:cxn modelId="{FB24E7C2-FC20-41C7-8BB6-A0B70C516005}" type="presParOf" srcId="{FC2D1E42-075E-49DB-A08B-6F3B8DD499C0}" destId="{4EBCF714-A2D0-46DF-915A-60C39F24C7B4}" srcOrd="3" destOrd="0" presId="urn:microsoft.com/office/officeart/2018/2/layout/IconLabelList"/>
    <dgm:cxn modelId="{4C9A4B31-2C20-40C8-89F7-3A0F4635D8CC}" type="presParOf" srcId="{FC2D1E42-075E-49DB-A08B-6F3B8DD499C0}" destId="{533FD784-64FA-48CF-9EAB-B124B003B989}" srcOrd="4" destOrd="0" presId="urn:microsoft.com/office/officeart/2018/2/layout/IconLabelList"/>
    <dgm:cxn modelId="{D8F66216-273C-41BB-BE95-DC85E3278B5D}" type="presParOf" srcId="{533FD784-64FA-48CF-9EAB-B124B003B989}" destId="{0C0E4E17-D2E6-4622-B6FF-CE9C63AEA5F9}" srcOrd="0" destOrd="0" presId="urn:microsoft.com/office/officeart/2018/2/layout/IconLabelList"/>
    <dgm:cxn modelId="{BA399721-A083-4C55-AD8D-B73BB6BA4D22}" type="presParOf" srcId="{533FD784-64FA-48CF-9EAB-B124B003B989}" destId="{52518BC0-509A-48A1-B6DF-DA73473BE837}" srcOrd="1" destOrd="0" presId="urn:microsoft.com/office/officeart/2018/2/layout/IconLabelList"/>
    <dgm:cxn modelId="{35038C8D-D13A-4E94-B95C-A64E092225C3}" type="presParOf" srcId="{533FD784-64FA-48CF-9EAB-B124B003B989}" destId="{05833982-B9E7-41B8-8737-4A77AA845717}"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2A740-E1BC-42AD-B660-44AB7694F20B}">
      <dsp:nvSpPr>
        <dsp:cNvPr id="0" name=""/>
        <dsp:cNvSpPr/>
      </dsp:nvSpPr>
      <dsp:spPr>
        <a:xfrm>
          <a:off x="892438" y="1092066"/>
          <a:ext cx="1067985" cy="10679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C53CE1-5A3D-4228-B763-236D82C686E2}">
      <dsp:nvSpPr>
        <dsp:cNvPr id="0" name=""/>
        <dsp:cNvSpPr/>
      </dsp:nvSpPr>
      <dsp:spPr>
        <a:xfrm>
          <a:off x="239781" y="2511594"/>
          <a:ext cx="2373300" cy="922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100000"/>
            </a:lnSpc>
            <a:spcBef>
              <a:spcPct val="0"/>
            </a:spcBef>
            <a:spcAft>
              <a:spcPct val="35000"/>
            </a:spcAft>
            <a:buNone/>
          </a:pPr>
          <a:r>
            <a:rPr lang="en-US" sz="2800" kern="1200" dirty="0"/>
            <a:t>Treatment Guidelines</a:t>
          </a:r>
        </a:p>
      </dsp:txBody>
      <dsp:txXfrm>
        <a:off x="239781" y="2511594"/>
        <a:ext cx="2373300" cy="922302"/>
      </dsp:txXfrm>
    </dsp:sp>
    <dsp:sp modelId="{4C65FA31-5DB4-4EF4-9C4D-8C6E38F2040A}">
      <dsp:nvSpPr>
        <dsp:cNvPr id="0" name=""/>
        <dsp:cNvSpPr/>
      </dsp:nvSpPr>
      <dsp:spPr>
        <a:xfrm>
          <a:off x="4952407" y="1092066"/>
          <a:ext cx="1067985" cy="10679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60C32F-1652-4F63-857A-0D27327835C2}">
      <dsp:nvSpPr>
        <dsp:cNvPr id="0" name=""/>
        <dsp:cNvSpPr/>
      </dsp:nvSpPr>
      <dsp:spPr>
        <a:xfrm>
          <a:off x="3028408" y="2511594"/>
          <a:ext cx="4915982" cy="922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100000"/>
            </a:lnSpc>
            <a:spcBef>
              <a:spcPct val="0"/>
            </a:spcBef>
            <a:spcAft>
              <a:spcPct val="35000"/>
            </a:spcAft>
            <a:buNone/>
          </a:pPr>
          <a:r>
            <a:rPr lang="en-US" sz="2800" kern="1200" dirty="0">
              <a:solidFill>
                <a:prstClr val="black">
                  <a:hueOff val="0"/>
                  <a:satOff val="0"/>
                  <a:lumOff val="0"/>
                  <a:alphaOff val="0"/>
                </a:prstClr>
              </a:solidFill>
              <a:latin typeface="Calibri"/>
              <a:ea typeface="+mn-ea"/>
              <a:cs typeface="+mn-cs"/>
            </a:rPr>
            <a:t>The Importance of the Earliest Possible Treatment Initiation</a:t>
          </a:r>
        </a:p>
      </dsp:txBody>
      <dsp:txXfrm>
        <a:off x="3028408" y="2511594"/>
        <a:ext cx="4915982" cy="922302"/>
      </dsp:txXfrm>
    </dsp:sp>
    <dsp:sp modelId="{0C0E4E17-D2E6-4622-B6FF-CE9C63AEA5F9}">
      <dsp:nvSpPr>
        <dsp:cNvPr id="0" name=""/>
        <dsp:cNvSpPr/>
      </dsp:nvSpPr>
      <dsp:spPr>
        <a:xfrm>
          <a:off x="9012376" y="1092066"/>
          <a:ext cx="1067985" cy="10679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833982-B9E7-41B8-8737-4A77AA845717}">
      <dsp:nvSpPr>
        <dsp:cNvPr id="0" name=""/>
        <dsp:cNvSpPr/>
      </dsp:nvSpPr>
      <dsp:spPr>
        <a:xfrm>
          <a:off x="8359718" y="2511594"/>
          <a:ext cx="2373300" cy="922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100000"/>
            </a:lnSpc>
            <a:spcBef>
              <a:spcPct val="0"/>
            </a:spcBef>
            <a:spcAft>
              <a:spcPct val="35000"/>
            </a:spcAft>
            <a:buNone/>
          </a:pPr>
          <a:r>
            <a:rPr lang="en-US" sz="2800" kern="1200" dirty="0"/>
            <a:t>Fast-Tracking Treatment Initiation</a:t>
          </a:r>
        </a:p>
      </dsp:txBody>
      <dsp:txXfrm>
        <a:off x="8359718" y="2511594"/>
        <a:ext cx="2373300" cy="92230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F444D5-7B8B-6F4F-A23F-72F2F1B255AE}" type="datetimeFigureOut">
              <a:rPr lang="en-US" smtClean="0"/>
              <a:t>9/26/2020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BE415C-572E-4248-A06F-672BECD89199}" type="slidenum">
              <a:rPr lang="en-US" smtClean="0"/>
              <a:t>‹#›</a:t>
            </a:fld>
            <a:endParaRPr lang="en-US"/>
          </a:p>
        </p:txBody>
      </p:sp>
    </p:spTree>
    <p:extLst>
      <p:ext uri="{BB962C8B-B14F-4D97-AF65-F5344CB8AC3E}">
        <p14:creationId xmlns:p14="http://schemas.microsoft.com/office/powerpoint/2010/main" val="1906917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u="sng" dirty="0"/>
              <a:t>Audio</a:t>
            </a:r>
          </a:p>
          <a:p>
            <a:r>
              <a:rPr lang="en-US" sz="1200" kern="1200" dirty="0">
                <a:solidFill>
                  <a:schemeClr val="tx1"/>
                </a:solidFill>
                <a:effectLst/>
                <a:latin typeface="+mn-lt"/>
                <a:ea typeface="+mn-ea"/>
                <a:cs typeface="+mn-cs"/>
              </a:rPr>
              <a:t>Welcome to a three-module e-course focused on Eliminating Stigma and Discrimination in Health Settings Delivering HIV Services.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e-course is sponsored by the International Association of Providers of AIDS Care, in partnership with the Joint United Nations Programme on HIV/AIDS, the International AIDS Society, and the Global Network of People living with HIV. We are grateful for support for this project from the US President’s Emergency Plan for AIDS Relief, and the US Agency for International Development.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Click on the right arrow for a description of the e-course and to begin Module 1.</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a:t>
            </a:fld>
            <a:endParaRPr lang="en-US"/>
          </a:p>
        </p:txBody>
      </p:sp>
    </p:spTree>
    <p:extLst>
      <p:ext uri="{BB962C8B-B14F-4D97-AF65-F5344CB8AC3E}">
        <p14:creationId xmlns:p14="http://schemas.microsoft.com/office/powerpoint/2010/main" val="4117143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HIV treatment is now recommended at all stages of HIV infection and as soon after HIV diagnosis as possible. This standard on when to start is recommended by the U.S. National Institutes of Health, the European AIDS Clinical Society, and the USA Panel of the International AIDS Society. All of these guidelines emphasize the immediacy of the need to start HIV treatment once a patient is diagnosed with HIV. For example, treatment may be initiated on the same day a patient tests HIV-positive, although the IAS panel defines “immediate” as occurring within 14 days of diagnosis.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guidelines recognize that some individuals may not be ready to begin treatment. The European guidelines recommend that clinicians assess the patient’s readiness to start HIV treatment and also ask about the individual’s preferences. In cases where the patient may not be ready to start therapy immediately, the European guidelines recommend that clinicians work with the patient to guide the individual through the process of readiness to start treatment --- from precontemplation, through the stages of contemplation and preparation. </a:t>
            </a:r>
          </a:p>
          <a:p>
            <a:r>
              <a:rPr lang="en-US" sz="1200" b="0" i="0" kern="1200" dirty="0">
                <a:solidFill>
                  <a:schemeClr val="tx1"/>
                </a:solidFill>
                <a:effectLst/>
                <a:latin typeface="+mn-lt"/>
                <a:ea typeface="+mn-ea"/>
                <a:cs typeface="+mn-cs"/>
              </a:rPr>
              <a:t>Australian Antiretroviral Guidelines follow US DHHS Guidelines with Australian commentary. Antiretroviral therapy is recommended for all persons with HIV to reduce morbidity and mortality</a:t>
            </a:r>
            <a:r>
              <a:rPr lang="en-US" sz="1200" b="1" i="0" kern="1200" dirty="0">
                <a:solidFill>
                  <a:schemeClr val="tx1"/>
                </a:solidFill>
                <a:effectLst/>
                <a:latin typeface="+mn-lt"/>
                <a:ea typeface="+mn-ea"/>
                <a:cs typeface="+mn-cs"/>
              </a:rPr>
              <a:t>)</a:t>
            </a:r>
            <a:r>
              <a:rPr lang="en-US" sz="1200" b="0" i="0" kern="1200" dirty="0">
                <a:solidFill>
                  <a:schemeClr val="tx1"/>
                </a:solidFill>
                <a:effectLst/>
                <a:latin typeface="+mn-lt"/>
                <a:ea typeface="+mn-ea"/>
                <a:cs typeface="+mn-cs"/>
              </a:rPr>
              <a:t> and to prevent the transmission of HIV to others. The Panel on Antiretroviral Guidelines for Adults and Adolescents recommends initiating ART immediately (or as soon as possible) after HIV diagnosis in order to increase the uptake of ART and linkage to care, decrease the time to viral suppression for individual patients, and improve the rate of virologic suppression among persons with HIV</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addition, the IAS guidelines acknowledge that some clinic settings may not be prepared, in terms of staffing or available services, to immediately initiate HIV treatment for a person who has just been diagnosed. The IAS urges action to address and overcome these structural barriers in order to allow the earliest possible initiation of treatment.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10</a:t>
            </a:fld>
            <a:endParaRPr lang="en-US"/>
          </a:p>
        </p:txBody>
      </p:sp>
    </p:spTree>
    <p:extLst>
      <p:ext uri="{BB962C8B-B14F-4D97-AF65-F5344CB8AC3E}">
        <p14:creationId xmlns:p14="http://schemas.microsoft.com/office/powerpoint/2010/main" val="3043665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After the HPTN 052 findings in 2011 on the prevention benefits of antiretroviral therapy, some public health agencies still hesitated to recommend a test-and-treat approach for HIV because of uncertainties about whether early treatment actually benefited people living with HIV. Those questions have now been definitively answered – by subsequent follow-up of the HPTN 052 cohort and by two other large clinical trials, the START and TEMPRANO studies, which demonstrated that people living with HIV who begin treatment at a very early stage of HIV infection – before their CD4 count has fallen below 500 – developed fewer clinical events and had greater health and well-being compared to similar patients who didn’t start therapy until later.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prevention benefits of the earliest possible initiation of treatment are compelling. By shortening the duration of time when an individual with HIV has unsuppressed virus, early treatment initiation dramatically reduces the opportunities for further HIV transmission. In the Fast-Track City of Melbourne, a change in testing guidelines to recommend repeat testing for gay and bisexual men reduced more than five-fold the average time that an HIV-positive gay man has unsuppressed HIV.</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11</a:t>
            </a:fld>
            <a:endParaRPr lang="en-US"/>
          </a:p>
        </p:txBody>
      </p:sp>
    </p:spTree>
    <p:extLst>
      <p:ext uri="{BB962C8B-B14F-4D97-AF65-F5344CB8AC3E}">
        <p14:creationId xmlns:p14="http://schemas.microsoft.com/office/powerpoint/2010/main" val="2526440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To translate the guidelines’ recommendation for immediate initiation of treatment, numerous cities, including New York and San Francisco, now offer same-day treatment initiation.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Studies indicate that, compared with people who wait to start HIV treatment, people who initiate antiretroviral therapy on the same day they are diagnosed are more likely to be linked to care, more likely to remain engaged in care, and more likely to be virally suppressed.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Same-day treatment initiation must in all cases be voluntary. Individuals who are not ready to begin HIV treatment should not be pressured to do so but instead should receive counseling, education and support.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San Francisco has implemented the RAPID protocol, which aims to link all people who test HIV-positive to HIV care within five days of diagnosis. HIV treatment is initiated at the first clinic visit. All HIV providers and health navigators in San Francisco were trained on the RAPID protocol. In the three years since its initiation, the RAPID approach has reduced time from diagnosis to care by 38%, the time from diagnosis to initiation of HIV treatment by 96%, and the time from diagnosis to viral suppression by more than 50%. You can learn more about the requirements for implementation of the RAPID approach by clicking on the link in this slide. </a:t>
            </a:r>
          </a:p>
          <a:p>
            <a:endParaRPr lang="en-US" dirty="0"/>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12</a:t>
            </a:fld>
            <a:endParaRPr lang="en-US"/>
          </a:p>
        </p:txBody>
      </p:sp>
    </p:spTree>
    <p:extLst>
      <p:ext uri="{BB962C8B-B14F-4D97-AF65-F5344CB8AC3E}">
        <p14:creationId xmlns:p14="http://schemas.microsoft.com/office/powerpoint/2010/main" val="3589458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San Francisco has implemented the RAPID protocol, which aims to link all people who test HIV-positive to HIV care within five days of diagnosis. HIV treatment is initiated at the first clinic visit. All HIV providers and health navigators in San Francisco were trained on the RAPID protocol. In the three years since its initiation, the RAPID approach has reduced time from diagnosis to care by 38%, the time from diagnosis to initiation of HIV treatment by 96%, and the time from diagnosis to viral suppression by more than 50%. You can learn more about the requirements for implementation of the RAPID approach by clicking on the link in this slide.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New findings from Melbourne point toward public health benefits of fast-track treatment initiation (HIV incidence declined from 0.86% in 2015 to 0.27% in 2017 as the average time between diagnoses and undetectable viral load fell from 98 days to 49 days from 2014 to 2016)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13</a:t>
            </a:fld>
            <a:endParaRPr lang="en-US"/>
          </a:p>
        </p:txBody>
      </p:sp>
    </p:spTree>
    <p:extLst>
      <p:ext uri="{BB962C8B-B14F-4D97-AF65-F5344CB8AC3E}">
        <p14:creationId xmlns:p14="http://schemas.microsoft.com/office/powerpoint/2010/main" val="4292786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14</a:t>
            </a:fld>
            <a:endParaRPr lang="en-US"/>
          </a:p>
        </p:txBody>
      </p:sp>
    </p:spTree>
    <p:extLst>
      <p:ext uri="{BB962C8B-B14F-4D97-AF65-F5344CB8AC3E}">
        <p14:creationId xmlns:p14="http://schemas.microsoft.com/office/powerpoint/2010/main" val="1073116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Antiretroviral therapy is now recognized for people at any stage of HIV infection. For those of you have been treating patients with HIV for a number of years, you know that this is a shift from the previous standard of care. Before the HPTN 052 trial results in 2011, clinicians were advised to recommend therapy for their patients living with HIV only when the patient’s CD4 count had fallen below a certain threshold. This threshold changed over time as evidence grew of the clinical benefits of earlier initiation of therapy for people living with HIV. Now, we know that there is no time during HIV infection when treatment is not appropriate.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this section of the module, we will review the leading sources of clinical recommendations for when to start antiretroviral therapy. You will hear about the growing body of evidence on the importance of the earliest possible initiation of treatment. And we will explore various strategies that are being implemented to ensure that people who test HIV-positive are immediately started on HIV treatment.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15</a:t>
            </a:fld>
            <a:endParaRPr lang="en-US"/>
          </a:p>
        </p:txBody>
      </p:sp>
    </p:spTree>
    <p:extLst>
      <p:ext uri="{BB962C8B-B14F-4D97-AF65-F5344CB8AC3E}">
        <p14:creationId xmlns:p14="http://schemas.microsoft.com/office/powerpoint/2010/main" val="401974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b="0" i="0" kern="1200" dirty="0">
                <a:solidFill>
                  <a:schemeClr val="tx1"/>
                </a:solidFill>
                <a:effectLst/>
                <a:latin typeface="+mn-lt"/>
                <a:ea typeface="+mn-ea"/>
                <a:cs typeface="+mn-cs"/>
              </a:rPr>
              <a:t>The DHHS Panel emphasizes the importance of screening and early diagnosis of HIV. In order for persons with HIV to benefit from early diagnosis, the Panel recommends that ART be started immediately or as soon as possible after diagnosis to increase the uptake of ART, decrease the time required to achieve linkage to care and virologic suppression for individual patients, reduce the risk of HIV transmission, and improve the rate of virologic suppression among persons with HIV.</a:t>
            </a:r>
          </a:p>
          <a:p>
            <a:r>
              <a:rPr lang="en-US" sz="1200" b="0" i="0" kern="1200" dirty="0">
                <a:solidFill>
                  <a:schemeClr val="tx1"/>
                </a:solidFill>
                <a:effectLst/>
                <a:latin typeface="+mn-lt"/>
                <a:ea typeface="+mn-ea"/>
                <a:cs typeface="+mn-cs"/>
              </a:rPr>
              <a:t>Based on the results of two large, randomized controlled trials that showed that a two-drug regimen of DTG plus lamivudine (DTG/3TC) was noninferior to DTG plus tenofovir disoproxil fumarate (TDF)/emtricitabine (FTC), the Panel has added DTG/3TC to the list of </a:t>
            </a:r>
            <a:r>
              <a:rPr lang="en-US" sz="1200" b="0" i="1" kern="1200" dirty="0">
                <a:solidFill>
                  <a:schemeClr val="tx1"/>
                </a:solidFill>
                <a:effectLst/>
                <a:latin typeface="+mn-lt"/>
                <a:ea typeface="+mn-ea"/>
                <a:cs typeface="+mn-cs"/>
              </a:rPr>
              <a:t>Recommended Initial Regimens for Most People with HIV</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except for individuals</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With pre-treatment HIV RNA &gt;500,000 copies/mL;</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Who are known to have active hepatitis B virus (HBV) coinfection; or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Who will initiate ART before results of HIV genotype testing for reverse transcriptase or HBV testing are available.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2BE415C-572E-4248-A06F-672BECD89199}" type="slidenum">
              <a:rPr lang="en-US" smtClean="0"/>
              <a:t>16</a:t>
            </a:fld>
            <a:endParaRPr lang="en-US"/>
          </a:p>
        </p:txBody>
      </p:sp>
    </p:spTree>
    <p:extLst>
      <p:ext uri="{BB962C8B-B14F-4D97-AF65-F5344CB8AC3E}">
        <p14:creationId xmlns:p14="http://schemas.microsoft.com/office/powerpoint/2010/main" val="16907254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dk1"/>
                </a:solidFill>
                <a:effectLst/>
                <a:latin typeface="+mn-lt"/>
                <a:ea typeface="+mn-ea"/>
                <a:cs typeface="+mn-cs"/>
              </a:rPr>
              <a:t>The latest data on neural tube defects (NTDs) in infants born to women who received dolutegravir (DTG) around the time of conception have shown that the prevalence of NTDs is lower than initially reported (the rate has been reduced from 0.9% to 0.3%). However, this rate is still higher than the rate reported for infants born to individuals who received ART that did not contain DTG (0.1%).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Recommendation statements from the three major guideline providers as summarized in the above slide.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2BE415C-572E-4248-A06F-672BECD89199}" type="slidenum">
              <a:rPr lang="en-US" smtClean="0"/>
              <a:t>17</a:t>
            </a:fld>
            <a:endParaRPr lang="en-US"/>
          </a:p>
        </p:txBody>
      </p:sp>
    </p:spTree>
    <p:extLst>
      <p:ext uri="{BB962C8B-B14F-4D97-AF65-F5344CB8AC3E}">
        <p14:creationId xmlns:p14="http://schemas.microsoft.com/office/powerpoint/2010/main" val="37667245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18</a:t>
            </a:fld>
            <a:endParaRPr lang="en-US"/>
          </a:p>
        </p:txBody>
      </p:sp>
    </p:spTree>
    <p:extLst>
      <p:ext uri="{BB962C8B-B14F-4D97-AF65-F5344CB8AC3E}">
        <p14:creationId xmlns:p14="http://schemas.microsoft.com/office/powerpoint/2010/main" val="7390089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19</a:t>
            </a:fld>
            <a:endParaRPr lang="en-US"/>
          </a:p>
        </p:txBody>
      </p:sp>
    </p:spTree>
    <p:extLst>
      <p:ext uri="{BB962C8B-B14F-4D97-AF65-F5344CB8AC3E}">
        <p14:creationId xmlns:p14="http://schemas.microsoft.com/office/powerpoint/2010/main" val="36442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u="sng" dirty="0"/>
              <a:t>Audio</a:t>
            </a:r>
          </a:p>
          <a:p>
            <a:r>
              <a:rPr lang="en-US" sz="1200" kern="1200" dirty="0">
                <a:solidFill>
                  <a:schemeClr val="tx1"/>
                </a:solidFill>
                <a:effectLst/>
                <a:latin typeface="+mn-lt"/>
                <a:ea typeface="+mn-ea"/>
                <a:cs typeface="+mn-cs"/>
              </a:rPr>
              <a:t>This training module has been produced in support of the Fast-Track Cities Initiative. The Fast-Track Cities Initiative is a worldwide movement that seeks to use the unique potential of local communities to accelerate progress towards achieving HIV epidemic control. More than 250 cities worldwide have joined in the Fast-Track Cities initiative. The primary partners of the Fast-Track Cities Initiative are UNAIDS, the International Association of Providers of AIDS Care (IAPAC), and UN-Habitat. For more information on the Fast-Track Cities initiative, please click the link in this slide.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 you know, for the first time in the epidemic’s history we now have the tools we need to end the AIDS epidemic by 2030. For you as a clinician, though, the question is how you and your colleagues can best use available tools for the benefit of your clients. How can you be a part of controlling the HIV epidemic? This module aims to provide you with possible strategies to increase the proportion of your patients who achieve and maintain viral suppression.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2</a:t>
            </a:fld>
            <a:endParaRPr lang="en-US"/>
          </a:p>
        </p:txBody>
      </p:sp>
    </p:spTree>
    <p:extLst>
      <p:ext uri="{BB962C8B-B14F-4D97-AF65-F5344CB8AC3E}">
        <p14:creationId xmlns:p14="http://schemas.microsoft.com/office/powerpoint/2010/main" val="1526954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Treatment adherence and retention in care are closely related, and the different types of interventions that address these overlap. So in this section, we will consider adherence and retention together when we look at possible intervention approaches.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this section you will learn about mHealth approaches, peer support, patient navigation, changes to clinic practices and operations, use of surveillance data to re-engage patients who have fallen out of care, and various approaches to case management and referral for patients who experience structural barriers to adherence and retention.</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20</a:t>
            </a:fld>
            <a:endParaRPr lang="en-US"/>
          </a:p>
        </p:txBody>
      </p:sp>
    </p:spTree>
    <p:extLst>
      <p:ext uri="{BB962C8B-B14F-4D97-AF65-F5344CB8AC3E}">
        <p14:creationId xmlns:p14="http://schemas.microsoft.com/office/powerpoint/2010/main" val="25430673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Communications technology offers a potentially important way to improve adherence and retention. Nearly everyone today has a mobile device, and automated or personalized reminders in the form of text messages have been shown to increase treatment adherence for a wide range of health problems. A 2016 meta-analysis of 16 randomized control trials of 2742 patients with various chronic diseases (including HIV, cardiovascular disease, asthma, diabetes and epilepsy) found that text messages roughly doubles the odds of treatment adherence. The meta-analysis also found that text messaging is generally acceptable to patients, with moderate to high levels of satisfaction reported. The authors of the meta-analysis, however, caution that the studies generally relied on self-reports by patients and were of relatively short duration.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a randomized controlled trial of text messaging in Seattle, the addition of pager messaging to a peer support package increased the rate of retention in care for people living with HIV but appeared to have no significant affect on adherence.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There are a number of ways your clinic can implement text messaging to support adherence. The option with the least administrative headaches or staffing concerns may be using an automated approach that contacts patients at the same time every day, when they have agreed to take their medications. A more labor-intensive approach is an interactive strategy, in which someone in your clinic texts the patient, who can then text back to report that he or she has taken the medication or identify any concerns or problems. While requiring more of your staff’s time, the interactive approach allows you to have greater confidence that your patients are in fact taking their medicine and also enables a health provider to address concerns that arise or provide immediate follow-up where needed.</a:t>
            </a:r>
          </a:p>
          <a:p>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21</a:t>
            </a:fld>
            <a:endParaRPr lang="en-US"/>
          </a:p>
        </p:txBody>
      </p:sp>
    </p:spTree>
    <p:extLst>
      <p:ext uri="{BB962C8B-B14F-4D97-AF65-F5344CB8AC3E}">
        <p14:creationId xmlns:p14="http://schemas.microsoft.com/office/powerpoint/2010/main" val="2571137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Peers have a unique and potentially powerful role to play in increasing adherence rates for the patients who see. In one study in Seattle, the odds that a person living with HIV would report 100% adherence were more than doubled for patients assigned to a peer support intervention compared to those in the control group.</a:t>
            </a:r>
          </a:p>
          <a:p>
            <a:r>
              <a:rPr lang="en-US" sz="1200" kern="1200" dirty="0">
                <a:solidFill>
                  <a:schemeClr val="tx1"/>
                </a:solidFill>
                <a:effectLst/>
                <a:latin typeface="+mn-lt"/>
                <a:ea typeface="+mn-ea"/>
                <a:cs typeface="+mn-cs"/>
              </a:rPr>
              <a:t>There are many ways that peers can be used to support adherence and retention. The most intensive approach would be incorporating peer workers into your program as an integral part of a multi-disciplinary care team. Peers can serve as patient navigators or lay counselors or, for patients with especially serious barriers to adherence, peers can accompany patients to appointments at the clinic or for other supportive services. The Ryan White HIV/AIDS Program has developed models for doing this, and you can access tools to guide implementation of this approach by clicking on the link in this slide. If you opt for this approach, you will need to arrange for physical space for the peer as well as appropriate compensation and supervision of the peer worker.</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There is good evidence that peer support groups can increase rates of treatment adherence and retention in care. You can sponsor these groups in your own clinic settings if you have the space and a strong partnership with the peers. Peer support groups can also arise organically outside the clinic. Another way to integrate peer support is to forge a working partnership with a community-based organization or a local network of people living with HIV. Community-based HIV peer support models piloted by MSF have achieved rates of 97% adherence to care after 40 months. Across all of these peer support models, strong, respectful and continuing engagement of the community is essential.</a:t>
            </a:r>
          </a:p>
        </p:txBody>
      </p:sp>
      <p:sp>
        <p:nvSpPr>
          <p:cNvPr id="4" name="Slide Number Placeholder 3"/>
          <p:cNvSpPr>
            <a:spLocks noGrp="1"/>
          </p:cNvSpPr>
          <p:nvPr>
            <p:ph type="sldNum" sz="quarter" idx="5"/>
          </p:nvPr>
        </p:nvSpPr>
        <p:spPr/>
        <p:txBody>
          <a:bodyPr/>
          <a:lstStyle/>
          <a:p>
            <a:fld id="{82BE415C-572E-4248-A06F-672BECD89199}" type="slidenum">
              <a:rPr lang="en-US" smtClean="0"/>
              <a:t>22</a:t>
            </a:fld>
            <a:endParaRPr lang="en-US"/>
          </a:p>
        </p:txBody>
      </p:sp>
    </p:spTree>
    <p:extLst>
      <p:ext uri="{BB962C8B-B14F-4D97-AF65-F5344CB8AC3E}">
        <p14:creationId xmlns:p14="http://schemas.microsoft.com/office/powerpoint/2010/main" val="32066649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Narration:</a:t>
            </a:r>
          </a:p>
          <a:p>
            <a:r>
              <a:rPr lang="en-US" sz="1200" kern="1200" dirty="0">
                <a:solidFill>
                  <a:schemeClr val="tx1"/>
                </a:solidFill>
                <a:effectLst/>
                <a:latin typeface="+mn-lt"/>
                <a:ea typeface="+mn-ea"/>
                <a:cs typeface="+mn-cs"/>
              </a:rPr>
              <a:t>Peer navigation is a valuable intervention – not only for linking newly diagnosed individuals to care, but also for re-engaging clients who have fallen out of care, promoting retention in care, aiding in treatment adherence, and achieving and maintaining viral suppression.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U.S. Centers for Disease Control and Prevention has identified patient navigation as an effective intervention.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Studies have demonstrated that navigation can be especially useful for marginalized groups with special challenges, such as individuals who are released from correctional facilities and who often struggle in obtaining appropriate care in the community.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 peer navigation is potentially beneficial across the HIV care continuum, there is no single model for navigation programs. For newly diagnosed, a usual approach to peer navigation is for the trained navigator to build rapport with the client – either on the day the client tests HIV-positive or within a set period time (such as five days). At this initial meeting, the trained navigator undertakes a psychosocial evaluation of the client and facilitates an initial laboratory assessment. As needed, the navigator is able to link the client with other health services, such as services for substance use and mental health disorders.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People living with HIV are ideal peer navigators, as they understand the challenges of a new HIV diagnosis and recognize the difficulties associated with navigating often-fragmented and complex service systems.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US CDC has assembled a toolkit that provides step-by-step guidance on how to implement patient navigation to increase medication adherence. For access this toolkit, just click on the link in this slide.</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23</a:t>
            </a:fld>
            <a:endParaRPr lang="en-US"/>
          </a:p>
        </p:txBody>
      </p:sp>
    </p:spTree>
    <p:extLst>
      <p:ext uri="{BB962C8B-B14F-4D97-AF65-F5344CB8AC3E}">
        <p14:creationId xmlns:p14="http://schemas.microsoft.com/office/powerpoint/2010/main" val="20481832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You might want to undertake an assessment of your clinic’s operations to make sure your clinic is as adherence- and retention-supportive as possible.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For example, your clinic should routinely provide adherence counseling at each clinic visit. Indeed, of all interventions available to increase medication adherence, one-on-one counseling has the strongest and most compelling level of evidence available to support its efficacy. Studies have found that brief counseling interventions are highly effect in maintaining adherence among patients who already exhibit very high levels of adherence. However, for patients that are having difficulty adhering to prescribed regimens, counseling alone is unlikely to suffice and should be supplemented by other interventions.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For some populations, having flexible clinic hours or available child-care services can increase the likelihood that patients will keep their appointments. When a patient misses an appointment, there should be some mechanism of follow-up, such as a phone call or a visit from patient navigator.</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24</a:t>
            </a:fld>
            <a:endParaRPr lang="en-US"/>
          </a:p>
        </p:txBody>
      </p:sp>
    </p:spTree>
    <p:extLst>
      <p:ext uri="{BB962C8B-B14F-4D97-AF65-F5344CB8AC3E}">
        <p14:creationId xmlns:p14="http://schemas.microsoft.com/office/powerpoint/2010/main" val="15809223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If you are working in a jurisdiction with a well-developed HIV surveillance system, you can use the data from this system to engage with clients who have not been linked to care following a positive HIV test. You can also use data to re-engage clients who were once in care but who have subsequently discontinued HIV care. To use a data-to-care approach, your surveillance system will need to collect reports on all positive HIV tests, CD4 tests, and viral load tests.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U.S. Centers for Disease Control has developed the Data-to-Care approach, which is now being used in more than 20 states and localities. Surveillance data are regularly analyzed to identify individuals with a positive HIV test result who has no evidence of a CD4 or viral load test in a given time period.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Identifying an HIV-diagnosed person who is out of care triggers one of several actions. In some jurisdictions, the health department contacts the patient’s provider, who is responsible for re-engaging the individual. In others, public health workers make contact with the individual and work to re-link the patient to care. Yet another approach is for public health authorities to work through a community-based organization or network of people living with HIV to re-engage the individual who has is not in care.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There is evidence that this approach works. In New York City and a limited set of additional parts of New York State, 75% of individuals re-engaged through Data to Care were effectively linked back into HIV care. Early evidence suggests that those who were re-linked to care have become consistent users of HIV health services and achieved high levels of viral suppression.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2BE415C-572E-4248-A06F-672BECD89199}" type="slidenum">
              <a:rPr lang="en-US" smtClean="0"/>
              <a:t>25</a:t>
            </a:fld>
            <a:endParaRPr lang="en-US"/>
          </a:p>
        </p:txBody>
      </p:sp>
    </p:spTree>
    <p:extLst>
      <p:ext uri="{BB962C8B-B14F-4D97-AF65-F5344CB8AC3E}">
        <p14:creationId xmlns:p14="http://schemas.microsoft.com/office/powerpoint/2010/main" val="30800669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If you are working in a jurisdiction with a well-developed HIV surveillance system, you can use the data from this system to engage with clients who have not been linked to care following a positive HIV test. You can also use data to re-engage clients who were once in care but who have subsequently discontinued HIV care. To use a data-to-care approach, your surveillance system will need to collect reports on all positive HIV tests, CD4 tests, and viral load tests.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U.S. Centers for Disease Control has developed the Data-to-Care approach, which is now being used in more than 20 states and localities. Surveillance data are regularly analyzed to identify individuals with a positive HIV test result who has no evidence of a CD4 or viral load test in a given time period.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Identifying an HIV-diagnosed person who is out of care triggers one of several actions. In some jurisdictions, the health department contacts the patient’s provider, who is responsible for re-engaging the individual. In others, public health workers make contact with the individual and work to re-link the patient to care. Yet another approach is for public health authorities to work through a community-based organization or network of people living with HIV to re-engage the individual who has is not in care.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26</a:t>
            </a:fld>
            <a:endParaRPr lang="en-US"/>
          </a:p>
        </p:txBody>
      </p:sp>
    </p:spTree>
    <p:extLst>
      <p:ext uri="{BB962C8B-B14F-4D97-AF65-F5344CB8AC3E}">
        <p14:creationId xmlns:p14="http://schemas.microsoft.com/office/powerpoint/2010/main" val="3271893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There is evidence that this approach works. In New York City and a limited set of additional parts of New York State, 75% of individuals re-engaged through Data to Care were effectively linked back into HIV care. Early evidence suggests that those who were re-linked to care have become consistent users of HIV health services and achieved high levels of viral suppression.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27</a:t>
            </a:fld>
            <a:endParaRPr lang="en-US"/>
          </a:p>
        </p:txBody>
      </p:sp>
    </p:spTree>
    <p:extLst>
      <p:ext uri="{BB962C8B-B14F-4D97-AF65-F5344CB8AC3E}">
        <p14:creationId xmlns:p14="http://schemas.microsoft.com/office/powerpoint/2010/main" val="14190386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For antiretroviral patients with especially acute problems – such as poverty, homelessness of housing instability, or mental health or substance use disorders – you’ll need to use more intensive interventions. For example, case management has been shown to help promote retention in care. Case managers undertake regular client assessments, work proactively to link clients to the supportive services they need, help clients develop a personalized adherence plan, and work with clinical service providers to coordinate care that is responsive to each client’s needs. Not surprisingly, given the seriousness of the challenges faced by multiple-need clients, case management is more labor- and resource-intensive than other adherence and retention interventions. One strategy you might have is to partner with a social service agency that already provides case management services.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 substance use can sometimes, although not always, interfere with adherence and retention in care, you should endeavor in a client-centered manner to link your substance using clients to the services they need. A recent study of HIV-infected 867 injecting drug users in Vancouver found that receipt of methadone maintenance therapy reduced the amount of time that patients spend with a detectable viral load. This, in turn, reduces the risk of further HIV transmission. Directly observed antiretroviral therapy is not generally recommended for patients living with HIV, but it has proven to be effective for patients enrolled in methadone maintenance programs.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Patients who are depressed, anxious, have experienced trauma, or otherwise suffering from a mental health disorder may find it difficult to adhere to prescribed regimens or remain engaged in care. You can aid in adherence and retention for such clients by incorporating mental health services into your progress, actively partnering with a mental health services provider, or referring your patients to mental health services that are appropriate to their needs.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28</a:t>
            </a:fld>
            <a:endParaRPr lang="en-US"/>
          </a:p>
        </p:txBody>
      </p:sp>
    </p:spTree>
    <p:extLst>
      <p:ext uri="{BB962C8B-B14F-4D97-AF65-F5344CB8AC3E}">
        <p14:creationId xmlns:p14="http://schemas.microsoft.com/office/powerpoint/2010/main" val="13034351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For antiretroviral patients with especially acute problems – such as poverty, homelessness of housing instability, or mental health or substance use disorders – you’ll need to use more intensive interventions. For example, case management has been shown to help promote retention in care. Case managers undertake regular client assessments, work proactively to link clients to the supportive services they need, help clients develop a personalized adherence plan, and work with clinical service providers to coordinate care that is responsive to each client’s needs. Not surprisingly, given the seriousness of the challenges faced by multiple-need clients, case management is more labor- and resource-intensive than other adherence and retention interventions. One strategy you might have is to partner with a social service agency that already provides case management services.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 substance use can sometimes, although not always, interfere with adherence and retention in care, you should endeavor in a client-centered manner to link your substance using clients to the services they need. A recent study of HIV-infected 867 injecting drug users in Vancouver found that receipt of methadone maintenance therapy reduced the amount of time that patients spend with a detectable viral load. This, in turn, reduces the risk of further HIV transmission. Directly observed antiretroviral therapy is not generally recommended for patients living with HIV, but it has proven to be effective for patients enrolled in methadone maintenance programs.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Patients who are depressed, anxious, have experienced trauma, or otherwise suffering from a mental health disorder may find it difficult to adhere to prescribed regimens or remain engaged in care. You can aid in adherence and retention for such clients by incorporating mental health services into your progress, actively partnering with a mental health services provider, or referring your patients to mental health services that are appropriate to their needs. </a:t>
            </a:r>
          </a:p>
        </p:txBody>
      </p:sp>
      <p:sp>
        <p:nvSpPr>
          <p:cNvPr id="4" name="Slide Number Placeholder 3"/>
          <p:cNvSpPr>
            <a:spLocks noGrp="1"/>
          </p:cNvSpPr>
          <p:nvPr>
            <p:ph type="sldNum" sz="quarter" idx="5"/>
          </p:nvPr>
        </p:nvSpPr>
        <p:spPr/>
        <p:txBody>
          <a:bodyPr/>
          <a:lstStyle/>
          <a:p>
            <a:fld id="{82BE415C-572E-4248-A06F-672BECD89199}" type="slidenum">
              <a:rPr lang="en-US" smtClean="0"/>
              <a:t>29</a:t>
            </a:fld>
            <a:endParaRPr lang="en-US"/>
          </a:p>
        </p:txBody>
      </p:sp>
    </p:spTree>
    <p:extLst>
      <p:ext uri="{BB962C8B-B14F-4D97-AF65-F5344CB8AC3E}">
        <p14:creationId xmlns:p14="http://schemas.microsoft.com/office/powerpoint/2010/main" val="1827163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u="sng" dirty="0"/>
              <a:t>Audio</a:t>
            </a:r>
          </a:p>
          <a:p>
            <a:r>
              <a:rPr lang="en-US" sz="1200" kern="1200" dirty="0">
                <a:solidFill>
                  <a:schemeClr val="tx1"/>
                </a:solidFill>
                <a:effectLst/>
                <a:latin typeface="+mn-lt"/>
                <a:ea typeface="+mn-ea"/>
                <a:cs typeface="+mn-cs"/>
              </a:rPr>
              <a:t>Through this module, you will explore current recommendations and best practices for the initiation of antiretroviral therapy and for increasing rates of treatment adherence and retention in care among your patients living with HIV. After completing this module, you will be able explain the treatment and prevention benefits of HIV treatment, describe existing recommendations and the latest evidence on initiation of antiretroviral therapy, and describe how emerging practices can increase rates of treatment initiation, treatment adherence, retention in care and viral suppression.</a:t>
            </a:r>
          </a:p>
          <a:p>
            <a:endParaRPr lang="en-US" sz="1200" kern="1200" dirty="0">
              <a:solidFill>
                <a:schemeClr val="tx1"/>
              </a:solidFill>
              <a:effectLst/>
              <a:latin typeface="+mn-lt"/>
              <a:ea typeface="+mn-ea"/>
              <a:cs typeface="+mn-cs"/>
            </a:endParaRPr>
          </a:p>
          <a:p>
            <a:endParaRPr lang="en-US" u="sng"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F319838-1B7C-494F-97EC-A6DD2C72298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5258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u="sng" dirty="0"/>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4</a:t>
            </a:fld>
            <a:endParaRPr lang="en-US"/>
          </a:p>
        </p:txBody>
      </p:sp>
    </p:spTree>
    <p:extLst>
      <p:ext uri="{BB962C8B-B14F-4D97-AF65-F5344CB8AC3E}">
        <p14:creationId xmlns:p14="http://schemas.microsoft.com/office/powerpoint/2010/main" val="2599612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You undoubtedly are familiar with the health benefits of antiretroviral therapy, but it’s worth reminding ourselves of how transformative antiretroviral therapy has been for our efforts to manage HIV infection. Both extensive scientific study and real-world experience have shown that antiretroviral therapy improves the health, well-being and quality of life of people living with HIV. Today, especially as the quality of antiretroviral regimens has improved over time, a person living with HIV can expect to live nearly as long as an uninfected person.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all places where HIV treatment is widely available, AIDS-related deaths have sharply fallen. In the U.S., AIDS-related deaths dropped more than 6-fold from 1995 to 2015 as a result of antiretroviral therapy.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You have probably heard about the increasing interest in research to generate a functional cure for HIV. Indeed, there is considerable research activity happening toward development of a cure. However, this road is likely to be challenging and potentially long. As reported at the 2018 International AIDS Conference, the first-ever randomized HIV cure study found that the addition of a vaccine-plus-drug regimen did not reduce the number of HIV-infected cells in participants’ bodies. Continuous antiretroviral therapy, in short, is likely to remain the cornerstone of HIV treatment for the foreseeable future.</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5</a:t>
            </a:fld>
            <a:endParaRPr lang="en-US"/>
          </a:p>
        </p:txBody>
      </p:sp>
    </p:spTree>
    <p:extLst>
      <p:ext uri="{BB962C8B-B14F-4D97-AF65-F5344CB8AC3E}">
        <p14:creationId xmlns:p14="http://schemas.microsoft.com/office/powerpoint/2010/main" val="3088603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Antiretroviral therapy also protects against HIV transmission. There are numerous prophylactic uses of antiretroviral therapy – for prevention of mother-to-child transmission, as pre-exposure prophylaxis, and as post-exposure prophylaxis for both occupational and non-occupational exposures. Here we are concerned solely with the preventive effects of HIV treatment.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2006, a team of leading HIV experts urged the accelerated scale-up of antiretroviral therapy to slow the spread of HIV. They argued that the evidence – from observational studies and from studies on other preventive uses of antiretroviral therapy – was already sufficient to recommend the use of treatment for prevention of transmission. In 2011, a large clinical trial confirmed the wisdom of this recommendation when it found that HIV treatment was associated with a 96% decline in HIV transmission among serodiscordant couples (that is, couples in which one partner is HIV-infected and the other HIV-uninfected).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prevention benefits found in this clinical trial have been confirmed in the real world. In settings as diverse as Vancouver and the KwaZulu-Natal province of South Africa, increased coverage of antiretroviral therapy has been linked with a decline in new HIV infections. Most recently, a series of surveys by Columbia University experts, for the benefit of the U.S. PEPFAR program, have correlated a decline in new HIV infections with improved results across the HIV treatment cascade in 10 different countries in sub-Saharan Africa.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Most recently, longitudinal studies of serodiscordant partners have found no linked case of HIV transmission where the positive partner is virally suppressed. These findings have given rise to a global movement known as U=U – undetectable equals </a:t>
            </a:r>
            <a:r>
              <a:rPr lang="en-US" sz="1200" kern="1200" dirty="0" err="1">
                <a:solidFill>
                  <a:schemeClr val="tx1"/>
                </a:solidFill>
                <a:effectLst/>
                <a:latin typeface="+mn-lt"/>
                <a:ea typeface="+mn-ea"/>
                <a:cs typeface="+mn-cs"/>
              </a:rPr>
              <a:t>untransmittable</a:t>
            </a:r>
            <a:r>
              <a:rPr lang="en-US" sz="1200" kern="1200" dirty="0">
                <a:solidFill>
                  <a:schemeClr val="tx1"/>
                </a:solidFill>
                <a:effectLst/>
                <a:latin typeface="+mn-lt"/>
                <a:ea typeface="+mn-ea"/>
                <a:cs typeface="+mn-cs"/>
              </a:rPr>
              <a:t>. U=U has already had a powerful effect in reducing the stigma associated with HIV.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6</a:t>
            </a:fld>
            <a:endParaRPr lang="en-US"/>
          </a:p>
        </p:txBody>
      </p:sp>
    </p:spTree>
    <p:extLst>
      <p:ext uri="{BB962C8B-B14F-4D97-AF65-F5344CB8AC3E}">
        <p14:creationId xmlns:p14="http://schemas.microsoft.com/office/powerpoint/2010/main" val="3630022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a:t>
            </a:r>
          </a:p>
          <a:p>
            <a:r>
              <a:rPr lang="en-US" sz="1200" kern="1200" dirty="0">
                <a:solidFill>
                  <a:schemeClr val="tx1"/>
                </a:solidFill>
                <a:effectLst/>
                <a:latin typeface="+mn-lt"/>
                <a:ea typeface="+mn-ea"/>
                <a:cs typeface="+mn-cs"/>
              </a:rPr>
              <a:t>The rest of this module will explore ways that you can maximize the benefits of antiretroviral therapy for your patients. The next section of the module will focus specifically on initiating antiretroviral therapy, focusing on when to start treatment and what to use as a first-line regimen. This section will also address a new controversy regarding the use of dolutegravir by reproductive-age women.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final section will focus on best practices and promising approaches to increase treatment adherence and retention in care. Adherence and retention are considered together in this final section, as most of the intervention approaches we’ll discuss are potentially applicable to both objectives, which are closely related. After quickly reviewing why adherence and retention is important, you will explore different strategies for increasing adherence and retention – through the use of peers, the use of mobile communications technology, and patient navigation. You’ll hear about how surveillance data can be useful in helping you re-engage patients who may have discontinued care and about how changes in your clinic operations might improve retention in care.</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7</a:t>
            </a:fld>
            <a:endParaRPr lang="en-US"/>
          </a:p>
        </p:txBody>
      </p:sp>
    </p:spTree>
    <p:extLst>
      <p:ext uri="{BB962C8B-B14F-4D97-AF65-F5344CB8AC3E}">
        <p14:creationId xmlns:p14="http://schemas.microsoft.com/office/powerpoint/2010/main" val="578912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u="sng" dirty="0"/>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8</a:t>
            </a:fld>
            <a:endParaRPr lang="en-US"/>
          </a:p>
        </p:txBody>
      </p:sp>
    </p:spTree>
    <p:extLst>
      <p:ext uri="{BB962C8B-B14F-4D97-AF65-F5344CB8AC3E}">
        <p14:creationId xmlns:p14="http://schemas.microsoft.com/office/powerpoint/2010/main" val="1305980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Antiretroviral therapy is now recognized for people at any stage of HIV infection. For those of you have been treating patients with HIV for a number of years, you know that this is a shift from the previous standard of care. Before the HPTN 052 trial results in 2011, clinicians were advised to recommend therapy for their patients living with HIV only when the patient’s CD4 count had fallen below a certain threshold. This threshold changed over time as evidence grew of the clinical benefits of earlier initiation of therapy for people living with HIV. Now, we know that there is no time during HIV infection when treatment is not appropriate.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this section of the module, we will review the leading sources of clinical recommendations for when to start antiretroviral therapy. You will hear about the growing body of evidence on the importance of the earliest possible initiation of treatment. And we will explore various strategies that are being implemented to ensure that people who test HIV-positive are immediately started on HIV treatment. </a:t>
            </a:r>
          </a:p>
          <a:p>
            <a:endParaRPr lang="en-US" dirty="0"/>
          </a:p>
        </p:txBody>
      </p:sp>
      <p:sp>
        <p:nvSpPr>
          <p:cNvPr id="4" name="Slide Number Placeholder 3"/>
          <p:cNvSpPr>
            <a:spLocks noGrp="1"/>
          </p:cNvSpPr>
          <p:nvPr>
            <p:ph type="sldNum" sz="quarter" idx="5"/>
          </p:nvPr>
        </p:nvSpPr>
        <p:spPr/>
        <p:txBody>
          <a:bodyPr/>
          <a:lstStyle/>
          <a:p>
            <a:fld id="{82BE415C-572E-4248-A06F-672BECD89199}" type="slidenum">
              <a:rPr lang="en-US" smtClean="0"/>
              <a:t>9</a:t>
            </a:fld>
            <a:endParaRPr lang="en-US"/>
          </a:p>
        </p:txBody>
      </p:sp>
    </p:spTree>
    <p:extLst>
      <p:ext uri="{BB962C8B-B14F-4D97-AF65-F5344CB8AC3E}">
        <p14:creationId xmlns:p14="http://schemas.microsoft.com/office/powerpoint/2010/main" val="3749681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01D474-181A-DE42-BB11-C2106B5DF393}" type="datetimeFigureOut">
              <a:rPr lang="en-US" smtClean="0"/>
              <a:pPr/>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01D474-181A-DE42-BB11-C2106B5DF393}" type="datetimeFigureOut">
              <a:rPr lang="en-US" smtClean="0"/>
              <a:pPr/>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01D474-181A-DE42-BB11-C2106B5DF393}" type="datetimeFigureOut">
              <a:rPr lang="en-US" smtClean="0"/>
              <a:pPr/>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54608B-AB54-4F6D-94A3-69D88407B837}" type="datetime1">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3231203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E48654-8505-4E2C-90D9-6217246D35C6}" type="datetime1">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512069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F86523-1A38-4333-846F-AF9A2CCBC9F9}" type="datetime1">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438112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80DB424-0A09-48E3-AAC0-B3F7EDAC5ABA}" type="datetime1">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2856960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F12509-B4B3-4AEC-B9C4-C7912FEAEA44}" type="datetime1">
              <a:rPr lang="en-US" smtClean="0"/>
              <a:t>9/26/2020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62347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F5677B-AEBA-4F02-BF5D-3D19EA294C55}" type="datetime1">
              <a:rPr lang="en-US" smtClean="0"/>
              <a:t>9/26/2020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3166696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9D89F-BC2F-4562-A78C-56379732EBBF}" type="datetime1">
              <a:rPr lang="en-US" smtClean="0"/>
              <a:t>9/26/2020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2635224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49C1BA-8DF7-4156-A866-001CDDDBFAB8}" type="datetime1">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2012380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01D474-181A-DE42-BB11-C2106B5DF393}" type="datetimeFigureOut">
              <a:rPr lang="en-US" smtClean="0"/>
              <a:pPr/>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898CEB-7D56-4BFA-BF2C-9AEC97A5C223}" type="datetime1">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28221585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8EC04B-28ED-4BC7-A2C9-CA0F6DA8430F}" type="datetime1">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4125092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2B9B92-2F05-47C2-9A60-34673607875A}" type="datetime1">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AC3E-21CB-4F08-912A-1016660120AD}" type="slidenum">
              <a:rPr lang="en-US" smtClean="0"/>
              <a:t>‹#›</a:t>
            </a:fld>
            <a:endParaRPr lang="en-US"/>
          </a:p>
        </p:txBody>
      </p:sp>
    </p:spTree>
    <p:extLst>
      <p:ext uri="{BB962C8B-B14F-4D97-AF65-F5344CB8AC3E}">
        <p14:creationId xmlns:p14="http://schemas.microsoft.com/office/powerpoint/2010/main" val="1932509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01D474-181A-DE42-BB11-C2106B5DF393}" type="datetimeFigureOut">
              <a:rPr lang="en-US" smtClean="0"/>
              <a:pPr/>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01D474-181A-DE42-BB11-C2106B5DF393}" type="datetimeFigureOut">
              <a:rPr lang="en-US" smtClean="0"/>
              <a:pPr/>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01D474-181A-DE42-BB11-C2106B5DF393}" type="datetimeFigureOut">
              <a:rPr lang="en-US" smtClean="0"/>
              <a:pPr/>
              <a:t>9/26/2020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01D474-181A-DE42-BB11-C2106B5DF393}" type="datetimeFigureOut">
              <a:rPr lang="en-US" smtClean="0"/>
              <a:pPr/>
              <a:t>9/26/2020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1D474-181A-DE42-BB11-C2106B5DF393}" type="datetimeFigureOut">
              <a:rPr lang="en-US" smtClean="0"/>
              <a:pPr/>
              <a:t>9/26/2020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01D474-181A-DE42-BB11-C2106B5DF393}" type="datetimeFigureOut">
              <a:rPr lang="en-US" smtClean="0"/>
              <a:pPr/>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01D474-181A-DE42-BB11-C2106B5DF393}" type="datetimeFigureOut">
              <a:rPr lang="en-US" smtClean="0"/>
              <a:pPr/>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116064-7CA9-FF4B-8488-1C292C7BB4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1D474-181A-DE42-BB11-C2106B5DF393}" type="datetimeFigureOut">
              <a:rPr lang="en-US" smtClean="0"/>
              <a:pPr/>
              <a:t>9/26/2020</a:t>
            </a:fld>
            <a:endParaRPr lang="en-US"/>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16064-7CA9-FF4B-8488-1C292C7BB4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89"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457189" rtl="0" eaLnBrk="1" latinLnBrk="0" hangingPunct="1">
        <a:spcBef>
          <a:spcPct val="20000"/>
        </a:spcBef>
        <a:buFont typeface="Arial"/>
        <a:buChar char="•"/>
        <a:defRPr sz="3200" kern="1200">
          <a:solidFill>
            <a:schemeClr val="tx1"/>
          </a:solidFill>
          <a:latin typeface="+mn-lt"/>
          <a:ea typeface="+mn-ea"/>
          <a:cs typeface="+mn-cs"/>
        </a:defRPr>
      </a:lvl1pPr>
      <a:lvl2pPr marL="742932" indent="-285744" algn="l" defTabSz="457189" rtl="0" eaLnBrk="1" latinLnBrk="0" hangingPunct="1">
        <a:spcBef>
          <a:spcPct val="20000"/>
        </a:spcBef>
        <a:buFont typeface="Arial"/>
        <a:buChar char="–"/>
        <a:defRPr sz="2800" kern="1200">
          <a:solidFill>
            <a:schemeClr val="tx1"/>
          </a:solidFill>
          <a:latin typeface="+mn-lt"/>
          <a:ea typeface="+mn-ea"/>
          <a:cs typeface="+mn-cs"/>
        </a:defRPr>
      </a:lvl2pPr>
      <a:lvl3pPr marL="1142971" indent="-228594" algn="l" defTabSz="457189" rtl="0" eaLnBrk="1" latinLnBrk="0" hangingPunct="1">
        <a:spcBef>
          <a:spcPct val="20000"/>
        </a:spcBef>
        <a:buFont typeface="Arial"/>
        <a:buChar char="•"/>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9"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E5194-9A47-45CB-9E5C-FF7E6DDF06AD}" type="datetime1">
              <a:rPr lang="en-US" smtClean="0"/>
              <a:t>9/26/2020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0AC3E-21CB-4F08-912A-1016660120AD}" type="slidenum">
              <a:rPr lang="en-US" smtClean="0"/>
              <a:t>‹#›</a:t>
            </a:fld>
            <a:endParaRPr lang="en-US"/>
          </a:p>
        </p:txBody>
      </p:sp>
    </p:spTree>
    <p:extLst>
      <p:ext uri="{BB962C8B-B14F-4D97-AF65-F5344CB8AC3E}">
        <p14:creationId xmlns:p14="http://schemas.microsoft.com/office/powerpoint/2010/main" val="2554018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aidsinfo.nih.gov/guidelin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d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ettingtozerosf.org/wp-content/uploads/2016/09/20160822_citywide_rapid_protocol_v2.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8" Type="http://schemas.openxmlformats.org/officeDocument/2006/relationships/hyperlink" Target="https://eacs.sanfordguide.com/art/initial-regimens-arv-naive-adults" TargetMode="External"/><Relationship Id="rId17" Type="http://schemas.openxmlformats.org/officeDocument/2006/relationships/hyperlink" Target="http://aidsinfo.nih.gov/guidelines" TargetMode="External"/><Relationship Id="rId2" Type="http://schemas.openxmlformats.org/officeDocument/2006/relationships/notesSlide" Target="../notesSlides/notesSlide16.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 Id="rId19" Type="http://schemas.openxmlformats.org/officeDocument/2006/relationships/hyperlink" Target="https://hivmanagement.ashm.org.au/" TargetMode="External"/></Relationships>
</file>

<file path=ppt/slides/_rels/slide17.xml.rels><?xml version="1.0" encoding="UTF-8" standalone="yes"?>
<Relationships xmlns="http://schemas.openxmlformats.org/package/2006/relationships"><Relationship Id="rId18" Type="http://schemas.openxmlformats.org/officeDocument/2006/relationships/hyperlink" Target="https://eacs.sanfordguide.com/art/initial-regimens-arv-naive-adults" TargetMode="External"/><Relationship Id="rId17" Type="http://schemas.openxmlformats.org/officeDocument/2006/relationships/hyperlink" Target="http://aidsinfo.nih.gov/guidelines" TargetMode="External"/><Relationship Id="rId2" Type="http://schemas.openxmlformats.org/officeDocument/2006/relationships/notesSlide" Target="../notesSlides/notesSlide17.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 Id="rId19" Type="http://schemas.openxmlformats.org/officeDocument/2006/relationships/hyperlink" Target="https://hivmanagement.ashm.org.au/"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1.pdf"/></Relationships>
</file>

<file path=ppt/slides/_rels/slide22.xml.rels><?xml version="1.0" encoding="UTF-8" standalone="yes"?>
<Relationships xmlns="http://schemas.openxmlformats.org/package/2006/relationships"><Relationship Id="rId3" Type="http://schemas.openxmlformats.org/officeDocument/2006/relationships/hyperlink" Target="https://targethiv.org/library/integrating-peers-multidisciplinary-teams" TargetMode="External"/><Relationship Id="rId2" Type="http://schemas.openxmlformats.org/officeDocument/2006/relationships/notesSlide" Target="../notesSlides/notesSlide22.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23.xml.rels><?xml version="1.0" encoding="UTF-8" standalone="yes"?>
<Relationships xmlns="http://schemas.openxmlformats.org/package/2006/relationships"><Relationship Id="rId3" Type="http://schemas.openxmlformats.org/officeDocument/2006/relationships/hyperlink" Target="https://effectiveinterventions.cdc.gov/stepstocare/topics/patient-navigation" TargetMode="External"/><Relationship Id="rId2" Type="http://schemas.openxmlformats.org/officeDocument/2006/relationships/notesSlide" Target="../notesSlides/notesSlide23.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25.xml.rels><?xml version="1.0" encoding="UTF-8" standalone="yes"?>
<Relationships xmlns="http://schemas.openxmlformats.org/package/2006/relationships"><Relationship Id="rId3" Type="http://schemas.openxmlformats.org/officeDocument/2006/relationships/hyperlink" Target="https://effectiveinterventions.cdc.gov/docs/default-source/data-to-care-d2c/pdf-of-important-considerations.pdf?sfvrsn=0" TargetMode="External"/><Relationship Id="rId2" Type="http://schemas.openxmlformats.org/officeDocument/2006/relationships/notesSlide" Target="../notesSlides/notesSlide25.xml"/><Relationship Id="rId16"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www.hiv.gov/blog/data-to-care-a-critical-tool-for-ending-aids-in-new-york-state" TargetMode="External"/><Relationship Id="rId15" Type="http://schemas.openxmlformats.org/officeDocument/2006/relationships/image" Target="../media/image3.pdf"/><Relationship Id="rId4" Type="http://schemas.openxmlformats.org/officeDocument/2006/relationships/hyperlink" Target="http://aidsinfo.unaids.org/"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27.xml.rels><?xml version="1.0" encoding="UTF-8" standalone="yes"?>
<Relationships xmlns="http://schemas.openxmlformats.org/package/2006/relationships"><Relationship Id="rId3" Type="http://schemas.openxmlformats.org/officeDocument/2006/relationships/hyperlink" Target="https://effectiveinterventions.cdc.gov/docs/default-source/data-to-care-d2c/pdf-of-important-considerations.pdf?sfvrsn=0" TargetMode="External"/><Relationship Id="rId2" Type="http://schemas.openxmlformats.org/officeDocument/2006/relationships/notesSlide" Target="../notesSlides/notesSlide27.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3.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hia.icap.columbia.edu/resourc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6" Type="http://schemas.openxmlformats.org/officeDocument/2006/relationships/image" Target="../media/image2.png"/><Relationship Id="rId1" Type="http://schemas.openxmlformats.org/officeDocument/2006/relationships/slideLayout" Target="../slideLayouts/slideLayout2.xml"/><Relationship Id="rId15" Type="http://schemas.openxmlformats.org/officeDocument/2006/relationships/image" Target="../media/image3.pdf"/></Relationships>
</file>

<file path=ppt/slides/_rels/slide9.xml.rels><?xml version="1.0" encoding="UTF-8" standalone="yes"?>
<Relationships xmlns="http://schemas.openxmlformats.org/package/2006/relationships"><Relationship Id="rId8" Type="http://schemas.openxmlformats.org/officeDocument/2006/relationships/image" Target="../media/image30.pd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ityscape-Title-Slide-Eruope-V.jpg">
            <a:extLst>
              <a:ext uri="{FF2B5EF4-FFF2-40B4-BE49-F238E27FC236}">
                <a16:creationId xmlns:a16="http://schemas.microsoft.com/office/drawing/2014/main" id="{8384BF84-7CCD-4FB4-9542-594E62E5AFD3}"/>
              </a:ext>
            </a:extLst>
          </p:cNvPr>
          <p:cNvPicPr>
            <a:picLocks noChangeAspect="1"/>
          </p:cNvPicPr>
          <p:nvPr/>
        </p:nvPicPr>
        <p:blipFill>
          <a:blip r:embed="rId3"/>
          <a:stretch>
            <a:fillRect/>
          </a:stretch>
        </p:blipFill>
        <p:spPr>
          <a:xfrm>
            <a:off x="0" y="0"/>
            <a:ext cx="12192000" cy="6858000"/>
          </a:xfrm>
          <a:prstGeom prst="rect">
            <a:avLst/>
          </a:prstGeom>
        </p:spPr>
      </p:pic>
      <p:sp>
        <p:nvSpPr>
          <p:cNvPr id="8" name="Title 1"/>
          <p:cNvSpPr txBox="1">
            <a:spLocks/>
          </p:cNvSpPr>
          <p:nvPr/>
        </p:nvSpPr>
        <p:spPr>
          <a:xfrm>
            <a:off x="1062789" y="1734283"/>
            <a:ext cx="10424361" cy="2844432"/>
          </a:xfrm>
          <a:prstGeom prst="rect">
            <a:avLst/>
          </a:prstGeom>
        </p:spPr>
        <p:txBody>
          <a:bodyPr vert="horz" lIns="91440" tIns="45720" rIns="91440" bIns="45720" rtlCol="0" anchor="ctr">
            <a:normAutofit fontScale="82500" lnSpcReduction="10000"/>
          </a:bodyPr>
          <a:lstStyle/>
          <a:p>
            <a:pPr lvl="0" algn="ctr" defTabSz="914400">
              <a:lnSpc>
                <a:spcPct val="90000"/>
              </a:lnSpc>
              <a:spcBef>
                <a:spcPct val="0"/>
              </a:spcBef>
              <a:spcAft>
                <a:spcPts val="600"/>
              </a:spcAft>
              <a:defRPr/>
            </a:pPr>
            <a:br>
              <a:rPr lang="en-US" sz="4400" dirty="0">
                <a:latin typeface="Open Sans"/>
                <a:ea typeface="+mj-ea"/>
                <a:cs typeface="Open Sans"/>
              </a:rPr>
            </a:br>
            <a:r>
              <a:rPr lang="en-US" sz="6600" b="1" dirty="0">
                <a:solidFill>
                  <a:schemeClr val="accent1">
                    <a:lumMod val="75000"/>
                  </a:schemeClr>
                </a:solidFill>
              </a:rPr>
              <a:t>Module 3</a:t>
            </a:r>
          </a:p>
          <a:p>
            <a:pPr lvl="0" algn="ctr" defTabSz="914400">
              <a:lnSpc>
                <a:spcPct val="90000"/>
              </a:lnSpc>
              <a:spcBef>
                <a:spcPct val="0"/>
              </a:spcBef>
              <a:spcAft>
                <a:spcPts val="600"/>
              </a:spcAft>
              <a:defRPr/>
            </a:pPr>
            <a:r>
              <a:rPr lang="en-US" sz="6600" b="1" dirty="0">
                <a:solidFill>
                  <a:schemeClr val="accent1">
                    <a:lumMod val="75000"/>
                  </a:schemeClr>
                </a:solidFill>
              </a:rPr>
              <a:t>Antiretroviral Therapy Initiation Adherence and Retention in Care</a:t>
            </a:r>
            <a:endParaRPr lang="en-US" sz="6600" b="1" dirty="0">
              <a:solidFill>
                <a:schemeClr val="accent1">
                  <a:lumMod val="75000"/>
                </a:schemeClr>
              </a:solidFill>
              <a:latin typeface="Calibri Light" panose="020F0302020204030204"/>
            </a:endParaRPr>
          </a:p>
          <a:p>
            <a:pPr lvl="0" algn="ctr" defTabSz="914400">
              <a:lnSpc>
                <a:spcPct val="90000"/>
              </a:lnSpc>
              <a:spcBef>
                <a:spcPct val="0"/>
              </a:spcBef>
              <a:spcAft>
                <a:spcPts val="600"/>
              </a:spcAft>
              <a:defRPr/>
            </a:pPr>
            <a:endParaRPr lang="en-US" sz="3600" b="1" dirty="0">
              <a:solidFill>
                <a:prstClr val="white"/>
              </a:solidFill>
              <a:latin typeface="Calibri Light" panose="020F0302020204030204"/>
            </a:endParaRPr>
          </a:p>
          <a:p>
            <a:pPr algn="ctr">
              <a:spcBef>
                <a:spcPct val="0"/>
              </a:spcBef>
              <a:defRPr/>
            </a:pPr>
            <a:endParaRPr lang="en-US" sz="6200" b="1" dirty="0">
              <a:solidFill>
                <a:schemeClr val="accent2">
                  <a:lumMod val="75000"/>
                </a:schemeClr>
              </a:solidFill>
              <a:latin typeface="Open Sans"/>
              <a:ea typeface="+mj-ea"/>
              <a:cs typeface="Open Sans"/>
            </a:endParaRPr>
          </a:p>
        </p:txBody>
      </p:sp>
      <p:sp>
        <p:nvSpPr>
          <p:cNvPr id="9" name="Subtitle 2"/>
          <p:cNvSpPr txBox="1">
            <a:spLocks/>
          </p:cNvSpPr>
          <p:nvPr/>
        </p:nvSpPr>
        <p:spPr>
          <a:xfrm>
            <a:off x="401379" y="526686"/>
            <a:ext cx="6400800" cy="1752600"/>
          </a:xfrm>
          <a:prstGeom prst="rect">
            <a:avLst/>
          </a:prstGeom>
        </p:spPr>
        <p:txBody>
          <a:bodyPr vert="horz" lIns="91440" tIns="45720" rIns="91440" bIns="45720" rtlCol="0">
            <a:normAutofit/>
          </a:bodyPr>
          <a:lstStyle/>
          <a:p>
            <a:r>
              <a:rPr lang="en-US" sz="2000" b="1" dirty="0">
                <a:solidFill>
                  <a:srgbClr val="0070C0"/>
                </a:solidFill>
                <a:latin typeface="Open Sans"/>
                <a:cs typeface="Open Sans"/>
              </a:rPr>
              <a:t>Clinician Capacity Building E-Course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BC24E-CCC7-482F-95B6-02CA8E3703CA}"/>
              </a:ext>
            </a:extLst>
          </p:cNvPr>
          <p:cNvSpPr>
            <a:spLocks noGrp="1"/>
          </p:cNvSpPr>
          <p:nvPr>
            <p:ph type="title"/>
          </p:nvPr>
        </p:nvSpPr>
        <p:spPr/>
        <p:txBody>
          <a:bodyPr>
            <a:normAutofit/>
          </a:bodyPr>
          <a:lstStyle/>
          <a:p>
            <a:pPr algn="l"/>
            <a:r>
              <a:rPr lang="en-US" dirty="0"/>
              <a:t>Test-and-Treat: Clinical Guidelines</a:t>
            </a:r>
          </a:p>
        </p:txBody>
      </p:sp>
      <p:sp>
        <p:nvSpPr>
          <p:cNvPr id="3" name="Content Placeholder 2">
            <a:extLst>
              <a:ext uri="{FF2B5EF4-FFF2-40B4-BE49-F238E27FC236}">
                <a16:creationId xmlns:a16="http://schemas.microsoft.com/office/drawing/2014/main" id="{FF813E90-FFC7-48AC-85A5-2AF7D928A62F}"/>
              </a:ext>
            </a:extLst>
          </p:cNvPr>
          <p:cNvSpPr>
            <a:spLocks noGrp="1"/>
          </p:cNvSpPr>
          <p:nvPr>
            <p:ph idx="1"/>
          </p:nvPr>
        </p:nvSpPr>
        <p:spPr/>
        <p:txBody>
          <a:bodyPr>
            <a:normAutofit fontScale="92500" lnSpcReduction="10000"/>
          </a:bodyPr>
          <a:lstStyle/>
          <a:p>
            <a:r>
              <a:rPr lang="en-US" dirty="0"/>
              <a:t>ART is recommended for all individuals with HIV, regardless of CD4 count </a:t>
            </a:r>
          </a:p>
          <a:p>
            <a:pPr lvl="1"/>
            <a:r>
              <a:rPr lang="en-US" dirty="0"/>
              <a:t>to reduce morbidity and mortality and to prevent new HIV infections</a:t>
            </a:r>
          </a:p>
          <a:p>
            <a:pPr lvl="1"/>
            <a:r>
              <a:rPr lang="en-US" dirty="0"/>
              <a:t>NIH, European AIDS Clinical Society, IAS-USA. Australasian Society of HV Medicine</a:t>
            </a:r>
          </a:p>
          <a:p>
            <a:pPr marL="0" indent="0">
              <a:buNone/>
            </a:pPr>
            <a:r>
              <a:rPr lang="en-US" dirty="0"/>
              <a:t> </a:t>
            </a:r>
          </a:p>
          <a:p>
            <a:r>
              <a:rPr lang="en-US" dirty="0"/>
              <a:t>Treatment must remain voluntary in all cases</a:t>
            </a:r>
          </a:p>
          <a:p>
            <a:pPr lvl="1"/>
            <a:r>
              <a:rPr lang="en-US" dirty="0"/>
              <a:t>counseling and support should be given to patients who are not ready to begin ART</a:t>
            </a:r>
          </a:p>
          <a:p>
            <a:pPr marL="0" indent="0">
              <a:buNone/>
            </a:pPr>
            <a:r>
              <a:rPr lang="en-US" dirty="0"/>
              <a:t> </a:t>
            </a:r>
          </a:p>
          <a:p>
            <a:endParaRPr lang="en-US" dirty="0"/>
          </a:p>
        </p:txBody>
      </p:sp>
      <p:sp>
        <p:nvSpPr>
          <p:cNvPr id="4" name="TextBox 3">
            <a:extLst>
              <a:ext uri="{FF2B5EF4-FFF2-40B4-BE49-F238E27FC236}">
                <a16:creationId xmlns:a16="http://schemas.microsoft.com/office/drawing/2014/main" id="{C10B5BCE-17F5-4BE1-976D-E207FA67EE7F}"/>
              </a:ext>
            </a:extLst>
          </p:cNvPr>
          <p:cNvSpPr txBox="1"/>
          <p:nvPr/>
        </p:nvSpPr>
        <p:spPr>
          <a:xfrm>
            <a:off x="349505" y="5511695"/>
            <a:ext cx="11604807" cy="1169551"/>
          </a:xfrm>
          <a:prstGeom prst="rect">
            <a:avLst/>
          </a:prstGeom>
          <a:noFill/>
        </p:spPr>
        <p:txBody>
          <a:bodyPr wrap="square" rtlCol="0">
            <a:spAutoFit/>
          </a:bodyPr>
          <a:lstStyle/>
          <a:p>
            <a:r>
              <a:rPr lang="en-US" sz="1400" dirty="0"/>
              <a:t>Panel on Antiretroviral Guidelines for Adults and Adolescents, Guidelines for the Use of Antiretroviral Agents in Adults and Adolescents Living with HIV, Department of Health and Human Services, 2018, </a:t>
            </a:r>
            <a:r>
              <a:rPr lang="en-US" sz="1400" u="sng" dirty="0">
                <a:hlinkClick r:id="rId3"/>
              </a:rPr>
              <a:t>http://aidsinfo.nih.gov/guidelines</a:t>
            </a:r>
            <a:r>
              <a:rPr lang="en-US" sz="1400" dirty="0"/>
              <a:t>. Guidelines Version 9.0, 2017, European AIDS Clinical Society.</a:t>
            </a:r>
          </a:p>
          <a:p>
            <a:r>
              <a:rPr lang="en-US" sz="1400" dirty="0"/>
              <a:t>Saag MS et al., Antiretroviral Drugs for Treatment and Prevention of HIV Infection in Adults: 2018 Recommendations of the International Antiviral Society-USA Panel, JAMA 2018;320:379-396.</a:t>
            </a:r>
          </a:p>
          <a:p>
            <a:r>
              <a:rPr lang="en-US" sz="1400" dirty="0"/>
              <a:t>Australasian Society for HIV, Viral Hepatitis and Sexual Health Medicine (ASHM) Sub-Committee for Guidance on HIV Management in Australia</a:t>
            </a:r>
          </a:p>
        </p:txBody>
      </p:sp>
      <p:pic>
        <p:nvPicPr>
          <p:cNvPr id="5" name="Picture 4" descr="FTC-IAPAC-lockup.eps">
            <a:extLst>
              <a:ext uri="{FF2B5EF4-FFF2-40B4-BE49-F238E27FC236}">
                <a16:creationId xmlns:a16="http://schemas.microsoft.com/office/drawing/2014/main" id="{D8109EA4-2951-4E26-9FAC-BB20F2E0A5AE}"/>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8595604" y="264433"/>
            <a:ext cx="3494796" cy="784416"/>
          </a:xfrm>
          <a:prstGeom prst="rect">
            <a:avLst/>
          </a:prstGeom>
        </p:spPr>
      </p:pic>
    </p:spTree>
    <p:extLst>
      <p:ext uri="{BB962C8B-B14F-4D97-AF65-F5344CB8AC3E}">
        <p14:creationId xmlns:p14="http://schemas.microsoft.com/office/powerpoint/2010/main" val="192542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0">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2">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9BC24E-CCC7-482F-95B6-02CA8E3703CA}"/>
              </a:ext>
            </a:extLst>
          </p:cNvPr>
          <p:cNvSpPr>
            <a:spLocks noGrp="1"/>
          </p:cNvSpPr>
          <p:nvPr>
            <p:ph type="title"/>
          </p:nvPr>
        </p:nvSpPr>
        <p:spPr>
          <a:xfrm>
            <a:off x="1901162" y="3050434"/>
            <a:ext cx="3722933" cy="1316850"/>
          </a:xfrm>
          <a:ln w="25400" cap="sq">
            <a:solidFill>
              <a:srgbClr val="FFFFFF"/>
            </a:solidFill>
            <a:miter lim="800000"/>
          </a:ln>
        </p:spPr>
        <p:txBody>
          <a:bodyPr vert="horz" wrap="square" lIns="91440" tIns="45720" rIns="91440" bIns="45720" rtlCol="0" anchor="ctr">
            <a:noAutofit/>
          </a:bodyPr>
          <a:lstStyle/>
          <a:p>
            <a:pPr defTabSz="914400">
              <a:lnSpc>
                <a:spcPct val="90000"/>
              </a:lnSpc>
            </a:pPr>
            <a:r>
              <a:rPr lang="en-US" sz="2800" b="1" dirty="0">
                <a:solidFill>
                  <a:srgbClr val="FFFFFF"/>
                </a:solidFill>
              </a:rPr>
              <a:t>Importance of the Earliest Possible Treatment Initiation</a:t>
            </a:r>
          </a:p>
        </p:txBody>
      </p:sp>
      <p:sp>
        <p:nvSpPr>
          <p:cNvPr id="15" name="Rectangle 14">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F813E90-FFC7-48AC-85A5-2AF7D928A62F}"/>
              </a:ext>
            </a:extLst>
          </p:cNvPr>
          <p:cNvSpPr>
            <a:spLocks noGrp="1"/>
          </p:cNvSpPr>
          <p:nvPr>
            <p:ph idx="1"/>
          </p:nvPr>
        </p:nvSpPr>
        <p:spPr>
          <a:xfrm>
            <a:off x="6574536" y="640079"/>
            <a:ext cx="5053066" cy="5132924"/>
          </a:xfrm>
        </p:spPr>
        <p:txBody>
          <a:bodyPr vert="horz" lIns="91440" tIns="45720" rIns="91440" bIns="45720" rtlCol="0">
            <a:normAutofit lnSpcReduction="10000"/>
          </a:bodyPr>
          <a:lstStyle/>
          <a:p>
            <a:pPr indent="-228600" defTabSz="914400">
              <a:lnSpc>
                <a:spcPct val="90000"/>
              </a:lnSpc>
              <a:buFont typeface="Arial" panose="020B0604020202020204" pitchFamily="34" charset="0"/>
              <a:buChar char="•"/>
            </a:pPr>
            <a:r>
              <a:rPr lang="en-US" sz="2400" dirty="0"/>
              <a:t>Clinical benefit:  educe morbidity and mortality </a:t>
            </a:r>
          </a:p>
          <a:p>
            <a:pPr marL="0" indent="0" defTabSz="914400">
              <a:lnSpc>
                <a:spcPct val="90000"/>
              </a:lnSpc>
              <a:buNone/>
            </a:pPr>
            <a:endParaRPr lang="en-US" sz="2400" dirty="0"/>
          </a:p>
          <a:p>
            <a:pPr indent="-228600" defTabSz="914400">
              <a:lnSpc>
                <a:spcPct val="90000"/>
              </a:lnSpc>
              <a:buFont typeface="Arial" panose="020B0604020202020204" pitchFamily="34" charset="0"/>
              <a:buChar char="•"/>
            </a:pPr>
            <a:r>
              <a:rPr lang="en-US" sz="2400" dirty="0"/>
              <a:t>Prevention benefits: Reducing duration of unsuppressed virus</a:t>
            </a:r>
          </a:p>
          <a:p>
            <a:pPr indent="-228600" defTabSz="914400">
              <a:lnSpc>
                <a:spcPct val="90000"/>
              </a:lnSpc>
              <a:buFont typeface="Arial" panose="020B0604020202020204" pitchFamily="34" charset="0"/>
              <a:buChar char="•"/>
            </a:pPr>
            <a:endParaRPr lang="en-US" sz="2400" dirty="0"/>
          </a:p>
          <a:p>
            <a:pPr lvl="0" indent="-228600" defTabSz="914400">
              <a:lnSpc>
                <a:spcPct val="90000"/>
              </a:lnSpc>
              <a:buFont typeface="Arial" panose="020B0604020202020204" pitchFamily="34" charset="0"/>
              <a:buChar char="•"/>
            </a:pPr>
            <a:r>
              <a:rPr lang="en-US" sz="2400" dirty="0"/>
              <a:t>Melbourne: </a:t>
            </a:r>
          </a:p>
          <a:p>
            <a:pPr lvl="1" indent="-228600" defTabSz="914400">
              <a:lnSpc>
                <a:spcPct val="90000"/>
              </a:lnSpc>
              <a:buFont typeface="Arial" panose="020B0604020202020204" pitchFamily="34" charset="0"/>
              <a:buChar char="•"/>
            </a:pPr>
            <a:r>
              <a:rPr lang="en-US" sz="2400" dirty="0"/>
              <a:t>Duration of infectiousness among gay men fell five-fold </a:t>
            </a:r>
          </a:p>
          <a:p>
            <a:pPr lvl="2" indent="-228600" defTabSz="914400">
              <a:lnSpc>
                <a:spcPct val="90000"/>
              </a:lnSpc>
              <a:buFont typeface="Arial" panose="020B0604020202020204" pitchFamily="34" charset="0"/>
              <a:buChar char="•"/>
            </a:pPr>
            <a:r>
              <a:rPr lang="en-US" dirty="0"/>
              <a:t>from 49.0 months to 9.6 months</a:t>
            </a:r>
          </a:p>
          <a:p>
            <a:pPr lvl="2" indent="-228600" defTabSz="914400">
              <a:lnSpc>
                <a:spcPct val="90000"/>
              </a:lnSpc>
              <a:buFont typeface="Arial" panose="020B0604020202020204" pitchFamily="34" charset="0"/>
              <a:buChar char="•"/>
            </a:pPr>
            <a:r>
              <a:rPr lang="en-US" dirty="0"/>
              <a:t>2007-2016 </a:t>
            </a:r>
          </a:p>
          <a:p>
            <a:pPr lvl="2" indent="-228600" defTabSz="914400">
              <a:lnSpc>
                <a:spcPct val="90000"/>
              </a:lnSpc>
              <a:buFont typeface="Arial" panose="020B0604020202020204" pitchFamily="34" charset="0"/>
              <a:buChar char="•"/>
            </a:pPr>
            <a:r>
              <a:rPr lang="en-US" dirty="0"/>
              <a:t>Changes in guidelines and recommendations cited</a:t>
            </a:r>
          </a:p>
        </p:txBody>
      </p:sp>
      <p:sp>
        <p:nvSpPr>
          <p:cNvPr id="6" name="TextBox 5">
            <a:extLst>
              <a:ext uri="{FF2B5EF4-FFF2-40B4-BE49-F238E27FC236}">
                <a16:creationId xmlns:a16="http://schemas.microsoft.com/office/drawing/2014/main" id="{7FDA0C5A-C63E-498B-A857-A9AFED4D26DF}"/>
              </a:ext>
            </a:extLst>
          </p:cNvPr>
          <p:cNvSpPr txBox="1"/>
          <p:nvPr/>
        </p:nvSpPr>
        <p:spPr>
          <a:xfrm>
            <a:off x="6747625" y="6073322"/>
            <a:ext cx="5057398" cy="649566"/>
          </a:xfrm>
          <a:prstGeom prst="rect">
            <a:avLst/>
          </a:prstGeom>
        </p:spPr>
        <p:txBody>
          <a:bodyPr vert="horz" lIns="91440" tIns="45720" rIns="91440" bIns="45720" rtlCol="0">
            <a:normAutofit/>
          </a:bodyPr>
          <a:lstStyle/>
          <a:p>
            <a:pPr defTabSz="914400">
              <a:lnSpc>
                <a:spcPct val="90000"/>
              </a:lnSpc>
              <a:spcAft>
                <a:spcPts val="600"/>
              </a:spcAft>
            </a:pPr>
            <a:r>
              <a:rPr lang="en-US" sz="1600" dirty="0"/>
              <a:t>Sources: Grinsztejn B et al.. Medland NA et al., TEMPRANO ANRS 12136 Study Group. INSIGHT START Study Group</a:t>
            </a:r>
          </a:p>
        </p:txBody>
      </p:sp>
    </p:spTree>
    <p:extLst>
      <p:ext uri="{BB962C8B-B14F-4D97-AF65-F5344CB8AC3E}">
        <p14:creationId xmlns:p14="http://schemas.microsoft.com/office/powerpoint/2010/main" val="2339266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27D15F9-FBA9-45B6-A1EE-7E26109074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1">
            <a:extLst>
              <a:ext uri="{FF2B5EF4-FFF2-40B4-BE49-F238E27FC236}">
                <a16:creationId xmlns:a16="http://schemas.microsoft.com/office/drawing/2014/main" id="{549D845D-9A57-49AC-9523-BB0D6DA6FE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9" name="Freeform 44">
              <a:extLst>
                <a:ext uri="{FF2B5EF4-FFF2-40B4-BE49-F238E27FC236}">
                  <a16:creationId xmlns:a16="http://schemas.microsoft.com/office/drawing/2014/main" id="{3348EFE1-9D21-4DC0-8EC9-C887670613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5">
              <a:extLst>
                <a:ext uri="{FF2B5EF4-FFF2-40B4-BE49-F238E27FC236}">
                  <a16:creationId xmlns:a16="http://schemas.microsoft.com/office/drawing/2014/main" id="{D9CD0CF4-76F6-470E-A8EF-DD74FC196C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6">
              <a:extLst>
                <a:ext uri="{FF2B5EF4-FFF2-40B4-BE49-F238E27FC236}">
                  <a16:creationId xmlns:a16="http://schemas.microsoft.com/office/drawing/2014/main" id="{71645EB6-7E0C-491E-9A5B-C25E80A64AF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D20E5CAC-62A4-48E1-9F9F-1F81766831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16">
              <a:extLst>
                <a:ext uri="{FF2B5EF4-FFF2-40B4-BE49-F238E27FC236}">
                  <a16:creationId xmlns:a16="http://schemas.microsoft.com/office/drawing/2014/main" id="{053A11D2-F06B-447E-96A7-27A21A8FA6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01405A0-2B6E-47F4-A5CF-125B6E0A0FDF}"/>
              </a:ext>
            </a:extLst>
          </p:cNvPr>
          <p:cNvSpPr>
            <a:spLocks noGrp="1"/>
          </p:cNvSpPr>
          <p:nvPr>
            <p:ph type="title"/>
          </p:nvPr>
        </p:nvSpPr>
        <p:spPr>
          <a:xfrm>
            <a:off x="1047280" y="759805"/>
            <a:ext cx="10306520" cy="1325563"/>
          </a:xfrm>
        </p:spPr>
        <p:txBody>
          <a:bodyPr>
            <a:normAutofit/>
          </a:bodyPr>
          <a:lstStyle/>
          <a:p>
            <a:r>
              <a:rPr lang="en-US" sz="4000">
                <a:solidFill>
                  <a:srgbClr val="FFFFFF"/>
                </a:solidFill>
              </a:rPr>
              <a:t>Fast-Track Treatment Initiation</a:t>
            </a:r>
          </a:p>
        </p:txBody>
      </p:sp>
      <p:sp>
        <p:nvSpPr>
          <p:cNvPr id="3" name="Content Placeholder 2">
            <a:extLst>
              <a:ext uri="{FF2B5EF4-FFF2-40B4-BE49-F238E27FC236}">
                <a16:creationId xmlns:a16="http://schemas.microsoft.com/office/drawing/2014/main" id="{358093D9-E357-4037-B457-2DA139FB2CD5}"/>
              </a:ext>
            </a:extLst>
          </p:cNvPr>
          <p:cNvSpPr>
            <a:spLocks noGrp="1"/>
          </p:cNvSpPr>
          <p:nvPr>
            <p:ph idx="1"/>
          </p:nvPr>
        </p:nvSpPr>
        <p:spPr>
          <a:xfrm>
            <a:off x="5295569" y="2494450"/>
            <a:ext cx="5471529" cy="4097419"/>
          </a:xfrm>
        </p:spPr>
        <p:txBody>
          <a:bodyPr>
            <a:normAutofit/>
          </a:bodyPr>
          <a:lstStyle/>
          <a:p>
            <a:pPr>
              <a:lnSpc>
                <a:spcPct val="90000"/>
              </a:lnSpc>
            </a:pPr>
            <a:r>
              <a:rPr lang="en-US" sz="1800" dirty="0"/>
              <a:t>Numerous cities have moved to provide same-day treatment initiation, including </a:t>
            </a:r>
          </a:p>
          <a:p>
            <a:pPr lvl="1">
              <a:lnSpc>
                <a:spcPct val="90000"/>
              </a:lnSpc>
            </a:pPr>
            <a:r>
              <a:rPr lang="en-US" sz="1800" dirty="0"/>
              <a:t>Melbourne, New York, San Francisco </a:t>
            </a:r>
          </a:p>
          <a:p>
            <a:pPr lvl="1">
              <a:lnSpc>
                <a:spcPct val="90000"/>
              </a:lnSpc>
            </a:pPr>
            <a:endParaRPr lang="en-US" sz="1800" dirty="0"/>
          </a:p>
          <a:p>
            <a:pPr>
              <a:lnSpc>
                <a:spcPct val="90000"/>
              </a:lnSpc>
            </a:pPr>
            <a:r>
              <a:rPr lang="en-US" sz="1800" dirty="0"/>
              <a:t>Same-day treatment initiation is associated </a:t>
            </a:r>
          </a:p>
          <a:p>
            <a:pPr lvl="1">
              <a:lnSpc>
                <a:spcPct val="90000"/>
              </a:lnSpc>
            </a:pPr>
            <a:r>
              <a:rPr lang="en-US" sz="1800" dirty="0"/>
              <a:t>with reduced loss to follow-up</a:t>
            </a:r>
          </a:p>
          <a:p>
            <a:pPr lvl="1">
              <a:lnSpc>
                <a:spcPct val="90000"/>
              </a:lnSpc>
            </a:pPr>
            <a:r>
              <a:rPr lang="en-US" sz="1800" dirty="0"/>
              <a:t>increased uptake of antiretroviral therapy</a:t>
            </a:r>
          </a:p>
          <a:p>
            <a:pPr lvl="1">
              <a:lnSpc>
                <a:spcPct val="90000"/>
              </a:lnSpc>
            </a:pPr>
            <a:r>
              <a:rPr lang="en-US" sz="1800" dirty="0"/>
              <a:t>increased viral suppression</a:t>
            </a:r>
          </a:p>
          <a:p>
            <a:pPr lvl="1">
              <a:lnSpc>
                <a:spcPct val="90000"/>
              </a:lnSpc>
            </a:pPr>
            <a:r>
              <a:rPr lang="en-US" sz="1800" dirty="0"/>
              <a:t>improved retention in care</a:t>
            </a:r>
          </a:p>
          <a:p>
            <a:pPr lvl="1">
              <a:lnSpc>
                <a:spcPct val="90000"/>
              </a:lnSpc>
            </a:pPr>
            <a:endParaRPr lang="en-US" sz="1800" dirty="0"/>
          </a:p>
          <a:p>
            <a:pPr>
              <a:lnSpc>
                <a:spcPct val="90000"/>
              </a:lnSpc>
            </a:pPr>
            <a:r>
              <a:rPr lang="en-US" sz="1800" dirty="0"/>
              <a:t>Same-day treatment initiation must always be voluntary</a:t>
            </a:r>
          </a:p>
          <a:p>
            <a:pPr>
              <a:lnSpc>
                <a:spcPct val="90000"/>
              </a:lnSpc>
            </a:pPr>
            <a:endParaRPr lang="en-US" sz="1500" dirty="0"/>
          </a:p>
        </p:txBody>
      </p:sp>
      <p:sp>
        <p:nvSpPr>
          <p:cNvPr id="4" name="TextBox 3">
            <a:extLst>
              <a:ext uri="{FF2B5EF4-FFF2-40B4-BE49-F238E27FC236}">
                <a16:creationId xmlns:a16="http://schemas.microsoft.com/office/drawing/2014/main" id="{93857685-7990-41AB-98CF-DE128922CD12}"/>
              </a:ext>
            </a:extLst>
          </p:cNvPr>
          <p:cNvSpPr txBox="1"/>
          <p:nvPr/>
        </p:nvSpPr>
        <p:spPr>
          <a:xfrm>
            <a:off x="-1" y="6483689"/>
            <a:ext cx="6545943" cy="446276"/>
          </a:xfrm>
          <a:prstGeom prst="rect">
            <a:avLst/>
          </a:prstGeom>
          <a:noFill/>
        </p:spPr>
        <p:txBody>
          <a:bodyPr wrap="square" rtlCol="0">
            <a:spAutoFit/>
          </a:bodyPr>
          <a:lstStyle/>
          <a:p>
            <a:pPr>
              <a:spcAft>
                <a:spcPts val="600"/>
              </a:spcAft>
            </a:pPr>
            <a:r>
              <a:rPr lang="en-US" sz="900"/>
              <a:t>Sources: Rosen S et al.,  Amanyire G et al., Pilcher CD et al.,  Labhardt ND et al Koenig SP et al. Bacon O et al., Stoové M et al., </a:t>
            </a:r>
          </a:p>
          <a:p>
            <a:pPr>
              <a:spcAft>
                <a:spcPts val="600"/>
              </a:spcAft>
            </a:pPr>
            <a:r>
              <a:rPr lang="en-US" sz="900"/>
              <a:t>Ending AIDS: Progress towards the 90-90-90 targets, 2018; Geneva: United Nations Program on HIV/AIDS. </a:t>
            </a:r>
          </a:p>
        </p:txBody>
      </p:sp>
      <p:pic>
        <p:nvPicPr>
          <p:cNvPr id="1026" name="Picture 2" descr="RAPID Committee – Getting to Zero SF">
            <a:extLst>
              <a:ext uri="{FF2B5EF4-FFF2-40B4-BE49-F238E27FC236}">
                <a16:creationId xmlns:a16="http://schemas.microsoft.com/office/drawing/2014/main" id="{93A52BC3-C66F-4B0B-9799-7F0B0A787A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684" y="3337978"/>
            <a:ext cx="4649107" cy="2452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2894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08674D-A402-4A14-ADAF-5A8528E94C19}"/>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defTabSz="914400">
              <a:lnSpc>
                <a:spcPct val="90000"/>
              </a:lnSpc>
            </a:pPr>
            <a:r>
              <a:rPr lang="en-US" kern="1200">
                <a:solidFill>
                  <a:schemeClr val="accent1"/>
                </a:solidFill>
                <a:latin typeface="+mj-lt"/>
                <a:ea typeface="+mj-ea"/>
                <a:cs typeface="+mj-cs"/>
              </a:rPr>
              <a:t>Experience in San Francisco and Melbourne</a:t>
            </a:r>
          </a:p>
        </p:txBody>
      </p:sp>
      <p:cxnSp>
        <p:nvCxnSpPr>
          <p:cNvPr id="11" name="Straight Connector 10">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59E6117-7675-4643-9641-494789BB505B}"/>
              </a:ext>
            </a:extLst>
          </p:cNvPr>
          <p:cNvSpPr>
            <a:spLocks noGrp="1"/>
          </p:cNvSpPr>
          <p:nvPr>
            <p:ph idx="1"/>
          </p:nvPr>
        </p:nvSpPr>
        <p:spPr>
          <a:xfrm>
            <a:off x="4976029" y="963507"/>
            <a:ext cx="6894403" cy="5273520"/>
          </a:xfrm>
        </p:spPr>
        <p:txBody>
          <a:bodyPr vert="horz" lIns="91440" tIns="45720" rIns="91440" bIns="45720" rtlCol="0" anchor="b">
            <a:normAutofit/>
          </a:bodyPr>
          <a:lstStyle/>
          <a:p>
            <a:pPr indent="-228600" defTabSz="914400">
              <a:lnSpc>
                <a:spcPct val="90000"/>
              </a:lnSpc>
              <a:buFont typeface="Arial" panose="020B0604020202020204" pitchFamily="34" charset="0"/>
              <a:buChar char="•"/>
            </a:pPr>
            <a:r>
              <a:rPr lang="en-US" sz="2000" dirty="0"/>
              <a:t>Demonstrates the impact of Fast-Track treatment initiation</a:t>
            </a:r>
          </a:p>
          <a:p>
            <a:pPr lvl="0" indent="-228600" defTabSz="914400">
              <a:lnSpc>
                <a:spcPct val="90000"/>
              </a:lnSpc>
              <a:buFont typeface="Arial" panose="020B0604020202020204" pitchFamily="34" charset="0"/>
              <a:buChar char="•"/>
            </a:pPr>
            <a:r>
              <a:rPr lang="en-US" sz="2000" dirty="0"/>
              <a:t>Citywide RAPID program </a:t>
            </a:r>
          </a:p>
          <a:p>
            <a:pPr lvl="1" indent="-228600" defTabSz="914400">
              <a:lnSpc>
                <a:spcPct val="90000"/>
              </a:lnSpc>
              <a:buFont typeface="Arial" panose="020B0604020202020204" pitchFamily="34" charset="0"/>
              <a:buChar char="•"/>
            </a:pPr>
            <a:r>
              <a:rPr lang="en-US" sz="2000" dirty="0"/>
              <a:t>links new HIV diagnoses to care within 5 days</a:t>
            </a:r>
          </a:p>
          <a:p>
            <a:pPr lvl="1" indent="-228600" defTabSz="914400">
              <a:lnSpc>
                <a:spcPct val="90000"/>
              </a:lnSpc>
              <a:buFont typeface="Arial" panose="020B0604020202020204" pitchFamily="34" charset="0"/>
              <a:buChar char="•"/>
            </a:pPr>
            <a:r>
              <a:rPr lang="en-US" sz="2000" dirty="0"/>
              <a:t>treatment initiated at the first visit</a:t>
            </a:r>
          </a:p>
          <a:p>
            <a:pPr lvl="0" indent="-228600" defTabSz="914400">
              <a:lnSpc>
                <a:spcPct val="90000"/>
              </a:lnSpc>
              <a:buFont typeface="Arial" panose="020B0604020202020204" pitchFamily="34" charset="0"/>
              <a:buChar char="•"/>
            </a:pPr>
            <a:r>
              <a:rPr lang="en-US" sz="2000" dirty="0"/>
              <a:t>From 2013 to 2016 </a:t>
            </a:r>
          </a:p>
          <a:p>
            <a:pPr lvl="1" indent="-228600" defTabSz="914400">
              <a:lnSpc>
                <a:spcPct val="90000"/>
              </a:lnSpc>
              <a:buFont typeface="Arial" panose="020B0604020202020204" pitchFamily="34" charset="0"/>
              <a:buChar char="•"/>
            </a:pPr>
            <a:r>
              <a:rPr lang="en-US" sz="2000" dirty="0"/>
              <a:t>reductions in time from diagnosis to care </a:t>
            </a:r>
          </a:p>
          <a:p>
            <a:pPr lvl="1" indent="-228600" defTabSz="914400">
              <a:lnSpc>
                <a:spcPct val="90000"/>
              </a:lnSpc>
              <a:buFont typeface="Arial" panose="020B0604020202020204" pitchFamily="34" charset="0"/>
              <a:buChar char="•"/>
            </a:pPr>
            <a:r>
              <a:rPr lang="en-US" sz="2000" dirty="0"/>
              <a:t>diagnosis to treatment initiation</a:t>
            </a:r>
          </a:p>
          <a:p>
            <a:pPr lvl="1" indent="-228600" defTabSz="914400">
              <a:lnSpc>
                <a:spcPct val="90000"/>
              </a:lnSpc>
              <a:buFont typeface="Arial" panose="020B0604020202020204" pitchFamily="34" charset="0"/>
              <a:buChar char="•"/>
            </a:pPr>
            <a:r>
              <a:rPr lang="en-US" sz="2000" dirty="0"/>
              <a:t>diagnosis to viral suppression </a:t>
            </a:r>
          </a:p>
          <a:p>
            <a:pPr lvl="1" indent="-228600" defTabSz="914400">
              <a:lnSpc>
                <a:spcPct val="90000"/>
              </a:lnSpc>
              <a:buFont typeface="Arial" panose="020B0604020202020204" pitchFamily="34" charset="0"/>
              <a:buChar char="•"/>
            </a:pPr>
            <a:endParaRPr lang="en-US" sz="2000" dirty="0"/>
          </a:p>
          <a:p>
            <a:pPr indent="-228600" defTabSz="914400">
              <a:lnSpc>
                <a:spcPct val="90000"/>
              </a:lnSpc>
              <a:buFont typeface="Arial" panose="020B0604020202020204" pitchFamily="34" charset="0"/>
              <a:buChar char="•"/>
            </a:pPr>
            <a:r>
              <a:rPr lang="en-US" sz="2000" dirty="0"/>
              <a:t>New findings from Melbourne </a:t>
            </a:r>
          </a:p>
          <a:p>
            <a:pPr lvl="1" indent="-228600" defTabSz="914400">
              <a:lnSpc>
                <a:spcPct val="90000"/>
              </a:lnSpc>
              <a:buFont typeface="Arial" panose="020B0604020202020204" pitchFamily="34" charset="0"/>
              <a:buChar char="•"/>
            </a:pPr>
            <a:r>
              <a:rPr lang="en-US" sz="2000" dirty="0"/>
              <a:t>HIV incidence declined</a:t>
            </a:r>
          </a:p>
          <a:p>
            <a:pPr lvl="1" indent="-228600" defTabSz="914400">
              <a:lnSpc>
                <a:spcPct val="90000"/>
              </a:lnSpc>
              <a:buFont typeface="Arial" panose="020B0604020202020204" pitchFamily="34" charset="0"/>
              <a:buChar char="•"/>
            </a:pPr>
            <a:r>
              <a:rPr lang="en-US" sz="2000" dirty="0"/>
              <a:t>average time between diagnoses and undetectable viral load fell</a:t>
            </a:r>
          </a:p>
          <a:p>
            <a:pPr indent="-228600" defTabSz="914400">
              <a:lnSpc>
                <a:spcPct val="90000"/>
              </a:lnSpc>
              <a:buFont typeface="Arial" panose="020B0604020202020204" pitchFamily="34" charset="0"/>
              <a:buChar char="•"/>
            </a:pPr>
            <a:endParaRPr lang="en-US" sz="2400" dirty="0"/>
          </a:p>
          <a:p>
            <a:pPr lvl="0" indent="-228600" defTabSz="914400">
              <a:lnSpc>
                <a:spcPct val="90000"/>
              </a:lnSpc>
              <a:buFont typeface="Arial" panose="020B0604020202020204" pitchFamily="34" charset="0"/>
              <a:buChar char="•"/>
            </a:pPr>
            <a:endParaRPr lang="en-US" sz="2000" dirty="0"/>
          </a:p>
          <a:p>
            <a:pPr indent="-228600" defTabSz="914400">
              <a:lnSpc>
                <a:spcPct val="90000"/>
              </a:lnSpc>
              <a:buFont typeface="Arial" panose="020B0604020202020204" pitchFamily="34" charset="0"/>
              <a:buChar char="•"/>
            </a:pPr>
            <a:endParaRPr lang="en-US" sz="1800" dirty="0"/>
          </a:p>
          <a:p>
            <a:pPr indent="-228600" defTabSz="914400">
              <a:lnSpc>
                <a:spcPct val="90000"/>
              </a:lnSpc>
              <a:buFont typeface="Arial" panose="020B0604020202020204" pitchFamily="34" charset="0"/>
              <a:buChar char="•"/>
            </a:pPr>
            <a:endParaRPr lang="en-US" sz="1100" dirty="0"/>
          </a:p>
        </p:txBody>
      </p:sp>
      <p:sp>
        <p:nvSpPr>
          <p:cNvPr id="4" name="TextBox 3">
            <a:extLst>
              <a:ext uri="{FF2B5EF4-FFF2-40B4-BE49-F238E27FC236}">
                <a16:creationId xmlns:a16="http://schemas.microsoft.com/office/drawing/2014/main" id="{DA517304-F9FF-4C2F-A5F1-72895E3BCBE8}"/>
              </a:ext>
            </a:extLst>
          </p:cNvPr>
          <p:cNvSpPr txBox="1"/>
          <p:nvPr/>
        </p:nvSpPr>
        <p:spPr>
          <a:xfrm>
            <a:off x="2797795" y="5739729"/>
            <a:ext cx="9838895" cy="2304628"/>
          </a:xfrm>
          <a:prstGeom prst="rect">
            <a:avLst/>
          </a:prstGeom>
        </p:spPr>
        <p:txBody>
          <a:bodyPr vert="horz" lIns="91440" tIns="45720" rIns="91440" bIns="45720" rtlCol="0">
            <a:normAutofit/>
          </a:bodyPr>
          <a:lstStyle/>
          <a:p>
            <a:pPr lvl="0" defTabSz="914400">
              <a:lnSpc>
                <a:spcPct val="90000"/>
              </a:lnSpc>
              <a:spcAft>
                <a:spcPts val="600"/>
              </a:spcAft>
            </a:pPr>
            <a:r>
              <a:rPr lang="en-US" sz="1600" dirty="0"/>
              <a:t>For information on San Francisco’s RAPID program: </a:t>
            </a:r>
          </a:p>
          <a:p>
            <a:pPr lvl="0" defTabSz="914400">
              <a:lnSpc>
                <a:spcPct val="90000"/>
              </a:lnSpc>
              <a:spcAft>
                <a:spcPts val="600"/>
              </a:spcAft>
            </a:pPr>
            <a:r>
              <a:rPr lang="en-US" sz="1600" u="sng" dirty="0">
                <a:hlinkClick r:id="rId3"/>
              </a:rPr>
              <a:t>https://www.gettingtozerosf.org/wp-content/uploads/2016/09/20160822_citywide_rapid_protocol_v2.pdf</a:t>
            </a:r>
            <a:endParaRPr lang="en-US" sz="1600" dirty="0"/>
          </a:p>
        </p:txBody>
      </p:sp>
    </p:spTree>
    <p:extLst>
      <p:ext uri="{BB962C8B-B14F-4D97-AF65-F5344CB8AC3E}">
        <p14:creationId xmlns:p14="http://schemas.microsoft.com/office/powerpoint/2010/main" val="1925784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6C7D9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6C08674D-A402-4A14-ADAF-5A8528E94C19}"/>
              </a:ext>
            </a:extLst>
          </p:cNvPr>
          <p:cNvSpPr>
            <a:spLocks noGrp="1"/>
          </p:cNvSpPr>
          <p:nvPr>
            <p:ph type="title"/>
          </p:nvPr>
        </p:nvSpPr>
        <p:spPr>
          <a:xfrm>
            <a:off x="777240" y="731519"/>
            <a:ext cx="2845191" cy="3237579"/>
          </a:xfrm>
        </p:spPr>
        <p:txBody>
          <a:bodyPr vert="horz" lIns="91440" tIns="45720" rIns="91440" bIns="45720" rtlCol="0">
            <a:normAutofit/>
          </a:bodyPr>
          <a:lstStyle/>
          <a:p>
            <a:pPr defTabSz="914400"/>
            <a:r>
              <a:rPr lang="en-US" sz="3800" kern="1200" dirty="0">
                <a:solidFill>
                  <a:srgbClr val="FFFFFF"/>
                </a:solidFill>
                <a:latin typeface="+mj-lt"/>
                <a:ea typeface="+mj-ea"/>
                <a:cs typeface="+mj-cs"/>
              </a:rPr>
              <a:t>Similar results from Western Europe  </a:t>
            </a:r>
          </a:p>
        </p:txBody>
      </p:sp>
      <p:pic>
        <p:nvPicPr>
          <p:cNvPr id="2050" name="Picture 2" descr="EACS 2019 – Abstract Book - 2019 - HIV Medicine - Wiley Online Library">
            <a:extLst>
              <a:ext uri="{FF2B5EF4-FFF2-40B4-BE49-F238E27FC236}">
                <a16:creationId xmlns:a16="http://schemas.microsoft.com/office/drawing/2014/main" id="{1F42075B-D3E1-415A-A289-2164DAB226F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307" r="-1" b="-1"/>
          <a:stretch/>
        </p:blipFill>
        <p:spPr bwMode="auto">
          <a:xfrm>
            <a:off x="4044603" y="448056"/>
            <a:ext cx="7680450" cy="3802932"/>
          </a:xfrm>
          <a:prstGeom prst="rect">
            <a:avLst/>
          </a:prstGeom>
          <a:noFill/>
          <a:extLst>
            <a:ext uri="{909E8E84-426E-40DD-AFC4-6F175D3DCCD1}">
              <a14:hiddenFill xmlns:a14="http://schemas.microsoft.com/office/drawing/2010/main">
                <a:solidFill>
                  <a:srgbClr val="FFFFFF"/>
                </a:solidFill>
              </a14:hiddenFill>
            </a:ext>
          </a:extLst>
        </p:spPr>
      </p:pic>
      <p:sp>
        <p:nvSpPr>
          <p:cNvPr id="139" name="Rectangle 138">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41" name="Rectangle 140">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16552"/>
            <a:ext cx="7688475" cy="1984248"/>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59E6117-7675-4643-9641-494789BB505B}"/>
              </a:ext>
            </a:extLst>
          </p:cNvPr>
          <p:cNvSpPr>
            <a:spLocks noGrp="1"/>
          </p:cNvSpPr>
          <p:nvPr>
            <p:ph idx="1"/>
          </p:nvPr>
        </p:nvSpPr>
        <p:spPr>
          <a:xfrm>
            <a:off x="4379709" y="4642337"/>
            <a:ext cx="7037591" cy="2959465"/>
          </a:xfrm>
        </p:spPr>
        <p:txBody>
          <a:bodyPr vert="horz" lIns="91440" tIns="45720" rIns="91440" bIns="45720" rtlCol="0" anchor="ctr">
            <a:normAutofit/>
          </a:bodyPr>
          <a:lstStyle/>
          <a:p>
            <a:pPr lvl="0" indent="-228600" defTabSz="914400">
              <a:buFont typeface="Arial" panose="020B0604020202020204" pitchFamily="34" charset="0"/>
              <a:buChar char="•"/>
            </a:pPr>
            <a:r>
              <a:rPr lang="en-US" sz="2400" dirty="0"/>
              <a:t>Days from diagnosis to initiation of ART </a:t>
            </a:r>
          </a:p>
          <a:p>
            <a:pPr lvl="0" indent="-228600" defTabSz="914400">
              <a:buFont typeface="Arial" panose="020B0604020202020204" pitchFamily="34" charset="0"/>
              <a:buChar char="•"/>
            </a:pPr>
            <a:r>
              <a:rPr lang="en-US" sz="2400" dirty="0"/>
              <a:t>Median &amp;  interquartile range</a:t>
            </a:r>
            <a:endParaRPr lang="en-US" sz="1800" b="1" dirty="0"/>
          </a:p>
          <a:p>
            <a:pPr marL="114291" indent="0" defTabSz="914400">
              <a:buNone/>
            </a:pPr>
            <a:endParaRPr lang="en-US" sz="1600" b="1" dirty="0"/>
          </a:p>
          <a:p>
            <a:pPr marL="114291" indent="0" defTabSz="914400">
              <a:buNone/>
            </a:pPr>
            <a:endParaRPr lang="en-US" sz="1600" b="1" dirty="0"/>
          </a:p>
          <a:p>
            <a:pPr marL="114291" indent="0" defTabSz="914400">
              <a:buNone/>
            </a:pPr>
            <a:r>
              <a:rPr lang="en-US" sz="1600" dirty="0"/>
              <a:t>EACS 2019 – Abstract Book Nov 2019</a:t>
            </a:r>
          </a:p>
          <a:p>
            <a:pPr indent="-228600" defTabSz="914400">
              <a:buFont typeface="Arial" panose="020B0604020202020204" pitchFamily="34" charset="0"/>
              <a:buChar char="•"/>
            </a:pPr>
            <a:endParaRPr lang="en-US" sz="1800" dirty="0"/>
          </a:p>
        </p:txBody>
      </p:sp>
    </p:spTree>
    <p:extLst>
      <p:ext uri="{BB962C8B-B14F-4D97-AF65-F5344CB8AC3E}">
        <p14:creationId xmlns:p14="http://schemas.microsoft.com/office/powerpoint/2010/main" val="52528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6E48AFA-8884-4F68-A44F-D2C1E8609C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DB3E5FFD-9CAE-478A-994D-ADE45676771D}"/>
              </a:ext>
            </a:extLst>
          </p:cNvPr>
          <p:cNvSpPr>
            <a:spLocks noGrp="1"/>
          </p:cNvSpPr>
          <p:nvPr>
            <p:ph type="title"/>
          </p:nvPr>
        </p:nvSpPr>
        <p:spPr>
          <a:xfrm>
            <a:off x="838201" y="3998018"/>
            <a:ext cx="3981854" cy="2216513"/>
          </a:xfrm>
        </p:spPr>
        <p:txBody>
          <a:bodyPr>
            <a:normAutofit/>
          </a:bodyPr>
          <a:lstStyle/>
          <a:p>
            <a:r>
              <a:rPr lang="en-US" b="1" dirty="0"/>
              <a:t>What to Start</a:t>
            </a:r>
            <a:endParaRPr lang="en-US"/>
          </a:p>
        </p:txBody>
      </p:sp>
      <p:sp>
        <p:nvSpPr>
          <p:cNvPr id="11" name="Arc 10">
            <a:extLst>
              <a:ext uri="{FF2B5EF4-FFF2-40B4-BE49-F238E27FC236}">
                <a16:creationId xmlns:a16="http://schemas.microsoft.com/office/drawing/2014/main" id="{969D19A6-08CB-498C-93EC-3FFB021FC6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4" name="Picture 3" descr="FTC-IAPAC-lockup.eps">
            <a:extLst>
              <a:ext uri="{FF2B5EF4-FFF2-40B4-BE49-F238E27FC236}">
                <a16:creationId xmlns:a16="http://schemas.microsoft.com/office/drawing/2014/main" id="{76DBE61A-7196-4742-AEE0-A87EC56C2E08}"/>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659914" y="960121"/>
            <a:ext cx="10872172" cy="2446237"/>
          </a:xfrm>
          <a:custGeom>
            <a:avLst/>
            <a:gdLst/>
            <a:ahLst/>
            <a:cxnLst/>
            <a:rect l="l" t="t" r="r" b="b"/>
            <a:pathLst>
              <a:path w="10580201" h="2957472">
                <a:moveTo>
                  <a:pt x="88961" y="0"/>
                </a:moveTo>
                <a:lnTo>
                  <a:pt x="10491240" y="0"/>
                </a:lnTo>
                <a:cubicBezTo>
                  <a:pt x="10540372" y="0"/>
                  <a:pt x="10580201" y="39829"/>
                  <a:pt x="10580201" y="88961"/>
                </a:cubicBezTo>
                <a:lnTo>
                  <a:pt x="10580201" y="2868511"/>
                </a:lnTo>
                <a:cubicBezTo>
                  <a:pt x="10580201" y="2917643"/>
                  <a:pt x="10540372" y="2957472"/>
                  <a:pt x="10491240" y="2957472"/>
                </a:cubicBezTo>
                <a:lnTo>
                  <a:pt x="88961" y="2957472"/>
                </a:lnTo>
                <a:cubicBezTo>
                  <a:pt x="39829" y="2957472"/>
                  <a:pt x="0" y="2917643"/>
                  <a:pt x="0" y="2868511"/>
                </a:cubicBezTo>
                <a:lnTo>
                  <a:pt x="0" y="88961"/>
                </a:lnTo>
                <a:cubicBezTo>
                  <a:pt x="0" y="39829"/>
                  <a:pt x="39829" y="0"/>
                  <a:pt x="88961" y="0"/>
                </a:cubicBezTo>
                <a:close/>
              </a:path>
            </a:pathLst>
          </a:custGeom>
        </p:spPr>
      </p:pic>
      <p:sp>
        <p:nvSpPr>
          <p:cNvPr id="3" name="Content Placeholder 2">
            <a:extLst>
              <a:ext uri="{FF2B5EF4-FFF2-40B4-BE49-F238E27FC236}">
                <a16:creationId xmlns:a16="http://schemas.microsoft.com/office/drawing/2014/main" id="{EA61BE01-DB6D-4C8B-9F1C-CF9320F9965D}"/>
              </a:ext>
            </a:extLst>
          </p:cNvPr>
          <p:cNvSpPr>
            <a:spLocks noGrp="1"/>
          </p:cNvSpPr>
          <p:nvPr>
            <p:ph idx="1"/>
          </p:nvPr>
        </p:nvSpPr>
        <p:spPr>
          <a:xfrm>
            <a:off x="4970835" y="3998019"/>
            <a:ext cx="6382966" cy="2216512"/>
          </a:xfrm>
        </p:spPr>
        <p:txBody>
          <a:bodyPr>
            <a:normAutofit fontScale="92500" lnSpcReduction="10000"/>
          </a:bodyPr>
          <a:lstStyle/>
          <a:p>
            <a:pPr>
              <a:lnSpc>
                <a:spcPct val="90000"/>
              </a:lnSpc>
            </a:pPr>
            <a:endParaRPr lang="en-US" sz="2500" dirty="0"/>
          </a:p>
          <a:p>
            <a:pPr>
              <a:lnSpc>
                <a:spcPct val="90000"/>
              </a:lnSpc>
            </a:pPr>
            <a:r>
              <a:rPr lang="en-US" sz="2500" b="1" dirty="0"/>
              <a:t>3-drug regimens</a:t>
            </a:r>
          </a:p>
          <a:p>
            <a:pPr>
              <a:lnSpc>
                <a:spcPct val="90000"/>
              </a:lnSpc>
            </a:pPr>
            <a:endParaRPr lang="en-US" sz="2500" b="1" dirty="0"/>
          </a:p>
          <a:p>
            <a:pPr>
              <a:lnSpc>
                <a:spcPct val="90000"/>
              </a:lnSpc>
            </a:pPr>
            <a:r>
              <a:rPr lang="en-US" sz="2500" b="1" dirty="0"/>
              <a:t>2-Drug regimens </a:t>
            </a:r>
          </a:p>
          <a:p>
            <a:pPr>
              <a:lnSpc>
                <a:spcPct val="90000"/>
              </a:lnSpc>
            </a:pPr>
            <a:endParaRPr lang="en-US" sz="2500" b="1" dirty="0"/>
          </a:p>
          <a:p>
            <a:pPr>
              <a:lnSpc>
                <a:spcPct val="90000"/>
              </a:lnSpc>
            </a:pPr>
            <a:r>
              <a:rPr lang="en-US" sz="2500" b="1" dirty="0"/>
              <a:t>Dolugetravir, Pregnant Women and Children</a:t>
            </a:r>
          </a:p>
          <a:p>
            <a:pPr>
              <a:lnSpc>
                <a:spcPct val="90000"/>
              </a:lnSpc>
            </a:pPr>
            <a:endParaRPr lang="en-US" sz="2500" dirty="0"/>
          </a:p>
          <a:p>
            <a:pPr>
              <a:lnSpc>
                <a:spcPct val="90000"/>
              </a:lnSpc>
            </a:pPr>
            <a:endParaRPr lang="en-US" sz="2500" dirty="0"/>
          </a:p>
          <a:p>
            <a:pPr>
              <a:lnSpc>
                <a:spcPct val="90000"/>
              </a:lnSpc>
            </a:pPr>
            <a:endParaRPr lang="en-US" sz="2500" dirty="0"/>
          </a:p>
          <a:p>
            <a:pPr>
              <a:lnSpc>
                <a:spcPct val="90000"/>
              </a:lnSpc>
            </a:pPr>
            <a:endParaRPr lang="en-US" sz="2500" dirty="0"/>
          </a:p>
          <a:p>
            <a:pPr>
              <a:lnSpc>
                <a:spcPct val="90000"/>
              </a:lnSpc>
            </a:pPr>
            <a:endParaRPr lang="en-US" sz="2500" dirty="0"/>
          </a:p>
        </p:txBody>
      </p:sp>
    </p:spTree>
    <p:extLst>
      <p:ext uri="{BB962C8B-B14F-4D97-AF65-F5344CB8AC3E}">
        <p14:creationId xmlns:p14="http://schemas.microsoft.com/office/powerpoint/2010/main" val="1730335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1">
            <a:extLst>
              <a:ext uri="{FF2B5EF4-FFF2-40B4-BE49-F238E27FC236}">
                <a16:creationId xmlns:a16="http://schemas.microsoft.com/office/drawing/2014/main" id="{6826863D-4CDB-254F-9FD2-1AF3DE5431C3}"/>
              </a:ext>
            </a:extLst>
          </p:cNvPr>
          <p:cNvSpPr>
            <a:spLocks noGrp="1"/>
          </p:cNvSpPr>
          <p:nvPr>
            <p:ph type="title"/>
          </p:nvPr>
        </p:nvSpPr>
        <p:spPr>
          <a:xfrm>
            <a:off x="739170" y="830799"/>
            <a:ext cx="10069857" cy="784416"/>
          </a:xfrm>
        </p:spPr>
        <p:txBody>
          <a:bodyPr>
            <a:noAutofit/>
          </a:bodyPr>
          <a:lstStyle/>
          <a:p>
            <a:r>
              <a:rPr lang="en-US" sz="3600" dirty="0"/>
              <a:t>Recommended Initial Regimens for Most People</a:t>
            </a:r>
          </a:p>
        </p:txBody>
      </p:sp>
      <p:pic>
        <p:nvPicPr>
          <p:cNvPr id="69" name="Picture 68" descr="FTC-IAPAC-lockup.eps">
            <a:extLst>
              <a:ext uri="{FF2B5EF4-FFF2-40B4-BE49-F238E27FC236}">
                <a16:creationId xmlns:a16="http://schemas.microsoft.com/office/drawing/2014/main" id="{1F2368AF-0222-B943-88C3-45C5D9B857BF}"/>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8224456" y="284405"/>
            <a:ext cx="3494796" cy="784416"/>
          </a:xfrm>
          <a:prstGeom prst="rect">
            <a:avLst/>
          </a:prstGeom>
        </p:spPr>
      </p:pic>
      <p:sp>
        <p:nvSpPr>
          <p:cNvPr id="4" name="TextBox 3">
            <a:extLst>
              <a:ext uri="{FF2B5EF4-FFF2-40B4-BE49-F238E27FC236}">
                <a16:creationId xmlns:a16="http://schemas.microsoft.com/office/drawing/2014/main" id="{33CED0E6-ADEF-4704-89C7-C2CA81CDF349}"/>
              </a:ext>
            </a:extLst>
          </p:cNvPr>
          <p:cNvSpPr txBox="1"/>
          <p:nvPr/>
        </p:nvSpPr>
        <p:spPr>
          <a:xfrm>
            <a:off x="834704" y="307281"/>
            <a:ext cx="3120705" cy="369332"/>
          </a:xfrm>
          <a:prstGeom prst="rect">
            <a:avLst/>
          </a:prstGeom>
          <a:noFill/>
        </p:spPr>
        <p:txBody>
          <a:bodyPr wrap="square" rtlCol="0">
            <a:spAutoFit/>
          </a:bodyPr>
          <a:lstStyle/>
          <a:p>
            <a:r>
              <a:rPr lang="en-US" b="1" dirty="0"/>
              <a:t>What to Start</a:t>
            </a:r>
          </a:p>
        </p:txBody>
      </p:sp>
      <p:graphicFrame>
        <p:nvGraphicFramePr>
          <p:cNvPr id="9" name="Table 8">
            <a:extLst>
              <a:ext uri="{FF2B5EF4-FFF2-40B4-BE49-F238E27FC236}">
                <a16:creationId xmlns:a16="http://schemas.microsoft.com/office/drawing/2014/main" id="{1EB4C068-0596-4AB4-B80C-489B041D0B5D}"/>
              </a:ext>
            </a:extLst>
          </p:cNvPr>
          <p:cNvGraphicFramePr>
            <a:graphicFrameLocks noGrp="1"/>
          </p:cNvGraphicFramePr>
          <p:nvPr>
            <p:extLst>
              <p:ext uri="{D42A27DB-BD31-4B8C-83A1-F6EECF244321}">
                <p14:modId xmlns:p14="http://schemas.microsoft.com/office/powerpoint/2010/main" val="2776499256"/>
              </p:ext>
            </p:extLst>
          </p:nvPr>
        </p:nvGraphicFramePr>
        <p:xfrm>
          <a:off x="272956" y="1552257"/>
          <a:ext cx="11729656" cy="4572000"/>
        </p:xfrm>
        <a:graphic>
          <a:graphicData uri="http://schemas.openxmlformats.org/drawingml/2006/table">
            <a:tbl>
              <a:tblPr firstRow="1" bandRow="1">
                <a:tableStyleId>{5C22544A-7EE6-4342-B048-85BDC9FD1C3A}</a:tableStyleId>
              </a:tblPr>
              <a:tblGrid>
                <a:gridCol w="4544704">
                  <a:extLst>
                    <a:ext uri="{9D8B030D-6E8A-4147-A177-3AD203B41FA5}">
                      <a16:colId xmlns:a16="http://schemas.microsoft.com/office/drawing/2014/main" val="3043076758"/>
                    </a:ext>
                  </a:extLst>
                </a:gridCol>
                <a:gridCol w="3872323">
                  <a:extLst>
                    <a:ext uri="{9D8B030D-6E8A-4147-A177-3AD203B41FA5}">
                      <a16:colId xmlns:a16="http://schemas.microsoft.com/office/drawing/2014/main" val="1717442362"/>
                    </a:ext>
                  </a:extLst>
                </a:gridCol>
                <a:gridCol w="3312629">
                  <a:extLst>
                    <a:ext uri="{9D8B030D-6E8A-4147-A177-3AD203B41FA5}">
                      <a16:colId xmlns:a16="http://schemas.microsoft.com/office/drawing/2014/main" val="2910551742"/>
                    </a:ext>
                  </a:extLst>
                </a:gridCol>
              </a:tblGrid>
              <a:tr h="808806">
                <a:tc>
                  <a:txBody>
                    <a:bodyPr/>
                    <a:lstStyle/>
                    <a:p>
                      <a:pPr algn="ctr"/>
                      <a:r>
                        <a:rPr lang="en-US" dirty="0">
                          <a:solidFill>
                            <a:schemeClr val="bg1"/>
                          </a:solidFill>
                        </a:rPr>
                        <a:t>DHHS  </a:t>
                      </a:r>
                    </a:p>
                    <a:p>
                      <a:pPr algn="ctr"/>
                      <a:r>
                        <a:rPr lang="en-US" dirty="0">
                          <a:solidFill>
                            <a:schemeClr val="bg1"/>
                          </a:solidFill>
                        </a:rPr>
                        <a:t>Australian Antiretroviral Guidelines follow US DHHS Guidelines with Australian commentary </a:t>
                      </a:r>
                    </a:p>
                  </a:txBody>
                  <a:tcPr anchor="ctr"/>
                </a:tc>
                <a:tc>
                  <a:txBody>
                    <a:bodyPr/>
                    <a:lstStyle/>
                    <a:p>
                      <a:pPr algn="ctr"/>
                      <a:r>
                        <a:rPr lang="en-US" dirty="0">
                          <a:solidFill>
                            <a:schemeClr val="bg1"/>
                          </a:solidFill>
                        </a:rPr>
                        <a:t>European AIDS </a:t>
                      </a:r>
                    </a:p>
                    <a:p>
                      <a:pPr algn="ctr"/>
                      <a:r>
                        <a:rPr lang="en-US" dirty="0">
                          <a:solidFill>
                            <a:schemeClr val="bg1"/>
                          </a:solidFill>
                        </a:rPr>
                        <a:t>Clinical Society</a:t>
                      </a:r>
                    </a:p>
                  </a:txBody>
                  <a:tcPr anchor="ctr"/>
                </a:tc>
                <a:tc>
                  <a:txBody>
                    <a:bodyPr/>
                    <a:lstStyle/>
                    <a:p>
                      <a:pPr algn="ctr"/>
                      <a:r>
                        <a:rPr lang="en-US" dirty="0">
                          <a:solidFill>
                            <a:schemeClr val="bg1"/>
                          </a:solidFill>
                        </a:rPr>
                        <a:t>IAS-USA</a:t>
                      </a:r>
                    </a:p>
                  </a:txBody>
                  <a:tcPr anchor="ctr"/>
                </a:tc>
                <a:extLst>
                  <a:ext uri="{0D108BD9-81ED-4DB2-BD59-A6C34878D82A}">
                    <a16:rowId xmlns:a16="http://schemas.microsoft.com/office/drawing/2014/main" val="2635372932"/>
                  </a:ext>
                </a:extLst>
              </a:tr>
              <a:tr h="3563368">
                <a:tc>
                  <a:txBody>
                    <a:bodyPr/>
                    <a:lstStyle/>
                    <a:p>
                      <a:pPr lvl="0"/>
                      <a:r>
                        <a:rPr lang="en-US" b="1" dirty="0"/>
                        <a:t>INSTI plus 2 NRTIs</a:t>
                      </a:r>
                    </a:p>
                    <a:p>
                      <a:pPr lvl="0"/>
                      <a:r>
                        <a:rPr lang="en-US" dirty="0"/>
                        <a:t>BIC/TAF/FTC </a:t>
                      </a:r>
                    </a:p>
                    <a:p>
                      <a:pPr lvl="0"/>
                      <a:r>
                        <a:rPr lang="en-US" dirty="0"/>
                        <a:t>DTG/ABC/3TC if HLA-B*5701 negative </a:t>
                      </a:r>
                    </a:p>
                    <a:p>
                      <a:pPr lvl="0"/>
                      <a:r>
                        <a:rPr lang="en-US" dirty="0"/>
                        <a:t>DTG plus (TAF or TDF)a plus (FTC or 3TC) </a:t>
                      </a:r>
                    </a:p>
                    <a:p>
                      <a:pPr lvl="0"/>
                      <a:r>
                        <a:rPr lang="en-US" dirty="0"/>
                        <a:t>RAL plus (TAF or TDF)a plus (FTC or 3TC) </a:t>
                      </a:r>
                    </a:p>
                    <a:p>
                      <a:pPr lvl="0"/>
                      <a:endParaRPr lang="en-US" dirty="0"/>
                    </a:p>
                    <a:p>
                      <a:pPr lvl="0"/>
                      <a:r>
                        <a:rPr lang="en-US" b="1" dirty="0"/>
                        <a:t>INSTI plus 1 NRTI </a:t>
                      </a:r>
                    </a:p>
                    <a:p>
                      <a:pPr lvl="0"/>
                      <a:r>
                        <a:rPr lang="en-US" dirty="0"/>
                        <a:t>DTG/3TC  except for individuals with HIV RNA &gt;500,000 copies/mL, HBV coinfection, or in whom ART is to be started before the results of HIV genotypic resistance testing for reverse transcriptase or HBV testing are available</a:t>
                      </a:r>
                      <a:r>
                        <a:rPr lang="en-US" sz="1800" kern="1200" dirty="0">
                          <a:solidFill>
                            <a:schemeClr val="dk1"/>
                          </a:solidFill>
                          <a:effectLst/>
                          <a:latin typeface="+mn-lt"/>
                          <a:ea typeface="+mn-ea"/>
                          <a:cs typeface="+mn-cs"/>
                        </a:rPr>
                        <a:t>/emtricitabine</a:t>
                      </a:r>
                      <a:endParaRPr lang="en-US" dirty="0"/>
                    </a:p>
                  </a:txBody>
                  <a:tcPr/>
                </a:tc>
                <a:tc>
                  <a:txBody>
                    <a:bodyPr/>
                    <a:lstStyle/>
                    <a:p>
                      <a:pPr lvl="0"/>
                      <a:r>
                        <a:rPr lang="en-US" sz="1800" b="0" i="0" kern="1200" dirty="0">
                          <a:solidFill>
                            <a:schemeClr val="dk1"/>
                          </a:solidFill>
                          <a:effectLst/>
                          <a:latin typeface="+mn-lt"/>
                          <a:ea typeface="+mn-ea"/>
                          <a:cs typeface="+mn-cs"/>
                        </a:rPr>
                        <a:t>ABC/3TC + DTG</a:t>
                      </a:r>
                      <a:br>
                        <a:rPr lang="en-US" dirty="0"/>
                      </a:br>
                      <a:r>
                        <a:rPr lang="en-US" sz="1800" b="0" i="0" kern="1200" dirty="0">
                          <a:solidFill>
                            <a:schemeClr val="dk1"/>
                          </a:solidFill>
                          <a:effectLst/>
                          <a:latin typeface="+mn-lt"/>
                          <a:ea typeface="+mn-ea"/>
                          <a:cs typeface="+mn-cs"/>
                        </a:rPr>
                        <a:t>ABC/3TC/DTG </a:t>
                      </a:r>
                    </a:p>
                    <a:p>
                      <a:pPr lvl="0"/>
                      <a:r>
                        <a:rPr lang="en-US" sz="1800" b="0" i="0" kern="1200" dirty="0">
                          <a:solidFill>
                            <a:schemeClr val="dk1"/>
                          </a:solidFill>
                          <a:effectLst/>
                          <a:latin typeface="+mn-lt"/>
                          <a:ea typeface="+mn-ea"/>
                          <a:cs typeface="+mn-cs"/>
                        </a:rPr>
                        <a:t>(Must be HLA-B*57:01 negative and HBsAg negative)</a:t>
                      </a:r>
                    </a:p>
                    <a:p>
                      <a:pPr lvl="0"/>
                      <a:endParaRPr lang="en-US" sz="1800" b="0" i="0" kern="1200" dirty="0">
                        <a:solidFill>
                          <a:schemeClr val="dk1"/>
                        </a:solidFill>
                        <a:effectLst/>
                        <a:latin typeface="+mn-lt"/>
                        <a:ea typeface="+mn-ea"/>
                        <a:cs typeface="+mn-cs"/>
                      </a:endParaRPr>
                    </a:p>
                    <a:p>
                      <a:pPr lvl="0"/>
                      <a:r>
                        <a:rPr lang="en-US" sz="1800" b="0" i="0" kern="1200" dirty="0">
                          <a:solidFill>
                            <a:schemeClr val="dk1"/>
                          </a:solidFill>
                          <a:effectLst/>
                          <a:latin typeface="+mn-lt"/>
                          <a:ea typeface="+mn-ea"/>
                          <a:cs typeface="+mn-cs"/>
                        </a:rPr>
                        <a:t>TAF/FTC or TDF/FTC or TDF/3TC + DTG</a:t>
                      </a:r>
                    </a:p>
                    <a:p>
                      <a:pPr lvl="0"/>
                      <a:endParaRPr lang="en-US" sz="1800" b="0" i="0" kern="1200" dirty="0">
                        <a:solidFill>
                          <a:schemeClr val="dk1"/>
                        </a:solidFill>
                        <a:effectLst/>
                        <a:latin typeface="+mn-lt"/>
                        <a:ea typeface="+mn-ea"/>
                        <a:cs typeface="+mn-cs"/>
                      </a:endParaRPr>
                    </a:p>
                    <a:p>
                      <a:pPr lvl="0"/>
                      <a:r>
                        <a:rPr lang="en-US" sz="1800" b="0" i="0" kern="1200" dirty="0">
                          <a:solidFill>
                            <a:schemeClr val="dk1"/>
                          </a:solidFill>
                          <a:effectLst/>
                          <a:latin typeface="+mn-lt"/>
                          <a:ea typeface="+mn-ea"/>
                          <a:cs typeface="+mn-cs"/>
                        </a:rPr>
                        <a:t>TAF/FTC/BIC</a:t>
                      </a:r>
                    </a:p>
                    <a:p>
                      <a:pPr lvl="0"/>
                      <a:endParaRPr lang="en-US" sz="1800" b="0" i="0" kern="1200" dirty="0">
                        <a:solidFill>
                          <a:schemeClr val="dk1"/>
                        </a:solidFill>
                        <a:effectLst/>
                        <a:latin typeface="+mn-lt"/>
                        <a:ea typeface="+mn-ea"/>
                        <a:cs typeface="+mn-cs"/>
                      </a:endParaRPr>
                    </a:p>
                    <a:p>
                      <a:pPr lvl="0"/>
                      <a:r>
                        <a:rPr lang="en-US" sz="1800" b="0" i="0" kern="1200" dirty="0">
                          <a:solidFill>
                            <a:schemeClr val="dk1"/>
                          </a:solidFill>
                          <a:effectLst/>
                          <a:latin typeface="+mn-lt"/>
                          <a:ea typeface="+mn-ea"/>
                          <a:cs typeface="+mn-cs"/>
                        </a:rPr>
                        <a:t>TAF/FTC or TDF/FTC or TDF/3TC + RAL qd or bid</a:t>
                      </a:r>
                      <a:endParaRPr lang="en-US" dirty="0"/>
                    </a:p>
                  </a:txBody>
                  <a:tcPr/>
                </a:tc>
                <a:tc>
                  <a:txBody>
                    <a:bodyPr/>
                    <a:lstStyle/>
                    <a:p>
                      <a:pPr lvl="0"/>
                      <a:r>
                        <a:rPr lang="en-US" sz="1800" b="0" i="0" kern="1200" dirty="0">
                          <a:solidFill>
                            <a:schemeClr val="dk1"/>
                          </a:solidFill>
                          <a:effectLst/>
                          <a:latin typeface="+mn-lt"/>
                          <a:ea typeface="+mn-ea"/>
                          <a:cs typeface="+mn-cs"/>
                        </a:rPr>
                        <a:t>Bictegravir/TAF/emtricatabine</a:t>
                      </a:r>
                    </a:p>
                    <a:p>
                      <a:pPr lvl="0"/>
                      <a:r>
                        <a:rPr lang="en-US" sz="1800" b="0" i="0" kern="1200" dirty="0">
                          <a:solidFill>
                            <a:schemeClr val="dk1"/>
                          </a:solidFill>
                          <a:effectLst/>
                          <a:latin typeface="+mn-lt"/>
                          <a:ea typeface="+mn-ea"/>
                          <a:cs typeface="+mn-cs"/>
                        </a:rPr>
                        <a:t>Dolutegravir/abacavir/lamivudine</a:t>
                      </a:r>
                    </a:p>
                    <a:p>
                      <a:r>
                        <a:rPr lang="en-US" sz="1800" b="0" i="0" kern="1200" dirty="0">
                          <a:solidFill>
                            <a:schemeClr val="dk1"/>
                          </a:solidFill>
                          <a:effectLst/>
                          <a:latin typeface="+mn-lt"/>
                          <a:ea typeface="+mn-ea"/>
                          <a:cs typeface="+mn-cs"/>
                        </a:rPr>
                        <a:t>Dolutegravir plus TAF/emtricitabine</a:t>
                      </a:r>
                    </a:p>
                  </a:txBody>
                  <a:tcPr/>
                </a:tc>
                <a:extLst>
                  <a:ext uri="{0D108BD9-81ED-4DB2-BD59-A6C34878D82A}">
                    <a16:rowId xmlns:a16="http://schemas.microsoft.com/office/drawing/2014/main" val="162222316"/>
                  </a:ext>
                </a:extLst>
              </a:tr>
            </a:tbl>
          </a:graphicData>
        </a:graphic>
      </p:graphicFrame>
      <p:sp>
        <p:nvSpPr>
          <p:cNvPr id="10" name="TextBox 9">
            <a:extLst>
              <a:ext uri="{FF2B5EF4-FFF2-40B4-BE49-F238E27FC236}">
                <a16:creationId xmlns:a16="http://schemas.microsoft.com/office/drawing/2014/main" id="{0132489E-4140-4ED0-BD14-7A8D4BA5E356}"/>
              </a:ext>
            </a:extLst>
          </p:cNvPr>
          <p:cNvSpPr txBox="1"/>
          <p:nvPr/>
        </p:nvSpPr>
        <p:spPr>
          <a:xfrm>
            <a:off x="62145" y="6154404"/>
            <a:ext cx="11940466" cy="646331"/>
          </a:xfrm>
          <a:prstGeom prst="rect">
            <a:avLst/>
          </a:prstGeom>
          <a:noFill/>
        </p:spPr>
        <p:txBody>
          <a:bodyPr wrap="square" rtlCol="0">
            <a:spAutoFit/>
          </a:bodyPr>
          <a:lstStyle/>
          <a:p>
            <a:r>
              <a:rPr lang="en-US" sz="900" dirty="0"/>
              <a:t>Panel on Antiretroviral Guidelines for Adults and Adolescents, Guidelines for the Use of Antiretroviral Agents in Adults and Adolescents Living with HIV, Department of Health and Human Services, July 2019 , </a:t>
            </a:r>
            <a:r>
              <a:rPr lang="en-US" sz="900" u="sng" dirty="0">
                <a:hlinkClick r:id="rId17"/>
              </a:rPr>
              <a:t>http://aidsinfo.nih.gov/guidelines</a:t>
            </a:r>
            <a:r>
              <a:rPr lang="en-US" sz="900" dirty="0"/>
              <a:t>. </a:t>
            </a:r>
          </a:p>
          <a:p>
            <a:r>
              <a:rPr lang="en-US" sz="900" dirty="0"/>
              <a:t>Guidelines Version 10, Nov 2019, European AIDS Clinical Society. </a:t>
            </a:r>
            <a:r>
              <a:rPr lang="en-US" sz="900" dirty="0">
                <a:hlinkClick r:id="rId18"/>
              </a:rPr>
              <a:t>https://eacs.sanfordguide.com/art/initial-regimens-arv-naive-adults</a:t>
            </a:r>
            <a:r>
              <a:rPr lang="en-US" sz="900" dirty="0"/>
              <a:t> </a:t>
            </a:r>
          </a:p>
          <a:p>
            <a:r>
              <a:rPr lang="en-US" sz="900" dirty="0"/>
              <a:t>Saag MS et al., Antiretroviral Drugs for Treatment and Prevention of HIV Infection in Adults: 2018 Recommendations of the International Antiviral Society-USA Panel, JAMA 2018;320:379-396.</a:t>
            </a:r>
          </a:p>
          <a:p>
            <a:r>
              <a:rPr lang="en-US" sz="900" dirty="0"/>
              <a:t>HIV Management in Australasia ASHM </a:t>
            </a:r>
            <a:r>
              <a:rPr lang="en-US" sz="900" dirty="0">
                <a:hlinkClick r:id="rId19"/>
              </a:rPr>
              <a:t>https://hivmanagement.ashm.org.au/</a:t>
            </a:r>
            <a:r>
              <a:rPr lang="en-US" sz="900" dirty="0"/>
              <a:t> </a:t>
            </a:r>
          </a:p>
        </p:txBody>
      </p:sp>
    </p:spTree>
    <p:extLst>
      <p:ext uri="{BB962C8B-B14F-4D97-AF65-F5344CB8AC3E}">
        <p14:creationId xmlns:p14="http://schemas.microsoft.com/office/powerpoint/2010/main" val="3570301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1">
            <a:extLst>
              <a:ext uri="{FF2B5EF4-FFF2-40B4-BE49-F238E27FC236}">
                <a16:creationId xmlns:a16="http://schemas.microsoft.com/office/drawing/2014/main" id="{6826863D-4CDB-254F-9FD2-1AF3DE5431C3}"/>
              </a:ext>
            </a:extLst>
          </p:cNvPr>
          <p:cNvSpPr>
            <a:spLocks noGrp="1"/>
          </p:cNvSpPr>
          <p:nvPr>
            <p:ph type="title"/>
          </p:nvPr>
        </p:nvSpPr>
        <p:spPr>
          <a:xfrm>
            <a:off x="739170" y="830799"/>
            <a:ext cx="10069857" cy="784416"/>
          </a:xfrm>
        </p:spPr>
        <p:txBody>
          <a:bodyPr>
            <a:noAutofit/>
          </a:bodyPr>
          <a:lstStyle/>
          <a:p>
            <a:r>
              <a:rPr lang="en-US" sz="3600" dirty="0"/>
              <a:t>Dolutegravir, Pregnant Women and Children</a:t>
            </a:r>
          </a:p>
        </p:txBody>
      </p:sp>
      <p:pic>
        <p:nvPicPr>
          <p:cNvPr id="69" name="Picture 68" descr="FTC-IAPAC-lockup.eps">
            <a:extLst>
              <a:ext uri="{FF2B5EF4-FFF2-40B4-BE49-F238E27FC236}">
                <a16:creationId xmlns:a16="http://schemas.microsoft.com/office/drawing/2014/main" id="{1F2368AF-0222-B943-88C3-45C5D9B857BF}"/>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8224456" y="284405"/>
            <a:ext cx="3494796" cy="784416"/>
          </a:xfrm>
          <a:prstGeom prst="rect">
            <a:avLst/>
          </a:prstGeom>
        </p:spPr>
      </p:pic>
      <p:sp>
        <p:nvSpPr>
          <p:cNvPr id="4" name="TextBox 3">
            <a:extLst>
              <a:ext uri="{FF2B5EF4-FFF2-40B4-BE49-F238E27FC236}">
                <a16:creationId xmlns:a16="http://schemas.microsoft.com/office/drawing/2014/main" id="{33CED0E6-ADEF-4704-89C7-C2CA81CDF349}"/>
              </a:ext>
            </a:extLst>
          </p:cNvPr>
          <p:cNvSpPr txBox="1"/>
          <p:nvPr/>
        </p:nvSpPr>
        <p:spPr>
          <a:xfrm>
            <a:off x="834704" y="307281"/>
            <a:ext cx="3120705" cy="369332"/>
          </a:xfrm>
          <a:prstGeom prst="rect">
            <a:avLst/>
          </a:prstGeom>
          <a:noFill/>
        </p:spPr>
        <p:txBody>
          <a:bodyPr wrap="square" rtlCol="0">
            <a:spAutoFit/>
          </a:bodyPr>
          <a:lstStyle/>
          <a:p>
            <a:r>
              <a:rPr lang="en-US" b="1" dirty="0"/>
              <a:t>What to Start</a:t>
            </a:r>
          </a:p>
        </p:txBody>
      </p:sp>
      <p:graphicFrame>
        <p:nvGraphicFramePr>
          <p:cNvPr id="9" name="Table 8">
            <a:extLst>
              <a:ext uri="{FF2B5EF4-FFF2-40B4-BE49-F238E27FC236}">
                <a16:creationId xmlns:a16="http://schemas.microsoft.com/office/drawing/2014/main" id="{1EB4C068-0596-4AB4-B80C-489B041D0B5D}"/>
              </a:ext>
            </a:extLst>
          </p:cNvPr>
          <p:cNvGraphicFramePr>
            <a:graphicFrameLocks noGrp="1"/>
          </p:cNvGraphicFramePr>
          <p:nvPr>
            <p:extLst>
              <p:ext uri="{D42A27DB-BD31-4B8C-83A1-F6EECF244321}">
                <p14:modId xmlns:p14="http://schemas.microsoft.com/office/powerpoint/2010/main" val="780040923"/>
              </p:ext>
            </p:extLst>
          </p:nvPr>
        </p:nvGraphicFramePr>
        <p:xfrm>
          <a:off x="272956" y="1552257"/>
          <a:ext cx="11729656" cy="4477768"/>
        </p:xfrm>
        <a:graphic>
          <a:graphicData uri="http://schemas.openxmlformats.org/drawingml/2006/table">
            <a:tbl>
              <a:tblPr firstRow="1" bandRow="1">
                <a:tableStyleId>{5C22544A-7EE6-4342-B048-85BDC9FD1C3A}</a:tableStyleId>
              </a:tblPr>
              <a:tblGrid>
                <a:gridCol w="4544704">
                  <a:extLst>
                    <a:ext uri="{9D8B030D-6E8A-4147-A177-3AD203B41FA5}">
                      <a16:colId xmlns:a16="http://schemas.microsoft.com/office/drawing/2014/main" val="3043076758"/>
                    </a:ext>
                  </a:extLst>
                </a:gridCol>
                <a:gridCol w="3872323">
                  <a:extLst>
                    <a:ext uri="{9D8B030D-6E8A-4147-A177-3AD203B41FA5}">
                      <a16:colId xmlns:a16="http://schemas.microsoft.com/office/drawing/2014/main" val="1717442362"/>
                    </a:ext>
                  </a:extLst>
                </a:gridCol>
                <a:gridCol w="3312629">
                  <a:extLst>
                    <a:ext uri="{9D8B030D-6E8A-4147-A177-3AD203B41FA5}">
                      <a16:colId xmlns:a16="http://schemas.microsoft.com/office/drawing/2014/main" val="2910551742"/>
                    </a:ext>
                  </a:extLst>
                </a:gridCol>
              </a:tblGrid>
              <a:tr h="808806">
                <a:tc>
                  <a:txBody>
                    <a:bodyPr/>
                    <a:lstStyle/>
                    <a:p>
                      <a:pPr algn="ctr"/>
                      <a:r>
                        <a:rPr lang="en-US" dirty="0">
                          <a:solidFill>
                            <a:schemeClr val="bg1"/>
                          </a:solidFill>
                        </a:rPr>
                        <a:t>DHHS  </a:t>
                      </a:r>
                    </a:p>
                    <a:p>
                      <a:pPr algn="ctr"/>
                      <a:r>
                        <a:rPr lang="en-US" dirty="0">
                          <a:solidFill>
                            <a:schemeClr val="bg1"/>
                          </a:solidFill>
                        </a:rPr>
                        <a:t>Australian Antiretroviral Guidelines follow US DHHS Guidelines with Australian commentary </a:t>
                      </a:r>
                    </a:p>
                  </a:txBody>
                  <a:tcPr anchor="ctr"/>
                </a:tc>
                <a:tc>
                  <a:txBody>
                    <a:bodyPr/>
                    <a:lstStyle/>
                    <a:p>
                      <a:pPr algn="ctr"/>
                      <a:r>
                        <a:rPr lang="en-US" dirty="0">
                          <a:solidFill>
                            <a:schemeClr val="bg1"/>
                          </a:solidFill>
                        </a:rPr>
                        <a:t>European AIDS </a:t>
                      </a:r>
                    </a:p>
                    <a:p>
                      <a:pPr algn="ctr"/>
                      <a:r>
                        <a:rPr lang="en-US" dirty="0">
                          <a:solidFill>
                            <a:schemeClr val="bg1"/>
                          </a:solidFill>
                        </a:rPr>
                        <a:t>Clinical Society</a:t>
                      </a:r>
                    </a:p>
                  </a:txBody>
                  <a:tcPr anchor="ctr"/>
                </a:tc>
                <a:tc>
                  <a:txBody>
                    <a:bodyPr/>
                    <a:lstStyle/>
                    <a:p>
                      <a:pPr algn="ctr"/>
                      <a:r>
                        <a:rPr lang="en-US" dirty="0">
                          <a:solidFill>
                            <a:schemeClr val="bg1"/>
                          </a:solidFill>
                        </a:rPr>
                        <a:t>IAS-USA</a:t>
                      </a:r>
                    </a:p>
                  </a:txBody>
                  <a:tcPr anchor="ctr"/>
                </a:tc>
                <a:extLst>
                  <a:ext uri="{0D108BD9-81ED-4DB2-BD59-A6C34878D82A}">
                    <a16:rowId xmlns:a16="http://schemas.microsoft.com/office/drawing/2014/main" val="2635372932"/>
                  </a:ext>
                </a:extLst>
              </a:tr>
              <a:tr h="3563368">
                <a:tc>
                  <a:txBody>
                    <a:bodyPr/>
                    <a:lstStyle/>
                    <a:p>
                      <a:r>
                        <a:rPr lang="en-US" sz="1800" b="0" i="0" kern="1200" dirty="0">
                          <a:solidFill>
                            <a:schemeClr val="dk1"/>
                          </a:solidFill>
                          <a:effectLst/>
                          <a:latin typeface="+mn-lt"/>
                          <a:ea typeface="+mn-ea"/>
                          <a:cs typeface="+mn-cs"/>
                        </a:rPr>
                        <a:t>Providers should discuss the benefits of using DTG and the risk of NTDs with the person of childbearing potential, to allow the person to make informed decisions about care.</a:t>
                      </a:r>
                    </a:p>
                    <a:p>
                      <a:r>
                        <a:rPr lang="en-US" sz="1800" b="0" i="0" kern="1200" dirty="0">
                          <a:solidFill>
                            <a:schemeClr val="dk1"/>
                          </a:solidFill>
                          <a:effectLst/>
                          <a:latin typeface="+mn-lt"/>
                          <a:ea typeface="+mn-ea"/>
                          <a:cs typeface="+mn-cs"/>
                        </a:rPr>
                        <a:t>DTG may be used as an alternative ARV for individuals who are of childbearing potential and trying to conceive and those who are sexually active and not using contraception.</a:t>
                      </a:r>
                    </a:p>
                    <a:p>
                      <a:r>
                        <a:rPr lang="en-US" sz="1800" b="0" i="0" kern="1200" dirty="0">
                          <a:solidFill>
                            <a:schemeClr val="dk1"/>
                          </a:solidFill>
                          <a:effectLst/>
                          <a:latin typeface="+mn-lt"/>
                          <a:ea typeface="+mn-ea"/>
                          <a:cs typeface="+mn-cs"/>
                        </a:rPr>
                        <a:t>For individuals who are using effective contraception, DTG may be used as a recommended option </a:t>
                      </a:r>
                    </a:p>
                  </a:txBody>
                  <a:tcPr/>
                </a:tc>
                <a:tc>
                  <a:txBody>
                    <a:bodyPr/>
                    <a:lstStyle/>
                    <a:p>
                      <a:pPr lvl="0"/>
                      <a:r>
                        <a:rPr lang="en-US" sz="1800" b="0" i="0" kern="1200" dirty="0">
                          <a:solidFill>
                            <a:schemeClr val="dk1"/>
                          </a:solidFill>
                          <a:effectLst/>
                          <a:latin typeface="+mn-lt"/>
                          <a:ea typeface="+mn-ea"/>
                          <a:cs typeface="+mn-cs"/>
                        </a:rPr>
                        <a:t>Higher risk of neural tube defects if used preconception. </a:t>
                      </a:r>
                    </a:p>
                    <a:p>
                      <a:pPr lvl="0"/>
                      <a:r>
                        <a:rPr lang="en-US" sz="1800" b="0" i="0" kern="1200" dirty="0">
                          <a:solidFill>
                            <a:schemeClr val="dk1"/>
                          </a:solidFill>
                          <a:effectLst/>
                          <a:latin typeface="+mn-lt"/>
                          <a:ea typeface="+mn-ea"/>
                          <a:cs typeface="+mn-cs"/>
                        </a:rPr>
                        <a:t>Should be switched to another drug</a:t>
                      </a:r>
                      <a:endParaRPr lang="en-US" dirty="0"/>
                    </a:p>
                  </a:txBody>
                  <a:tcPr/>
                </a:tc>
                <a:tc>
                  <a:txBody>
                    <a:bodyPr/>
                    <a:lstStyle/>
                    <a:p>
                      <a:pPr lvl="0"/>
                      <a:r>
                        <a:rPr lang="en-US" dirty="0"/>
                        <a:t>All individuals of childbearing age should have documentation of a negative pregnancy test result before starting dolutegravir and should be counseled regarding this potential risk</a:t>
                      </a:r>
                    </a:p>
                    <a:p>
                      <a:pPr lvl="0"/>
                      <a:r>
                        <a:rPr lang="en-US" dirty="0"/>
                        <a:t>More data are expected</a:t>
                      </a:r>
                    </a:p>
                    <a:p>
                      <a:pPr lvl="0"/>
                      <a:r>
                        <a:rPr lang="en-US" dirty="0"/>
                        <a:t>it is not yet clear whether other InSTIs pose a similar risk of neural tube defects.</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62222316"/>
                  </a:ext>
                </a:extLst>
              </a:tr>
            </a:tbl>
          </a:graphicData>
        </a:graphic>
      </p:graphicFrame>
      <p:sp>
        <p:nvSpPr>
          <p:cNvPr id="10" name="TextBox 9">
            <a:extLst>
              <a:ext uri="{FF2B5EF4-FFF2-40B4-BE49-F238E27FC236}">
                <a16:creationId xmlns:a16="http://schemas.microsoft.com/office/drawing/2014/main" id="{0132489E-4140-4ED0-BD14-7A8D4BA5E356}"/>
              </a:ext>
            </a:extLst>
          </p:cNvPr>
          <p:cNvSpPr txBox="1"/>
          <p:nvPr/>
        </p:nvSpPr>
        <p:spPr>
          <a:xfrm>
            <a:off x="62145" y="6154404"/>
            <a:ext cx="11940466" cy="646331"/>
          </a:xfrm>
          <a:prstGeom prst="rect">
            <a:avLst/>
          </a:prstGeom>
          <a:noFill/>
        </p:spPr>
        <p:txBody>
          <a:bodyPr wrap="square" rtlCol="0">
            <a:spAutoFit/>
          </a:bodyPr>
          <a:lstStyle/>
          <a:p>
            <a:r>
              <a:rPr lang="en-US" sz="900" dirty="0"/>
              <a:t>Panel on Antiretroviral Guidelines for Adults and Adolescents, Guidelines for the Use of Antiretroviral Agents in Adults and Adolescents Living with HIV, Department of Health and Human Services, July 2019 , </a:t>
            </a:r>
            <a:r>
              <a:rPr lang="en-US" sz="900" u="sng" dirty="0">
                <a:hlinkClick r:id="rId17"/>
              </a:rPr>
              <a:t>http://aidsinfo.nih.gov/guidelines</a:t>
            </a:r>
            <a:r>
              <a:rPr lang="en-US" sz="900" dirty="0"/>
              <a:t>. </a:t>
            </a:r>
          </a:p>
          <a:p>
            <a:r>
              <a:rPr lang="en-US" sz="900" dirty="0"/>
              <a:t>Guidelines Version 10, Nov 2019, European AIDS Clinical Society. </a:t>
            </a:r>
            <a:r>
              <a:rPr lang="en-US" sz="900" dirty="0">
                <a:hlinkClick r:id="rId18"/>
              </a:rPr>
              <a:t>https://eacs.sanfordguide.com/art/initial-regimens-arv-naive-adults</a:t>
            </a:r>
            <a:r>
              <a:rPr lang="en-US" sz="900" dirty="0"/>
              <a:t> </a:t>
            </a:r>
          </a:p>
          <a:p>
            <a:r>
              <a:rPr lang="en-US" sz="900" dirty="0"/>
              <a:t>Saag MS et al., Antiretroviral Drugs for Treatment and Prevention of HIV Infection in Adults: 2018 Recommendations of the International Antiviral Society-USA Panel, JAMA 2018;320:379-396.</a:t>
            </a:r>
          </a:p>
          <a:p>
            <a:r>
              <a:rPr lang="en-US" sz="900" dirty="0"/>
              <a:t>HIV Management in Australasia ASHM </a:t>
            </a:r>
            <a:r>
              <a:rPr lang="en-US" sz="900" dirty="0">
                <a:hlinkClick r:id="rId19"/>
              </a:rPr>
              <a:t>https://hivmanagement.ashm.org.au/</a:t>
            </a:r>
            <a:r>
              <a:rPr lang="en-US" sz="900" dirty="0"/>
              <a:t> </a:t>
            </a:r>
          </a:p>
        </p:txBody>
      </p:sp>
    </p:spTree>
    <p:extLst>
      <p:ext uri="{BB962C8B-B14F-4D97-AF65-F5344CB8AC3E}">
        <p14:creationId xmlns:p14="http://schemas.microsoft.com/office/powerpoint/2010/main" val="2105831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Title 1">
            <a:extLst>
              <a:ext uri="{FF2B5EF4-FFF2-40B4-BE49-F238E27FC236}">
                <a16:creationId xmlns:a16="http://schemas.microsoft.com/office/drawing/2014/main" id="{6826863D-4CDB-254F-9FD2-1AF3DE5431C3}"/>
              </a:ext>
            </a:extLst>
          </p:cNvPr>
          <p:cNvSpPr>
            <a:spLocks noGrp="1"/>
          </p:cNvSpPr>
          <p:nvPr>
            <p:ph type="title"/>
          </p:nvPr>
        </p:nvSpPr>
        <p:spPr>
          <a:xfrm>
            <a:off x="838200" y="2340430"/>
            <a:ext cx="4245429" cy="2206364"/>
          </a:xfrm>
        </p:spPr>
        <p:txBody>
          <a:bodyPr vert="horz" lIns="91440" tIns="45720" rIns="91440" bIns="45720" rtlCol="0" anchor="ctr">
            <a:normAutofit/>
          </a:bodyPr>
          <a:lstStyle/>
          <a:p>
            <a:pPr algn="l" defTabSz="914400">
              <a:lnSpc>
                <a:spcPct val="90000"/>
              </a:lnSpc>
            </a:pPr>
            <a:r>
              <a:rPr lang="en-US" sz="3700" kern="1200">
                <a:solidFill>
                  <a:schemeClr val="tx1"/>
                </a:solidFill>
                <a:latin typeface="+mj-lt"/>
                <a:ea typeface="+mj-ea"/>
                <a:cs typeface="+mj-cs"/>
              </a:rPr>
              <a:t>Interventions to Enhance Adherence and Retention </a:t>
            </a:r>
          </a:p>
        </p:txBody>
      </p:sp>
      <p:sp>
        <p:nvSpPr>
          <p:cNvPr id="74" name="Freeform 5">
            <a:extLst>
              <a:ext uri="{FF2B5EF4-FFF2-40B4-BE49-F238E27FC236}">
                <a16:creationId xmlns:a16="http://schemas.microsoft.com/office/drawing/2014/main" id="{AF1E5E62-9EB9-408E-AE53-A04A4C811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9" name="Picture 68" descr="FTC-IAPAC-lockup.eps">
            <a:extLst>
              <a:ext uri="{FF2B5EF4-FFF2-40B4-BE49-F238E27FC236}">
                <a16:creationId xmlns:a16="http://schemas.microsoft.com/office/drawing/2014/main" id="{1F2368AF-0222-B943-88C3-45C5D9B857BF}"/>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6085115" y="2812968"/>
            <a:ext cx="5466806" cy="1230030"/>
          </a:xfrm>
          <a:prstGeom prst="rect">
            <a:avLst/>
          </a:prstGeom>
        </p:spPr>
      </p:pic>
      <p:sp>
        <p:nvSpPr>
          <p:cNvPr id="76" name="Freeform 7">
            <a:extLst>
              <a:ext uri="{FF2B5EF4-FFF2-40B4-BE49-F238E27FC236}">
                <a16:creationId xmlns:a16="http://schemas.microsoft.com/office/drawing/2014/main" id="{9C5704B2-7C5B-4738-AF0D-4A2756A69F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3319"/>
            <a:ext cx="5925190" cy="2174681"/>
          </a:xfrm>
          <a:custGeom>
            <a:avLst/>
            <a:gdLst>
              <a:gd name="connsiteX0" fmla="*/ 1007162 w 5925190"/>
              <a:gd name="connsiteY0" fmla="*/ 0 h 2174681"/>
              <a:gd name="connsiteX1" fmla="*/ 5925190 w 5925190"/>
              <a:gd name="connsiteY1" fmla="*/ 0 h 2174681"/>
              <a:gd name="connsiteX2" fmla="*/ 5925190 w 5925190"/>
              <a:gd name="connsiteY2" fmla="*/ 2174681 h 2174681"/>
              <a:gd name="connsiteX3" fmla="*/ 0 w 5925190"/>
              <a:gd name="connsiteY3" fmla="*/ 2174681 h 2174681"/>
            </a:gdLst>
            <a:ahLst/>
            <a:cxnLst>
              <a:cxn ang="0">
                <a:pos x="connsiteX0" y="connsiteY0"/>
              </a:cxn>
              <a:cxn ang="0">
                <a:pos x="connsiteX1" y="connsiteY1"/>
              </a:cxn>
              <a:cxn ang="0">
                <a:pos x="connsiteX2" y="connsiteY2"/>
              </a:cxn>
              <a:cxn ang="0">
                <a:pos x="connsiteX3" y="connsiteY3"/>
              </a:cxn>
            </a:cxnLst>
            <a:rect l="l" t="t" r="r" b="b"/>
            <a:pathLst>
              <a:path w="5925190" h="2174681">
                <a:moveTo>
                  <a:pt x="1007162" y="0"/>
                </a:moveTo>
                <a:lnTo>
                  <a:pt x="5925190" y="0"/>
                </a:lnTo>
                <a:lnTo>
                  <a:pt x="5925190" y="2174681"/>
                </a:lnTo>
                <a:lnTo>
                  <a:pt x="0" y="217468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6">
            <a:extLst>
              <a:ext uri="{FF2B5EF4-FFF2-40B4-BE49-F238E27FC236}">
                <a16:creationId xmlns:a16="http://schemas.microsoft.com/office/drawing/2014/main" id="{DFB36DC4-A410-4DF1-8453-1D85743F5E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683319"/>
            <a:ext cx="7092887" cy="2174681"/>
          </a:xfrm>
          <a:custGeom>
            <a:avLst/>
            <a:gdLst>
              <a:gd name="connsiteX0" fmla="*/ 0 w 7092887"/>
              <a:gd name="connsiteY0" fmla="*/ 0 h 2174681"/>
              <a:gd name="connsiteX1" fmla="*/ 7092887 w 7092887"/>
              <a:gd name="connsiteY1" fmla="*/ 0 h 2174681"/>
              <a:gd name="connsiteX2" fmla="*/ 6085725 w 7092887"/>
              <a:gd name="connsiteY2" fmla="*/ 2174681 h 2174681"/>
              <a:gd name="connsiteX3" fmla="*/ 1524000 w 7092887"/>
              <a:gd name="connsiteY3" fmla="*/ 2174681 h 2174681"/>
              <a:gd name="connsiteX4" fmla="*/ 1200418 w 7092887"/>
              <a:gd name="connsiteY4" fmla="*/ 2174681 h 2174681"/>
              <a:gd name="connsiteX5" fmla="*/ 0 w 7092887"/>
              <a:gd name="connsiteY5" fmla="*/ 2174681 h 2174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092887" h="2174681">
                <a:moveTo>
                  <a:pt x="0" y="0"/>
                </a:moveTo>
                <a:lnTo>
                  <a:pt x="7092887" y="0"/>
                </a:lnTo>
                <a:lnTo>
                  <a:pt x="6085725" y="2174681"/>
                </a:lnTo>
                <a:lnTo>
                  <a:pt x="1524000" y="2174681"/>
                </a:lnTo>
                <a:lnTo>
                  <a:pt x="1200418" y="2174681"/>
                </a:lnTo>
                <a:lnTo>
                  <a:pt x="0" y="2174681"/>
                </a:lnTo>
                <a:close/>
              </a:path>
            </a:pathLst>
          </a:custGeom>
          <a:solidFill>
            <a:srgbClr val="B2B2B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B2B2B2"/>
              </a:solidFill>
            </a:endParaRPr>
          </a:p>
        </p:txBody>
      </p:sp>
    </p:spTree>
    <p:extLst>
      <p:ext uri="{BB962C8B-B14F-4D97-AF65-F5344CB8AC3E}">
        <p14:creationId xmlns:p14="http://schemas.microsoft.com/office/powerpoint/2010/main" val="3702071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7715A9-6D51-4BFE-9F60-97AA7CA4FDCD}"/>
              </a:ext>
            </a:extLst>
          </p:cNvPr>
          <p:cNvSpPr>
            <a:spLocks noGrp="1"/>
          </p:cNvSpPr>
          <p:nvPr>
            <p:ph type="title"/>
          </p:nvPr>
        </p:nvSpPr>
        <p:spPr>
          <a:xfrm>
            <a:off x="1901162" y="3050434"/>
            <a:ext cx="3722933" cy="757130"/>
          </a:xfrm>
          <a:ln w="25400" cap="sq">
            <a:solidFill>
              <a:srgbClr val="FFFFFF"/>
            </a:solidFill>
            <a:miter lim="800000"/>
          </a:ln>
        </p:spPr>
        <p:txBody>
          <a:bodyPr vert="horz" wrap="square" lIns="91440" tIns="45720" rIns="91440" bIns="45720" rtlCol="0" anchor="ctr">
            <a:normAutofit fontScale="90000"/>
          </a:bodyPr>
          <a:lstStyle/>
          <a:p>
            <a:pPr defTabSz="914400">
              <a:lnSpc>
                <a:spcPct val="90000"/>
              </a:lnSpc>
            </a:pPr>
            <a:r>
              <a:rPr lang="en-US" sz="2800" b="1" kern="1200" dirty="0">
                <a:solidFill>
                  <a:srgbClr val="FFFFFF"/>
                </a:solidFill>
                <a:latin typeface="+mj-lt"/>
                <a:ea typeface="+mj-ea"/>
                <a:cs typeface="+mj-cs"/>
              </a:rPr>
              <a:t>Importance of Robust Adherence and Retention</a:t>
            </a:r>
          </a:p>
        </p:txBody>
      </p:sp>
      <p:sp>
        <p:nvSpPr>
          <p:cNvPr id="13" name="Rectangle 12">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80E7CC3-2C72-4593-8A43-2AC8D8F1DFA1}"/>
              </a:ext>
            </a:extLst>
          </p:cNvPr>
          <p:cNvSpPr>
            <a:spLocks noGrp="1"/>
          </p:cNvSpPr>
          <p:nvPr>
            <p:ph idx="1"/>
          </p:nvPr>
        </p:nvSpPr>
        <p:spPr>
          <a:xfrm>
            <a:off x="6574536" y="640080"/>
            <a:ext cx="5053066" cy="2546604"/>
          </a:xfrm>
        </p:spPr>
        <p:txBody>
          <a:bodyPr vert="horz" lIns="91440" tIns="45720" rIns="91440" bIns="45720" rtlCol="0">
            <a:normAutofit/>
          </a:bodyPr>
          <a:lstStyle/>
          <a:p>
            <a:pPr indent="-228600" defTabSz="914400">
              <a:lnSpc>
                <a:spcPct val="90000"/>
              </a:lnSpc>
              <a:buFont typeface="Arial" panose="020B0604020202020204" pitchFamily="34" charset="0"/>
              <a:buChar char="•"/>
            </a:pPr>
            <a:r>
              <a:rPr lang="en-US" sz="1900"/>
              <a:t>Goal of treatment is viral suppression</a:t>
            </a:r>
          </a:p>
          <a:p>
            <a:pPr lvl="1" indent="-228600" defTabSz="914400">
              <a:lnSpc>
                <a:spcPct val="90000"/>
              </a:lnSpc>
              <a:buFont typeface="Arial" panose="020B0604020202020204" pitchFamily="34" charset="0"/>
              <a:buChar char="•"/>
            </a:pPr>
            <a:r>
              <a:rPr lang="en-US" sz="1900"/>
              <a:t>Prevents morbidity and mortality</a:t>
            </a:r>
          </a:p>
          <a:p>
            <a:pPr lvl="1" indent="-228600" defTabSz="914400">
              <a:lnSpc>
                <a:spcPct val="90000"/>
              </a:lnSpc>
              <a:buFont typeface="Arial" panose="020B0604020202020204" pitchFamily="34" charset="0"/>
              <a:buChar char="•"/>
            </a:pPr>
            <a:r>
              <a:rPr lang="en-US" sz="1900"/>
              <a:t>Reduces new infections</a:t>
            </a:r>
          </a:p>
          <a:p>
            <a:pPr lvl="1" indent="-228600" defTabSz="914400">
              <a:lnSpc>
                <a:spcPct val="90000"/>
              </a:lnSpc>
              <a:buFont typeface="Arial" panose="020B0604020202020204" pitchFamily="34" charset="0"/>
              <a:buChar char="•"/>
            </a:pPr>
            <a:endParaRPr lang="en-US" sz="1900"/>
          </a:p>
          <a:p>
            <a:pPr indent="-228600" defTabSz="914400">
              <a:lnSpc>
                <a:spcPct val="90000"/>
              </a:lnSpc>
              <a:buFont typeface="Arial" panose="020B0604020202020204" pitchFamily="34" charset="0"/>
              <a:buChar char="•"/>
            </a:pPr>
            <a:r>
              <a:rPr lang="en-US" sz="1900"/>
              <a:t>A primary cause of treatment failure and drug resistance </a:t>
            </a:r>
          </a:p>
          <a:p>
            <a:pPr lvl="1" indent="-228600" defTabSz="914400">
              <a:lnSpc>
                <a:spcPct val="90000"/>
              </a:lnSpc>
              <a:buFont typeface="Arial" panose="020B0604020202020204" pitchFamily="34" charset="0"/>
              <a:buChar char="•"/>
            </a:pPr>
            <a:r>
              <a:rPr lang="en-US" sz="1900"/>
              <a:t>sub-optimal adherence or discontinuity of care</a:t>
            </a:r>
          </a:p>
          <a:p>
            <a:pPr indent="-228600" defTabSz="914400">
              <a:lnSpc>
                <a:spcPct val="90000"/>
              </a:lnSpc>
              <a:buFont typeface="Arial" panose="020B0604020202020204" pitchFamily="34" charset="0"/>
              <a:buChar char="•"/>
            </a:pPr>
            <a:endParaRPr lang="en-US" sz="1900"/>
          </a:p>
        </p:txBody>
      </p:sp>
      <p:sp>
        <p:nvSpPr>
          <p:cNvPr id="4" name="TextBox 3">
            <a:extLst>
              <a:ext uri="{FF2B5EF4-FFF2-40B4-BE49-F238E27FC236}">
                <a16:creationId xmlns:a16="http://schemas.microsoft.com/office/drawing/2014/main" id="{81F3B7D1-BAB4-4370-93CB-40869AD78619}"/>
              </a:ext>
            </a:extLst>
          </p:cNvPr>
          <p:cNvSpPr txBox="1"/>
          <p:nvPr/>
        </p:nvSpPr>
        <p:spPr>
          <a:xfrm>
            <a:off x="6570204" y="3671315"/>
            <a:ext cx="5057398" cy="2546605"/>
          </a:xfrm>
          <a:prstGeom prst="rect">
            <a:avLst/>
          </a:prstGeom>
        </p:spPr>
        <p:txBody>
          <a:bodyPr vert="horz" lIns="91440" tIns="45720" rIns="91440" bIns="45720" rtlCol="0">
            <a:normAutofit/>
          </a:bodyPr>
          <a:lstStyle/>
          <a:p>
            <a:pPr indent="-228600" defTabSz="914400">
              <a:lnSpc>
                <a:spcPct val="90000"/>
              </a:lnSpc>
              <a:spcAft>
                <a:spcPts val="600"/>
              </a:spcAft>
              <a:buFont typeface="Arial" panose="020B0604020202020204" pitchFamily="34" charset="0"/>
              <a:buChar char="•"/>
            </a:pPr>
            <a:r>
              <a:rPr lang="en-US" sz="2000"/>
              <a:t>Sources: Guidelines Version 9.0, 2017, European AIDS Clinical Society</a:t>
            </a:r>
          </a:p>
        </p:txBody>
      </p:sp>
    </p:spTree>
    <p:extLst>
      <p:ext uri="{BB962C8B-B14F-4D97-AF65-F5344CB8AC3E}">
        <p14:creationId xmlns:p14="http://schemas.microsoft.com/office/powerpoint/2010/main" val="341318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itle 1">
            <a:extLst>
              <a:ext uri="{FF2B5EF4-FFF2-40B4-BE49-F238E27FC236}">
                <a16:creationId xmlns:a16="http://schemas.microsoft.com/office/drawing/2014/main" id="{6826863D-4CDB-254F-9FD2-1AF3DE5431C3}"/>
              </a:ext>
            </a:extLst>
          </p:cNvPr>
          <p:cNvSpPr>
            <a:spLocks noGrp="1"/>
          </p:cNvSpPr>
          <p:nvPr>
            <p:ph type="title"/>
          </p:nvPr>
        </p:nvSpPr>
        <p:spPr>
          <a:xfrm>
            <a:off x="947928" y="946742"/>
            <a:ext cx="10058400" cy="1609344"/>
          </a:xfrm>
        </p:spPr>
        <p:txBody>
          <a:bodyPr>
            <a:normAutofit/>
          </a:bodyPr>
          <a:lstStyle/>
          <a:p>
            <a:r>
              <a:rPr lang="en-US" b="1" dirty="0">
                <a:solidFill>
                  <a:srgbClr val="C00000"/>
                </a:solidFill>
              </a:rPr>
              <a:t>Fast-Track Cities Initiative</a:t>
            </a:r>
            <a:endParaRPr lang="en-US" dirty="0">
              <a:solidFill>
                <a:srgbClr val="C00000"/>
              </a:solidFill>
            </a:endParaRPr>
          </a:p>
        </p:txBody>
      </p:sp>
      <p:sp>
        <p:nvSpPr>
          <p:cNvPr id="41" name="Rounded Rectangle 40">
            <a:extLst>
              <a:ext uri="{FF2B5EF4-FFF2-40B4-BE49-F238E27FC236}">
                <a16:creationId xmlns:a16="http://schemas.microsoft.com/office/drawing/2014/main" id="{F13854B0-F600-3C40-A332-70F28A26795A}"/>
              </a:ext>
            </a:extLst>
          </p:cNvPr>
          <p:cNvSpPr/>
          <p:nvPr/>
        </p:nvSpPr>
        <p:spPr>
          <a:xfrm>
            <a:off x="788347" y="3137011"/>
            <a:ext cx="10683830" cy="551075"/>
          </a:xfrm>
          <a:prstGeom prst="roundRect">
            <a:avLst>
              <a:gd name="adj" fmla="val 10000"/>
            </a:avLst>
          </a:prstGeom>
        </p:spPr>
        <p:style>
          <a:lnRef idx="0">
            <a:schemeClr val="accent5">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grpSp>
        <p:nvGrpSpPr>
          <p:cNvPr id="43" name="Group 42">
            <a:extLst>
              <a:ext uri="{FF2B5EF4-FFF2-40B4-BE49-F238E27FC236}">
                <a16:creationId xmlns:a16="http://schemas.microsoft.com/office/drawing/2014/main" id="{17BDDC71-340D-0C4B-9C9C-CB1DB86FADE2}"/>
              </a:ext>
            </a:extLst>
          </p:cNvPr>
          <p:cNvGrpSpPr/>
          <p:nvPr/>
        </p:nvGrpSpPr>
        <p:grpSpPr>
          <a:xfrm>
            <a:off x="1248244" y="3137011"/>
            <a:ext cx="10072028" cy="551075"/>
            <a:chOff x="575987" y="624533"/>
            <a:chExt cx="9482412" cy="498690"/>
          </a:xfrm>
        </p:grpSpPr>
        <p:sp>
          <p:nvSpPr>
            <p:cNvPr id="64" name="Rectangle 63">
              <a:extLst>
                <a:ext uri="{FF2B5EF4-FFF2-40B4-BE49-F238E27FC236}">
                  <a16:creationId xmlns:a16="http://schemas.microsoft.com/office/drawing/2014/main" id="{D2A60F6E-07A1-494F-98AB-B146AFDD8FE2}"/>
                </a:ext>
              </a:extLst>
            </p:cNvPr>
            <p:cNvSpPr/>
            <p:nvPr/>
          </p:nvSpPr>
          <p:spPr>
            <a:xfrm>
              <a:off x="575987" y="624533"/>
              <a:ext cx="9482412" cy="49869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65" name="TextBox 64">
              <a:extLst>
                <a:ext uri="{FF2B5EF4-FFF2-40B4-BE49-F238E27FC236}">
                  <a16:creationId xmlns:a16="http://schemas.microsoft.com/office/drawing/2014/main" id="{5E98268D-31CC-524A-B637-51F86EA40D28}"/>
                </a:ext>
              </a:extLst>
            </p:cNvPr>
            <p:cNvSpPr txBox="1"/>
            <p:nvPr/>
          </p:nvSpPr>
          <p:spPr>
            <a:xfrm>
              <a:off x="575987" y="624533"/>
              <a:ext cx="9482412" cy="49869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2778" tIns="52778" rIns="52778" bIns="52778" numCol="1" spcCol="1270" anchor="ctr" anchorCtr="0">
              <a:noAutofit/>
            </a:bodyPr>
            <a:lstStyle/>
            <a:p>
              <a:pPr lvl="0"/>
              <a:r>
                <a:rPr lang="en-US" sz="2400" dirty="0"/>
                <a:t>Attain the UNAIDS 90-90-90 targets</a:t>
              </a:r>
            </a:p>
          </p:txBody>
        </p:sp>
      </p:grpSp>
      <p:sp>
        <p:nvSpPr>
          <p:cNvPr id="44" name="Rounded Rectangle 43">
            <a:extLst>
              <a:ext uri="{FF2B5EF4-FFF2-40B4-BE49-F238E27FC236}">
                <a16:creationId xmlns:a16="http://schemas.microsoft.com/office/drawing/2014/main" id="{2834CAAA-996D-A14C-8635-70D9864558E8}"/>
              </a:ext>
            </a:extLst>
          </p:cNvPr>
          <p:cNvSpPr/>
          <p:nvPr/>
        </p:nvSpPr>
        <p:spPr>
          <a:xfrm>
            <a:off x="788347" y="3760373"/>
            <a:ext cx="10683830" cy="551075"/>
          </a:xfrm>
          <a:prstGeom prst="roundRect">
            <a:avLst>
              <a:gd name="adj" fmla="val 10000"/>
            </a:avLst>
          </a:prstGeom>
        </p:spPr>
        <p:style>
          <a:lnRef idx="0">
            <a:schemeClr val="accent5">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grpSp>
        <p:nvGrpSpPr>
          <p:cNvPr id="46" name="Group 45">
            <a:extLst>
              <a:ext uri="{FF2B5EF4-FFF2-40B4-BE49-F238E27FC236}">
                <a16:creationId xmlns:a16="http://schemas.microsoft.com/office/drawing/2014/main" id="{EEB9DD24-3039-BC42-B891-80708E706CAD}"/>
              </a:ext>
            </a:extLst>
          </p:cNvPr>
          <p:cNvGrpSpPr/>
          <p:nvPr/>
        </p:nvGrpSpPr>
        <p:grpSpPr>
          <a:xfrm>
            <a:off x="1248244" y="3760373"/>
            <a:ext cx="10072028" cy="551075"/>
            <a:chOff x="575987" y="1247895"/>
            <a:chExt cx="9482412" cy="498690"/>
          </a:xfrm>
        </p:grpSpPr>
        <p:sp>
          <p:nvSpPr>
            <p:cNvPr id="62" name="Rectangle 61">
              <a:extLst>
                <a:ext uri="{FF2B5EF4-FFF2-40B4-BE49-F238E27FC236}">
                  <a16:creationId xmlns:a16="http://schemas.microsoft.com/office/drawing/2014/main" id="{5CD8C6C1-5F7E-CD45-8371-ADC15877496F}"/>
                </a:ext>
              </a:extLst>
            </p:cNvPr>
            <p:cNvSpPr/>
            <p:nvPr/>
          </p:nvSpPr>
          <p:spPr>
            <a:xfrm>
              <a:off x="575987" y="1247895"/>
              <a:ext cx="9482412" cy="49869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63" name="TextBox 62">
              <a:extLst>
                <a:ext uri="{FF2B5EF4-FFF2-40B4-BE49-F238E27FC236}">
                  <a16:creationId xmlns:a16="http://schemas.microsoft.com/office/drawing/2014/main" id="{5C32D401-5010-2047-8A97-495CD7FA792D}"/>
                </a:ext>
              </a:extLst>
            </p:cNvPr>
            <p:cNvSpPr txBox="1"/>
            <p:nvPr/>
          </p:nvSpPr>
          <p:spPr>
            <a:xfrm>
              <a:off x="575987" y="1247895"/>
              <a:ext cx="9482412" cy="49869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2778" tIns="52778" rIns="52778" bIns="52778" numCol="1" spcCol="1270" anchor="ctr" anchorCtr="0">
              <a:noAutofit/>
            </a:bodyPr>
            <a:lstStyle/>
            <a:p>
              <a:pPr lvl="0"/>
              <a:r>
                <a:rPr lang="en-US" sz="2400" dirty="0"/>
                <a:t>Increase utilization of combination HIV prevention services</a:t>
              </a:r>
            </a:p>
          </p:txBody>
        </p:sp>
      </p:grpSp>
      <p:sp>
        <p:nvSpPr>
          <p:cNvPr id="47" name="Rounded Rectangle 46">
            <a:extLst>
              <a:ext uri="{FF2B5EF4-FFF2-40B4-BE49-F238E27FC236}">
                <a16:creationId xmlns:a16="http://schemas.microsoft.com/office/drawing/2014/main" id="{EE0D38D7-172B-FA42-8580-CD248D67088D}"/>
              </a:ext>
            </a:extLst>
          </p:cNvPr>
          <p:cNvSpPr/>
          <p:nvPr/>
        </p:nvSpPr>
        <p:spPr>
          <a:xfrm>
            <a:off x="788347" y="4383736"/>
            <a:ext cx="10683830" cy="551075"/>
          </a:xfrm>
          <a:prstGeom prst="roundRect">
            <a:avLst>
              <a:gd name="adj" fmla="val 10000"/>
            </a:avLst>
          </a:prstGeom>
        </p:spPr>
        <p:style>
          <a:lnRef idx="0">
            <a:schemeClr val="accent5">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grpSp>
        <p:nvGrpSpPr>
          <p:cNvPr id="49" name="Group 48">
            <a:extLst>
              <a:ext uri="{FF2B5EF4-FFF2-40B4-BE49-F238E27FC236}">
                <a16:creationId xmlns:a16="http://schemas.microsoft.com/office/drawing/2014/main" id="{232D321B-D542-2D49-BDAE-0B96529EB6F7}"/>
              </a:ext>
            </a:extLst>
          </p:cNvPr>
          <p:cNvGrpSpPr/>
          <p:nvPr/>
        </p:nvGrpSpPr>
        <p:grpSpPr>
          <a:xfrm>
            <a:off x="1248244" y="4383736"/>
            <a:ext cx="10072028" cy="551075"/>
            <a:chOff x="575987" y="1871258"/>
            <a:chExt cx="9482412" cy="498690"/>
          </a:xfrm>
        </p:grpSpPr>
        <p:sp>
          <p:nvSpPr>
            <p:cNvPr id="60" name="Rectangle 59">
              <a:extLst>
                <a:ext uri="{FF2B5EF4-FFF2-40B4-BE49-F238E27FC236}">
                  <a16:creationId xmlns:a16="http://schemas.microsoft.com/office/drawing/2014/main" id="{9B8FDB15-D074-5141-9D5A-F615567FAFA6}"/>
                </a:ext>
              </a:extLst>
            </p:cNvPr>
            <p:cNvSpPr/>
            <p:nvPr/>
          </p:nvSpPr>
          <p:spPr>
            <a:xfrm>
              <a:off x="575987" y="1871258"/>
              <a:ext cx="9482412" cy="49869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61" name="TextBox 60">
              <a:extLst>
                <a:ext uri="{FF2B5EF4-FFF2-40B4-BE49-F238E27FC236}">
                  <a16:creationId xmlns:a16="http://schemas.microsoft.com/office/drawing/2014/main" id="{8A733392-6B22-C348-9F3E-C9313B18A7E4}"/>
                </a:ext>
              </a:extLst>
            </p:cNvPr>
            <p:cNvSpPr txBox="1"/>
            <p:nvPr/>
          </p:nvSpPr>
          <p:spPr>
            <a:xfrm>
              <a:off x="575987" y="1871258"/>
              <a:ext cx="9482412" cy="49869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2778" tIns="52778" rIns="52778" bIns="52778" numCol="1" spcCol="1270" anchor="ctr" anchorCtr="0">
              <a:noAutofit/>
            </a:bodyPr>
            <a:lstStyle/>
            <a:p>
              <a:pPr lvl="0"/>
              <a:r>
                <a:rPr lang="en-US" sz="2400" dirty="0"/>
                <a:t>Reduce to zero the negative impact of stigma and discrimination</a:t>
              </a:r>
            </a:p>
          </p:txBody>
        </p:sp>
      </p:grpSp>
      <p:sp>
        <p:nvSpPr>
          <p:cNvPr id="50" name="Rounded Rectangle 49">
            <a:extLst>
              <a:ext uri="{FF2B5EF4-FFF2-40B4-BE49-F238E27FC236}">
                <a16:creationId xmlns:a16="http://schemas.microsoft.com/office/drawing/2014/main" id="{EB52D160-6BEC-4543-909C-7EC861D6F2C0}"/>
              </a:ext>
            </a:extLst>
          </p:cNvPr>
          <p:cNvSpPr/>
          <p:nvPr/>
        </p:nvSpPr>
        <p:spPr>
          <a:xfrm>
            <a:off x="788347" y="5007099"/>
            <a:ext cx="10683830" cy="551075"/>
          </a:xfrm>
          <a:prstGeom prst="roundRect">
            <a:avLst>
              <a:gd name="adj" fmla="val 10000"/>
            </a:avLst>
          </a:prstGeom>
        </p:spPr>
        <p:style>
          <a:lnRef idx="0">
            <a:schemeClr val="accent5">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grpSp>
        <p:nvGrpSpPr>
          <p:cNvPr id="52" name="Group 51">
            <a:extLst>
              <a:ext uri="{FF2B5EF4-FFF2-40B4-BE49-F238E27FC236}">
                <a16:creationId xmlns:a16="http://schemas.microsoft.com/office/drawing/2014/main" id="{ECA43EC0-D048-6147-8C3A-9B558849B494}"/>
              </a:ext>
            </a:extLst>
          </p:cNvPr>
          <p:cNvGrpSpPr/>
          <p:nvPr/>
        </p:nvGrpSpPr>
        <p:grpSpPr>
          <a:xfrm>
            <a:off x="1248244" y="5007099"/>
            <a:ext cx="10072028" cy="551075"/>
            <a:chOff x="575987" y="2494621"/>
            <a:chExt cx="9482412" cy="498690"/>
          </a:xfrm>
        </p:grpSpPr>
        <p:sp>
          <p:nvSpPr>
            <p:cNvPr id="58" name="Rectangle 57">
              <a:extLst>
                <a:ext uri="{FF2B5EF4-FFF2-40B4-BE49-F238E27FC236}">
                  <a16:creationId xmlns:a16="http://schemas.microsoft.com/office/drawing/2014/main" id="{756B9246-5C10-5246-95EF-8F89C21BFED9}"/>
                </a:ext>
              </a:extLst>
            </p:cNvPr>
            <p:cNvSpPr/>
            <p:nvPr/>
          </p:nvSpPr>
          <p:spPr>
            <a:xfrm>
              <a:off x="575987" y="2494621"/>
              <a:ext cx="9482412" cy="49869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59" name="TextBox 58">
              <a:extLst>
                <a:ext uri="{FF2B5EF4-FFF2-40B4-BE49-F238E27FC236}">
                  <a16:creationId xmlns:a16="http://schemas.microsoft.com/office/drawing/2014/main" id="{84C36B50-00D0-624F-88C0-6CE5CB3EF45F}"/>
                </a:ext>
              </a:extLst>
            </p:cNvPr>
            <p:cNvSpPr txBox="1"/>
            <p:nvPr/>
          </p:nvSpPr>
          <p:spPr>
            <a:xfrm>
              <a:off x="575987" y="2494621"/>
              <a:ext cx="9482412" cy="49869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2778" tIns="52778" rIns="52778" bIns="52778" numCol="1" spcCol="1270" anchor="ctr" anchorCtr="0">
              <a:noAutofit/>
            </a:bodyPr>
            <a:lstStyle/>
            <a:p>
              <a:pPr lvl="0"/>
              <a:r>
                <a:rPr lang="en-US" sz="2400" dirty="0"/>
                <a:t>Establish a common, web-based platform for real-time monitoring of progress</a:t>
              </a:r>
            </a:p>
          </p:txBody>
        </p:sp>
      </p:grpSp>
      <p:pic>
        <p:nvPicPr>
          <p:cNvPr id="69" name="Picture 68" descr="FTC-IAPAC-lockup.eps">
            <a:extLst>
              <a:ext uri="{FF2B5EF4-FFF2-40B4-BE49-F238E27FC236}">
                <a16:creationId xmlns:a16="http://schemas.microsoft.com/office/drawing/2014/main" id="{1F2368AF-0222-B943-88C3-45C5D9B857BF}"/>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8224456" y="284405"/>
            <a:ext cx="3494796" cy="784416"/>
          </a:xfrm>
          <a:prstGeom prst="rect">
            <a:avLst/>
          </a:prstGeom>
        </p:spPr>
      </p:pic>
    </p:spTree>
    <p:extLst>
      <p:ext uri="{BB962C8B-B14F-4D97-AF65-F5344CB8AC3E}">
        <p14:creationId xmlns:p14="http://schemas.microsoft.com/office/powerpoint/2010/main" val="3464753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C1C018-CDA7-4543-ACCE-97F04B4E0E5B}"/>
              </a:ext>
            </a:extLst>
          </p:cNvPr>
          <p:cNvSpPr>
            <a:spLocks noGrp="1"/>
          </p:cNvSpPr>
          <p:nvPr>
            <p:ph type="title"/>
          </p:nvPr>
        </p:nvSpPr>
        <p:spPr>
          <a:xfrm>
            <a:off x="643467" y="640080"/>
            <a:ext cx="3096427" cy="5613236"/>
          </a:xfrm>
        </p:spPr>
        <p:txBody>
          <a:bodyPr anchor="ctr">
            <a:normAutofit/>
          </a:bodyPr>
          <a:lstStyle/>
          <a:p>
            <a:r>
              <a:rPr lang="en-US" sz="4100">
                <a:solidFill>
                  <a:srgbClr val="FFFFFF"/>
                </a:solidFill>
              </a:rPr>
              <a:t>Interventions to Enhance </a:t>
            </a:r>
            <a:br>
              <a:rPr lang="en-US" sz="4100">
                <a:solidFill>
                  <a:srgbClr val="FFFFFF"/>
                </a:solidFill>
              </a:rPr>
            </a:br>
            <a:r>
              <a:rPr lang="en-US" sz="4100">
                <a:solidFill>
                  <a:srgbClr val="FFFFFF"/>
                </a:solidFill>
              </a:rPr>
              <a:t>Adherence and Retention</a:t>
            </a:r>
          </a:p>
        </p:txBody>
      </p:sp>
      <p:sp>
        <p:nvSpPr>
          <p:cNvPr id="3" name="Content Placeholder 2">
            <a:extLst>
              <a:ext uri="{FF2B5EF4-FFF2-40B4-BE49-F238E27FC236}">
                <a16:creationId xmlns:a16="http://schemas.microsoft.com/office/drawing/2014/main" id="{F76E7CA2-27A5-4158-9634-EEE4FAE93521}"/>
              </a:ext>
            </a:extLst>
          </p:cNvPr>
          <p:cNvSpPr>
            <a:spLocks noGrp="1"/>
          </p:cNvSpPr>
          <p:nvPr>
            <p:ph idx="1"/>
          </p:nvPr>
        </p:nvSpPr>
        <p:spPr>
          <a:xfrm>
            <a:off x="4699817" y="1692322"/>
            <a:ext cx="6848715" cy="4880723"/>
          </a:xfrm>
        </p:spPr>
        <p:txBody>
          <a:bodyPr anchor="ctr">
            <a:normAutofit lnSpcReduction="10000"/>
          </a:bodyPr>
          <a:lstStyle/>
          <a:p>
            <a:pPr>
              <a:lnSpc>
                <a:spcPct val="90000"/>
              </a:lnSpc>
            </a:pPr>
            <a:r>
              <a:rPr lang="en-US" sz="2800" dirty="0"/>
              <a:t>mHealth Interventions</a:t>
            </a:r>
          </a:p>
          <a:p>
            <a:pPr marL="0" indent="0">
              <a:lnSpc>
                <a:spcPct val="90000"/>
              </a:lnSpc>
              <a:buNone/>
            </a:pPr>
            <a:r>
              <a:rPr lang="en-US" sz="2800" dirty="0"/>
              <a:t> </a:t>
            </a:r>
          </a:p>
          <a:p>
            <a:pPr>
              <a:lnSpc>
                <a:spcPct val="90000"/>
              </a:lnSpc>
            </a:pPr>
            <a:r>
              <a:rPr lang="en-US" sz="2800" dirty="0"/>
              <a:t>Peer Support</a:t>
            </a:r>
          </a:p>
          <a:p>
            <a:pPr marL="0" indent="0">
              <a:lnSpc>
                <a:spcPct val="90000"/>
              </a:lnSpc>
              <a:buNone/>
            </a:pPr>
            <a:r>
              <a:rPr lang="en-US" sz="2800" dirty="0"/>
              <a:t> </a:t>
            </a:r>
          </a:p>
          <a:p>
            <a:pPr>
              <a:lnSpc>
                <a:spcPct val="90000"/>
              </a:lnSpc>
            </a:pPr>
            <a:r>
              <a:rPr lang="en-US" sz="2800" dirty="0"/>
              <a:t>Patient Navigation</a:t>
            </a:r>
          </a:p>
          <a:p>
            <a:pPr marL="0" indent="0">
              <a:lnSpc>
                <a:spcPct val="90000"/>
              </a:lnSpc>
              <a:buNone/>
            </a:pPr>
            <a:r>
              <a:rPr lang="en-US" sz="2800" dirty="0"/>
              <a:t> </a:t>
            </a:r>
          </a:p>
          <a:p>
            <a:pPr>
              <a:lnSpc>
                <a:spcPct val="90000"/>
              </a:lnSpc>
            </a:pPr>
            <a:r>
              <a:rPr lang="en-US" sz="2800" dirty="0"/>
              <a:t>Clinic Practice and Operations</a:t>
            </a:r>
          </a:p>
          <a:p>
            <a:pPr marL="0" indent="0">
              <a:lnSpc>
                <a:spcPct val="90000"/>
              </a:lnSpc>
              <a:buNone/>
            </a:pPr>
            <a:r>
              <a:rPr lang="en-US" sz="2800" dirty="0"/>
              <a:t> </a:t>
            </a:r>
          </a:p>
          <a:p>
            <a:pPr>
              <a:lnSpc>
                <a:spcPct val="90000"/>
              </a:lnSpc>
            </a:pPr>
            <a:r>
              <a:rPr lang="en-US" sz="2800" dirty="0"/>
              <a:t>Data to Care</a:t>
            </a:r>
          </a:p>
          <a:p>
            <a:pPr marL="0" indent="0">
              <a:lnSpc>
                <a:spcPct val="90000"/>
              </a:lnSpc>
              <a:buNone/>
            </a:pPr>
            <a:r>
              <a:rPr lang="en-US" sz="2800" dirty="0"/>
              <a:t> </a:t>
            </a:r>
          </a:p>
          <a:p>
            <a:pPr>
              <a:lnSpc>
                <a:spcPct val="90000"/>
              </a:lnSpc>
            </a:pPr>
            <a:r>
              <a:rPr lang="en-US" sz="2800" dirty="0"/>
              <a:t>Case Management and Referral</a:t>
            </a:r>
          </a:p>
          <a:p>
            <a:pPr>
              <a:lnSpc>
                <a:spcPct val="90000"/>
              </a:lnSpc>
            </a:pPr>
            <a:endParaRPr lang="en-US" sz="1300" dirty="0"/>
          </a:p>
        </p:txBody>
      </p:sp>
      <p:pic>
        <p:nvPicPr>
          <p:cNvPr id="4" name="Picture 3" descr="FTC-IAPAC-lockup.eps">
            <a:extLst>
              <a:ext uri="{FF2B5EF4-FFF2-40B4-BE49-F238E27FC236}">
                <a16:creationId xmlns:a16="http://schemas.microsoft.com/office/drawing/2014/main" id="{06897B9B-9D6C-4D46-9B2A-3944EDFDF9E8}"/>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7069539" y="284955"/>
            <a:ext cx="4806539" cy="1081471"/>
          </a:xfrm>
          <a:prstGeom prst="rect">
            <a:avLst/>
          </a:prstGeom>
        </p:spPr>
      </p:pic>
    </p:spTree>
    <p:extLst>
      <p:ext uri="{BB962C8B-B14F-4D97-AF65-F5344CB8AC3E}">
        <p14:creationId xmlns:p14="http://schemas.microsoft.com/office/powerpoint/2010/main" val="127923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19557-5381-430E-A47E-78F4583ACF2E}"/>
              </a:ext>
            </a:extLst>
          </p:cNvPr>
          <p:cNvSpPr>
            <a:spLocks noGrp="1"/>
          </p:cNvSpPr>
          <p:nvPr>
            <p:ph type="title"/>
          </p:nvPr>
        </p:nvSpPr>
        <p:spPr>
          <a:solidFill>
            <a:schemeClr val="tx2">
              <a:lumMod val="60000"/>
              <a:lumOff val="40000"/>
            </a:schemeClr>
          </a:solidFill>
        </p:spPr>
        <p:txBody>
          <a:bodyPr>
            <a:normAutofit/>
          </a:bodyPr>
          <a:lstStyle/>
          <a:p>
            <a:pPr algn="l"/>
            <a:r>
              <a:rPr lang="en-US" dirty="0">
                <a:solidFill>
                  <a:schemeClr val="bg1"/>
                </a:solidFill>
              </a:rPr>
              <a:t>mHealth Interventions</a:t>
            </a:r>
          </a:p>
        </p:txBody>
      </p:sp>
      <p:sp>
        <p:nvSpPr>
          <p:cNvPr id="3" name="Content Placeholder 2">
            <a:extLst>
              <a:ext uri="{FF2B5EF4-FFF2-40B4-BE49-F238E27FC236}">
                <a16:creationId xmlns:a16="http://schemas.microsoft.com/office/drawing/2014/main" id="{0C175DF8-B750-4777-A221-A1BB941BE90D}"/>
              </a:ext>
            </a:extLst>
          </p:cNvPr>
          <p:cNvSpPr>
            <a:spLocks noGrp="1"/>
          </p:cNvSpPr>
          <p:nvPr>
            <p:ph idx="1"/>
          </p:nvPr>
        </p:nvSpPr>
        <p:spPr/>
        <p:txBody>
          <a:bodyPr>
            <a:normAutofit fontScale="70000" lnSpcReduction="20000"/>
          </a:bodyPr>
          <a:lstStyle/>
          <a:p>
            <a:r>
              <a:rPr lang="en-US" dirty="0"/>
              <a:t>Mobile text messaging</a:t>
            </a:r>
          </a:p>
          <a:p>
            <a:pPr lvl="1"/>
            <a:r>
              <a:rPr lang="en-US" dirty="0"/>
              <a:t>increase treatment adherence for a wide array of health issues</a:t>
            </a:r>
          </a:p>
          <a:p>
            <a:pPr lvl="0"/>
            <a:r>
              <a:rPr lang="en-US" dirty="0"/>
              <a:t>Meta-analysis found</a:t>
            </a:r>
          </a:p>
          <a:p>
            <a:pPr lvl="1"/>
            <a:r>
              <a:rPr lang="en-US" dirty="0"/>
              <a:t>text messaging roughly doubles the odds of medication adherence </a:t>
            </a:r>
          </a:p>
          <a:p>
            <a:pPr lvl="1"/>
            <a:r>
              <a:rPr lang="en-US" dirty="0"/>
              <a:t>among patients with chronic diseases </a:t>
            </a:r>
          </a:p>
          <a:p>
            <a:pPr lvl="1"/>
            <a:r>
              <a:rPr lang="en-US" dirty="0"/>
              <a:t>(studies generally relied on self-reports and were of short duration) – </a:t>
            </a:r>
          </a:p>
          <a:p>
            <a:pPr lvl="1"/>
            <a:r>
              <a:rPr lang="en-US" dirty="0"/>
              <a:t>moderate to high levels of satisfaction among patients</a:t>
            </a:r>
          </a:p>
          <a:p>
            <a:r>
              <a:rPr lang="en-US" dirty="0"/>
              <a:t>Pager messaging increases retention </a:t>
            </a:r>
          </a:p>
          <a:p>
            <a:pPr lvl="1"/>
            <a:r>
              <a:rPr lang="en-US" dirty="0"/>
              <a:t>Seattle: Significant association with increased retention at 3, 6 and 9 months </a:t>
            </a:r>
          </a:p>
          <a:p>
            <a:pPr lvl="1"/>
            <a:r>
              <a:rPr lang="en-US" dirty="0"/>
              <a:t>(but no significant effect found on adherence)</a:t>
            </a:r>
          </a:p>
          <a:p>
            <a:pPr lvl="1"/>
            <a:endParaRPr lang="en-US" dirty="0"/>
          </a:p>
          <a:p>
            <a:r>
              <a:rPr lang="en-US" dirty="0"/>
              <a:t>Different approaches to text messaging for adherence support – automated, interactive</a:t>
            </a:r>
          </a:p>
          <a:p>
            <a:pPr lvl="0"/>
            <a:endParaRPr lang="en-US" dirty="0"/>
          </a:p>
          <a:p>
            <a:pPr lvl="0"/>
            <a:endParaRPr lang="en-US" dirty="0"/>
          </a:p>
          <a:p>
            <a:endParaRPr lang="en-US" dirty="0"/>
          </a:p>
        </p:txBody>
      </p:sp>
      <p:sp>
        <p:nvSpPr>
          <p:cNvPr id="4" name="TextBox 3">
            <a:extLst>
              <a:ext uri="{FF2B5EF4-FFF2-40B4-BE49-F238E27FC236}">
                <a16:creationId xmlns:a16="http://schemas.microsoft.com/office/drawing/2014/main" id="{81257477-C4FC-4D17-9355-E14633A71A26}"/>
              </a:ext>
            </a:extLst>
          </p:cNvPr>
          <p:cNvSpPr txBox="1"/>
          <p:nvPr/>
        </p:nvSpPr>
        <p:spPr>
          <a:xfrm>
            <a:off x="103331" y="6337406"/>
            <a:ext cx="4787984" cy="261610"/>
          </a:xfrm>
          <a:prstGeom prst="rect">
            <a:avLst/>
          </a:prstGeom>
          <a:noFill/>
        </p:spPr>
        <p:txBody>
          <a:bodyPr wrap="square" rtlCol="0">
            <a:spAutoFit/>
          </a:bodyPr>
          <a:lstStyle/>
          <a:p>
            <a:r>
              <a:rPr lang="en-US" sz="1100"/>
              <a:t>Sources: Thakkar J et al.,  Bobrow K et al., Simoni JM et al., Garofalo R et al.</a:t>
            </a:r>
            <a:endParaRPr lang="en-US" dirty="0"/>
          </a:p>
        </p:txBody>
      </p:sp>
      <p:pic>
        <p:nvPicPr>
          <p:cNvPr id="5" name="Picture 4" descr="FTC-IAPAC-lockup.eps">
            <a:extLst>
              <a:ext uri="{FF2B5EF4-FFF2-40B4-BE49-F238E27FC236}">
                <a16:creationId xmlns:a16="http://schemas.microsoft.com/office/drawing/2014/main" id="{FC5C3D5F-1D24-4DF9-B2E6-3EF42A3E993A}"/>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8087604" y="453930"/>
            <a:ext cx="3494796" cy="784416"/>
          </a:xfrm>
          <a:prstGeom prst="rect">
            <a:avLst/>
          </a:prstGeom>
        </p:spPr>
      </p:pic>
    </p:spTree>
    <p:extLst>
      <p:ext uri="{BB962C8B-B14F-4D97-AF65-F5344CB8AC3E}">
        <p14:creationId xmlns:p14="http://schemas.microsoft.com/office/powerpoint/2010/main" val="4034276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19557-5381-430E-A47E-78F4583ACF2E}"/>
              </a:ext>
            </a:extLst>
          </p:cNvPr>
          <p:cNvSpPr>
            <a:spLocks noGrp="1"/>
          </p:cNvSpPr>
          <p:nvPr>
            <p:ph type="title"/>
          </p:nvPr>
        </p:nvSpPr>
        <p:spPr>
          <a:solidFill>
            <a:schemeClr val="tx2">
              <a:lumMod val="60000"/>
              <a:lumOff val="40000"/>
            </a:schemeClr>
          </a:solidFill>
        </p:spPr>
        <p:txBody>
          <a:bodyPr>
            <a:normAutofit/>
          </a:bodyPr>
          <a:lstStyle/>
          <a:p>
            <a:pPr algn="l"/>
            <a:r>
              <a:rPr lang="en-US" dirty="0">
                <a:solidFill>
                  <a:schemeClr val="bg1"/>
                </a:solidFill>
              </a:rPr>
              <a:t>Peer Support</a:t>
            </a:r>
          </a:p>
        </p:txBody>
      </p:sp>
      <p:sp>
        <p:nvSpPr>
          <p:cNvPr id="3" name="Content Placeholder 2">
            <a:extLst>
              <a:ext uri="{FF2B5EF4-FFF2-40B4-BE49-F238E27FC236}">
                <a16:creationId xmlns:a16="http://schemas.microsoft.com/office/drawing/2014/main" id="{0C175DF8-B750-4777-A221-A1BB941BE90D}"/>
              </a:ext>
            </a:extLst>
          </p:cNvPr>
          <p:cNvSpPr>
            <a:spLocks noGrp="1"/>
          </p:cNvSpPr>
          <p:nvPr>
            <p:ph idx="1"/>
          </p:nvPr>
        </p:nvSpPr>
        <p:spPr/>
        <p:txBody>
          <a:bodyPr>
            <a:normAutofit fontScale="85000" lnSpcReduction="10000"/>
          </a:bodyPr>
          <a:lstStyle/>
          <a:p>
            <a:r>
              <a:rPr lang="en-US"/>
              <a:t>Involving peers</a:t>
            </a:r>
          </a:p>
          <a:p>
            <a:pPr lvl="1"/>
            <a:r>
              <a:rPr lang="en-US"/>
              <a:t>effective strategy for increasing treatment adherence</a:t>
            </a:r>
          </a:p>
          <a:p>
            <a:pPr marL="0" indent="0">
              <a:buNone/>
            </a:pPr>
            <a:r>
              <a:rPr lang="en-US"/>
              <a:t> </a:t>
            </a:r>
          </a:p>
          <a:p>
            <a:r>
              <a:rPr lang="en-US"/>
              <a:t>Peers may be integrated into multi-disciplinary care teams </a:t>
            </a:r>
          </a:p>
          <a:p>
            <a:endParaRPr lang="en-US"/>
          </a:p>
          <a:p>
            <a:r>
              <a:rPr lang="en-US"/>
              <a:t>(for more information on how to implement this approach: </a:t>
            </a:r>
            <a:r>
              <a:rPr lang="en-US" u="sng">
                <a:hlinkClick r:id="rId3"/>
              </a:rPr>
              <a:t>https://targethiv.org/library/integrating-peers-multidisciplinary-teams</a:t>
            </a:r>
            <a:r>
              <a:rPr lang="en-US"/>
              <a:t>) </a:t>
            </a:r>
          </a:p>
          <a:p>
            <a:pPr marL="0" indent="0">
              <a:buNone/>
            </a:pPr>
            <a:r>
              <a:rPr lang="en-US"/>
              <a:t> </a:t>
            </a:r>
          </a:p>
          <a:p>
            <a:r>
              <a:rPr lang="en-US"/>
              <a:t>Peer support groups (in your clinic or in the community) can increase adherence </a:t>
            </a:r>
          </a:p>
          <a:p>
            <a:pPr lvl="0"/>
            <a:endParaRPr lang="en-US"/>
          </a:p>
          <a:p>
            <a:pPr lvl="0"/>
            <a:endParaRPr lang="en-US"/>
          </a:p>
          <a:p>
            <a:endParaRPr lang="en-US" dirty="0"/>
          </a:p>
        </p:txBody>
      </p:sp>
      <p:pic>
        <p:nvPicPr>
          <p:cNvPr id="5" name="Picture 4" descr="FTC-IAPAC-lockup.eps">
            <a:extLst>
              <a:ext uri="{FF2B5EF4-FFF2-40B4-BE49-F238E27FC236}">
                <a16:creationId xmlns:a16="http://schemas.microsoft.com/office/drawing/2014/main" id="{FC5C3D5F-1D24-4DF9-B2E6-3EF42A3E993A}"/>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8087604" y="453930"/>
            <a:ext cx="3494796" cy="784416"/>
          </a:xfrm>
          <a:prstGeom prst="rect">
            <a:avLst/>
          </a:prstGeom>
        </p:spPr>
      </p:pic>
      <p:sp>
        <p:nvSpPr>
          <p:cNvPr id="6" name="TextBox 5">
            <a:extLst>
              <a:ext uri="{FF2B5EF4-FFF2-40B4-BE49-F238E27FC236}">
                <a16:creationId xmlns:a16="http://schemas.microsoft.com/office/drawing/2014/main" id="{E1124487-F911-4C2C-9FB3-94217A673FE2}"/>
              </a:ext>
            </a:extLst>
          </p:cNvPr>
          <p:cNvSpPr txBox="1"/>
          <p:nvPr/>
        </p:nvSpPr>
        <p:spPr>
          <a:xfrm>
            <a:off x="142613" y="5973430"/>
            <a:ext cx="11987868" cy="738664"/>
          </a:xfrm>
          <a:prstGeom prst="rect">
            <a:avLst/>
          </a:prstGeom>
          <a:noFill/>
        </p:spPr>
        <p:txBody>
          <a:bodyPr wrap="square" rtlCol="0">
            <a:spAutoFit/>
          </a:bodyPr>
          <a:lstStyle/>
          <a:p>
            <a:r>
              <a:rPr lang="en-US" sz="1200"/>
              <a:t>Sources: Thompson MA et al., Simoni JM et al., </a:t>
            </a:r>
          </a:p>
          <a:p>
            <a:r>
              <a:rPr lang="en-US" sz="1200"/>
              <a:t>Integrating Peers into Multidisciplinary Teams, 2007, New York: Cicatelli Associations, Inc., </a:t>
            </a:r>
            <a:r>
              <a:rPr lang="en-US" sz="1200" u="sng">
                <a:hlinkClick r:id="rId3"/>
              </a:rPr>
              <a:t>https://targethiv.org/library/integrating-peers-multidisciplinary-teams</a:t>
            </a:r>
            <a:r>
              <a:rPr lang="en-US" sz="1200"/>
              <a:t>. </a:t>
            </a:r>
          </a:p>
          <a:p>
            <a:r>
              <a:rPr lang="en-US" sz="1200"/>
              <a:t>Community-Based Antiretroviral Therapy Delivery: Experiences of Médecins Sans Frontières, 2015, Geneva: Joint United Nations Program on HIV/AIDS</a:t>
            </a:r>
            <a:r>
              <a:rPr lang="en-US"/>
              <a:t>. </a:t>
            </a:r>
            <a:endParaRPr lang="en-US" dirty="0"/>
          </a:p>
        </p:txBody>
      </p:sp>
    </p:spTree>
    <p:extLst>
      <p:ext uri="{BB962C8B-B14F-4D97-AF65-F5344CB8AC3E}">
        <p14:creationId xmlns:p14="http://schemas.microsoft.com/office/powerpoint/2010/main" val="1440806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99F0A-AF79-49A1-B2D0-529E7818CF24}"/>
              </a:ext>
            </a:extLst>
          </p:cNvPr>
          <p:cNvSpPr>
            <a:spLocks noGrp="1"/>
          </p:cNvSpPr>
          <p:nvPr>
            <p:ph type="title"/>
          </p:nvPr>
        </p:nvSpPr>
        <p:spPr>
          <a:solidFill>
            <a:schemeClr val="tx2">
              <a:lumMod val="60000"/>
              <a:lumOff val="40000"/>
            </a:schemeClr>
          </a:solidFill>
        </p:spPr>
        <p:txBody>
          <a:bodyPr>
            <a:normAutofit/>
          </a:bodyPr>
          <a:lstStyle/>
          <a:p>
            <a:pPr algn="l"/>
            <a:r>
              <a:rPr lang="en-US" dirty="0">
                <a:solidFill>
                  <a:schemeClr val="bg1"/>
                </a:solidFill>
              </a:rPr>
              <a:t>Patient Navigation </a:t>
            </a:r>
          </a:p>
        </p:txBody>
      </p:sp>
      <p:sp>
        <p:nvSpPr>
          <p:cNvPr id="3" name="Content Placeholder 2">
            <a:extLst>
              <a:ext uri="{FF2B5EF4-FFF2-40B4-BE49-F238E27FC236}">
                <a16:creationId xmlns:a16="http://schemas.microsoft.com/office/drawing/2014/main" id="{2566C33D-0359-434F-876C-37271070B0AA}"/>
              </a:ext>
            </a:extLst>
          </p:cNvPr>
          <p:cNvSpPr>
            <a:spLocks noGrp="1"/>
          </p:cNvSpPr>
          <p:nvPr>
            <p:ph idx="1"/>
          </p:nvPr>
        </p:nvSpPr>
        <p:spPr>
          <a:xfrm>
            <a:off x="609600" y="1600205"/>
            <a:ext cx="10972800" cy="5257795"/>
          </a:xfrm>
        </p:spPr>
        <p:txBody>
          <a:bodyPr>
            <a:normAutofit fontScale="32500" lnSpcReduction="20000"/>
          </a:bodyPr>
          <a:lstStyle/>
          <a:p>
            <a:r>
              <a:rPr lang="en-US" sz="5500" dirty="0"/>
              <a:t>Peer-led navigation services have emerged as an important intervention </a:t>
            </a:r>
          </a:p>
          <a:p>
            <a:pPr lvl="1"/>
            <a:r>
              <a:rPr lang="en-US" sz="4900" dirty="0"/>
              <a:t>across the HIV care continuum (linkage to care, retention in care, viral suppression)</a:t>
            </a:r>
          </a:p>
          <a:p>
            <a:pPr marL="0" indent="0">
              <a:buNone/>
            </a:pPr>
            <a:r>
              <a:rPr lang="en-US" sz="5500" dirty="0"/>
              <a:t> </a:t>
            </a:r>
          </a:p>
          <a:p>
            <a:r>
              <a:rPr lang="en-US" sz="5500" dirty="0"/>
              <a:t>US CDC has officially designated patient navigation as an “effective intervention” for treatment adherence</a:t>
            </a:r>
          </a:p>
          <a:p>
            <a:pPr marL="0" indent="0">
              <a:buNone/>
            </a:pPr>
            <a:r>
              <a:rPr lang="en-US" sz="5500" dirty="0"/>
              <a:t> </a:t>
            </a:r>
          </a:p>
          <a:p>
            <a:r>
              <a:rPr lang="en-US" sz="5500" dirty="0"/>
              <a:t>Navigation has proven especially effective for marginalized groups </a:t>
            </a:r>
          </a:p>
          <a:p>
            <a:pPr lvl="1"/>
            <a:r>
              <a:rPr lang="en-US" sz="4900" dirty="0"/>
              <a:t>such as individuals who are released from prisons into the community</a:t>
            </a:r>
          </a:p>
          <a:p>
            <a:pPr marL="0" indent="0">
              <a:buNone/>
            </a:pPr>
            <a:r>
              <a:rPr lang="en-US" sz="5500" dirty="0"/>
              <a:t> </a:t>
            </a:r>
          </a:p>
          <a:p>
            <a:r>
              <a:rPr lang="en-US" sz="5500" dirty="0"/>
              <a:t>For newly diagnosed individuals, the trained navigator builds rapport with the client, undertakes a psychosocial assessment, facilitates initial laboratory assessment and educates the client on needed prophylaxis</a:t>
            </a:r>
          </a:p>
          <a:p>
            <a:pPr marL="0" indent="0">
              <a:buNone/>
            </a:pPr>
            <a:r>
              <a:rPr lang="en-US" sz="5500" dirty="0"/>
              <a:t> </a:t>
            </a:r>
          </a:p>
          <a:p>
            <a:r>
              <a:rPr lang="en-US" sz="5500" dirty="0"/>
              <a:t>Navigation is especially helpful in linking individuals, as needed, to other services</a:t>
            </a:r>
          </a:p>
          <a:p>
            <a:pPr lvl="1"/>
            <a:r>
              <a:rPr lang="en-US" sz="4900" dirty="0"/>
              <a:t>such as substance use or mental health services</a:t>
            </a:r>
          </a:p>
          <a:p>
            <a:pPr marL="0" indent="0">
              <a:buNone/>
            </a:pPr>
            <a:r>
              <a:rPr lang="en-US" sz="5500" dirty="0"/>
              <a:t> </a:t>
            </a:r>
          </a:p>
          <a:p>
            <a:r>
              <a:rPr lang="en-US" sz="5500" dirty="0"/>
              <a:t>People living with HIV are ideal peer navigators </a:t>
            </a:r>
          </a:p>
          <a:p>
            <a:pPr lvl="1"/>
            <a:r>
              <a:rPr lang="en-US" sz="4900" dirty="0"/>
              <a:t>as they understand the challenges of a new diagnosis and recognize the difficulties of navigating often-fragmented and complex health and social service systems</a:t>
            </a:r>
          </a:p>
          <a:p>
            <a:endParaRPr lang="en-US" dirty="0"/>
          </a:p>
        </p:txBody>
      </p:sp>
      <p:sp>
        <p:nvSpPr>
          <p:cNvPr id="4" name="TextBox 3">
            <a:extLst>
              <a:ext uri="{FF2B5EF4-FFF2-40B4-BE49-F238E27FC236}">
                <a16:creationId xmlns:a16="http://schemas.microsoft.com/office/drawing/2014/main" id="{10F0C255-969D-476B-BA11-01D4285C24A9}"/>
              </a:ext>
            </a:extLst>
          </p:cNvPr>
          <p:cNvSpPr txBox="1"/>
          <p:nvPr/>
        </p:nvSpPr>
        <p:spPr>
          <a:xfrm>
            <a:off x="40547" y="6221366"/>
            <a:ext cx="12110905" cy="600164"/>
          </a:xfrm>
          <a:prstGeom prst="rect">
            <a:avLst/>
          </a:prstGeom>
          <a:noFill/>
        </p:spPr>
        <p:txBody>
          <a:bodyPr wrap="square" rtlCol="0">
            <a:spAutoFit/>
          </a:bodyPr>
          <a:lstStyle/>
          <a:p>
            <a:r>
              <a:rPr lang="en-US" sz="1100" dirty="0"/>
              <a:t>Sources: Mugavero MJ,. Koesler KA et al Schumann CL et al.,</a:t>
            </a:r>
          </a:p>
          <a:p>
            <a:r>
              <a:rPr lang="en-US" sz="1100" dirty="0"/>
              <a:t>U.S. Centers for Disease Control and Prevention, Effective Interventions: Patient Navigation (Adherence), </a:t>
            </a:r>
            <a:r>
              <a:rPr lang="en-US" sz="1100" u="sng" dirty="0">
                <a:hlinkClick r:id="rId3"/>
              </a:rPr>
              <a:t>https://effectiveinterventions.cdc.gov/stepstocare/topics/patient-navigation</a:t>
            </a:r>
            <a:r>
              <a:rPr lang="en-US" sz="1100" dirty="0"/>
              <a:t>.</a:t>
            </a:r>
          </a:p>
          <a:p>
            <a:r>
              <a:rPr lang="en-US" sz="1100" dirty="0"/>
              <a:t>Best Practices for Integrating Peer Navigation into HIV Models of Care, 2015, Washington D.C.: AIDS United.</a:t>
            </a:r>
          </a:p>
        </p:txBody>
      </p:sp>
      <p:pic>
        <p:nvPicPr>
          <p:cNvPr id="5" name="Picture 4" descr="FTC-IAPAC-lockup.eps">
            <a:extLst>
              <a:ext uri="{FF2B5EF4-FFF2-40B4-BE49-F238E27FC236}">
                <a16:creationId xmlns:a16="http://schemas.microsoft.com/office/drawing/2014/main" id="{09359088-5D2C-48FA-8DDC-900B91A87FB8}"/>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7965149" y="418480"/>
            <a:ext cx="3494796" cy="784416"/>
          </a:xfrm>
          <a:prstGeom prst="rect">
            <a:avLst/>
          </a:prstGeom>
        </p:spPr>
      </p:pic>
    </p:spTree>
    <p:extLst>
      <p:ext uri="{BB962C8B-B14F-4D97-AF65-F5344CB8AC3E}">
        <p14:creationId xmlns:p14="http://schemas.microsoft.com/office/powerpoint/2010/main" val="3936332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2E9B3-38A3-49F3-9523-D9EA51C0B207}"/>
              </a:ext>
            </a:extLst>
          </p:cNvPr>
          <p:cNvSpPr>
            <a:spLocks noGrp="1"/>
          </p:cNvSpPr>
          <p:nvPr>
            <p:ph type="title"/>
          </p:nvPr>
        </p:nvSpPr>
        <p:spPr>
          <a:solidFill>
            <a:schemeClr val="tx2">
              <a:lumMod val="60000"/>
              <a:lumOff val="40000"/>
            </a:schemeClr>
          </a:solidFill>
        </p:spPr>
        <p:txBody>
          <a:bodyPr>
            <a:normAutofit/>
          </a:bodyPr>
          <a:lstStyle/>
          <a:p>
            <a:pPr algn="l"/>
            <a:r>
              <a:rPr lang="en-US" dirty="0">
                <a:solidFill>
                  <a:schemeClr val="bg1"/>
                </a:solidFill>
              </a:rPr>
              <a:t>Clinical Practice Strategies</a:t>
            </a:r>
          </a:p>
        </p:txBody>
      </p:sp>
      <p:sp>
        <p:nvSpPr>
          <p:cNvPr id="3" name="Content Placeholder 2">
            <a:extLst>
              <a:ext uri="{FF2B5EF4-FFF2-40B4-BE49-F238E27FC236}">
                <a16:creationId xmlns:a16="http://schemas.microsoft.com/office/drawing/2014/main" id="{D8F8EA3B-ADF6-4B2E-B3C6-370BBF94DBEF}"/>
              </a:ext>
            </a:extLst>
          </p:cNvPr>
          <p:cNvSpPr>
            <a:spLocks noGrp="1"/>
          </p:cNvSpPr>
          <p:nvPr>
            <p:ph idx="1"/>
          </p:nvPr>
        </p:nvSpPr>
        <p:spPr/>
        <p:txBody>
          <a:bodyPr/>
          <a:lstStyle/>
          <a:p>
            <a:r>
              <a:rPr lang="en-US" dirty="0"/>
              <a:t>One-on-one adherence counseling is strongly recommended</a:t>
            </a:r>
          </a:p>
          <a:p>
            <a:r>
              <a:rPr lang="en-US" dirty="0"/>
              <a:t> </a:t>
            </a:r>
          </a:p>
          <a:p>
            <a:r>
              <a:rPr lang="en-US" dirty="0"/>
              <a:t>Clinic hours should be assessed </a:t>
            </a:r>
          </a:p>
          <a:p>
            <a:r>
              <a:rPr lang="en-US" dirty="0"/>
              <a:t> </a:t>
            </a:r>
          </a:p>
          <a:p>
            <a:r>
              <a:rPr lang="en-US" dirty="0"/>
              <a:t>Routinely following up with patients who miss appointments is warranted</a:t>
            </a:r>
          </a:p>
          <a:p>
            <a:endParaRPr lang="en-US" dirty="0"/>
          </a:p>
        </p:txBody>
      </p:sp>
      <p:sp>
        <p:nvSpPr>
          <p:cNvPr id="4" name="TextBox 3">
            <a:extLst>
              <a:ext uri="{FF2B5EF4-FFF2-40B4-BE49-F238E27FC236}">
                <a16:creationId xmlns:a16="http://schemas.microsoft.com/office/drawing/2014/main" id="{7B06B702-08E7-4175-AAAF-D7DCD9DC9504}"/>
              </a:ext>
            </a:extLst>
          </p:cNvPr>
          <p:cNvSpPr txBox="1"/>
          <p:nvPr/>
        </p:nvSpPr>
        <p:spPr>
          <a:xfrm>
            <a:off x="335559" y="5742598"/>
            <a:ext cx="11308360" cy="954107"/>
          </a:xfrm>
          <a:prstGeom prst="rect">
            <a:avLst/>
          </a:prstGeom>
          <a:noFill/>
        </p:spPr>
        <p:txBody>
          <a:bodyPr wrap="square" rtlCol="0">
            <a:spAutoFit/>
          </a:bodyPr>
          <a:lstStyle/>
          <a:p>
            <a:r>
              <a:rPr lang="en-US" sz="1400" dirty="0"/>
              <a:t>Sources:</a:t>
            </a:r>
          </a:p>
          <a:p>
            <a:r>
              <a:rPr lang="en-US" sz="1400" dirty="0"/>
              <a:t>Thompson MA et al., Guidelines for Improving Entry Into and Retention in Care and Antiretroviral Adherence for Persons with HIV: Evidence-Based Recommendations From an International Association of Physicians in AIDS Care Panel, Ann Intern Med 2012;156:817-833.</a:t>
            </a:r>
          </a:p>
          <a:p>
            <a:r>
              <a:rPr lang="en-US" sz="1400" dirty="0"/>
              <a:t>Milam J et al., Effect of a Brief Antiretroviral Adherence Intervention Delivered by HIV Care Providers, J Acquir Immune </a:t>
            </a:r>
            <a:r>
              <a:rPr lang="en-US" sz="1400" dirty="0" err="1"/>
              <a:t>Defic</a:t>
            </a:r>
            <a:r>
              <a:rPr lang="en-US" sz="1400" dirty="0"/>
              <a:t> Syndr 2005;40:356-363.</a:t>
            </a:r>
          </a:p>
        </p:txBody>
      </p:sp>
      <p:pic>
        <p:nvPicPr>
          <p:cNvPr id="5" name="Picture 4" descr="FTC-IAPAC-lockup.eps">
            <a:extLst>
              <a:ext uri="{FF2B5EF4-FFF2-40B4-BE49-F238E27FC236}">
                <a16:creationId xmlns:a16="http://schemas.microsoft.com/office/drawing/2014/main" id="{301D598C-D471-4B41-8835-3AB703A2404A}"/>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8087604" y="453930"/>
            <a:ext cx="3494796" cy="784416"/>
          </a:xfrm>
          <a:prstGeom prst="rect">
            <a:avLst/>
          </a:prstGeom>
        </p:spPr>
      </p:pic>
    </p:spTree>
    <p:extLst>
      <p:ext uri="{BB962C8B-B14F-4D97-AF65-F5344CB8AC3E}">
        <p14:creationId xmlns:p14="http://schemas.microsoft.com/office/powerpoint/2010/main" val="127046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ED6017-C6FF-4AE3-B0D5-136B52BB8439}"/>
              </a:ext>
            </a:extLst>
          </p:cNvPr>
          <p:cNvSpPr txBox="1"/>
          <p:nvPr/>
        </p:nvSpPr>
        <p:spPr>
          <a:xfrm>
            <a:off x="335559" y="5963035"/>
            <a:ext cx="11308360" cy="1200329"/>
          </a:xfrm>
          <a:prstGeom prst="rect">
            <a:avLst/>
          </a:prstGeom>
          <a:noFill/>
        </p:spPr>
        <p:txBody>
          <a:bodyPr wrap="square" rtlCol="0">
            <a:spAutoFit/>
          </a:bodyPr>
          <a:lstStyle/>
          <a:p>
            <a:r>
              <a:rPr lang="en-US" sz="900" dirty="0"/>
              <a:t>Sources:</a:t>
            </a:r>
          </a:p>
          <a:p>
            <a:r>
              <a:rPr lang="en-US" sz="900" dirty="0"/>
              <a:t>Data to Care: Using HIV Surveillance Data to Support the HIV Care Continuum, Atlanta: U.S. Centers for Disease Control and Prevention, </a:t>
            </a:r>
            <a:r>
              <a:rPr lang="en-US" sz="900" u="sng" dirty="0">
                <a:hlinkClick r:id="rId3"/>
              </a:rPr>
              <a:t>https://effectiveinterventions.cdc.gov/docs/default-source/data-to-care-d2c/pdf-of-important-considerations.pdf?sfvrsn=0</a:t>
            </a:r>
            <a:r>
              <a:rPr lang="en-US" sz="900" dirty="0"/>
              <a:t>. </a:t>
            </a:r>
          </a:p>
          <a:p>
            <a:r>
              <a:rPr lang="en-US" sz="900" dirty="0"/>
              <a:t>UNAIDS AIDSinfo database, 2018, </a:t>
            </a:r>
            <a:r>
              <a:rPr lang="en-US" sz="900" u="sng" dirty="0">
                <a:hlinkClick r:id="rId4"/>
              </a:rPr>
              <a:t>http://aidsinfo.unaids.org</a:t>
            </a:r>
            <a:r>
              <a:rPr lang="en-US" sz="900" dirty="0"/>
              <a:t>. </a:t>
            </a:r>
          </a:p>
          <a:p>
            <a:r>
              <a:rPr lang="en-US" sz="900" dirty="0"/>
              <a:t>Hart-Malloy R, Tesoriero J, Data to Care: A Critical Tool for Ending AIDS in New York State, 2016, </a:t>
            </a:r>
            <a:r>
              <a:rPr lang="en-US" sz="900" u="sng" dirty="0">
                <a:hlinkClick r:id="rId5"/>
              </a:rPr>
              <a:t>https://www.hiv.gov/blog/data-to-care-a-critical-tool-for-ending-aids-in-new-york-state</a:t>
            </a:r>
            <a:r>
              <a:rPr lang="en-US" sz="900" dirty="0"/>
              <a:t>. </a:t>
            </a:r>
          </a:p>
          <a:p>
            <a:r>
              <a:rPr lang="en-US" sz="900" dirty="0"/>
              <a:t> </a:t>
            </a:r>
          </a:p>
          <a:p>
            <a:endParaRPr lang="en-US" dirty="0"/>
          </a:p>
        </p:txBody>
      </p:sp>
      <p:sp>
        <p:nvSpPr>
          <p:cNvPr id="7" name="TextBox 6">
            <a:extLst>
              <a:ext uri="{FF2B5EF4-FFF2-40B4-BE49-F238E27FC236}">
                <a16:creationId xmlns:a16="http://schemas.microsoft.com/office/drawing/2014/main" id="{93B2FCFA-2C02-46CC-994A-4E9084B1943C}"/>
              </a:ext>
            </a:extLst>
          </p:cNvPr>
          <p:cNvSpPr txBox="1"/>
          <p:nvPr/>
        </p:nvSpPr>
        <p:spPr>
          <a:xfrm>
            <a:off x="1644075" y="1322457"/>
            <a:ext cx="10075177" cy="5047536"/>
          </a:xfrm>
          <a:prstGeom prst="rect">
            <a:avLst/>
          </a:prstGeom>
          <a:noFill/>
        </p:spPr>
        <p:txBody>
          <a:bodyPr wrap="square" rtlCol="0">
            <a:spAutoFit/>
          </a:bodyPr>
          <a:lstStyle/>
          <a:p>
            <a:r>
              <a:rPr lang="en-US" sz="1600" dirty="0"/>
              <a:t>Well-developed surveillance systems can detect markers for lack of linkage to care or discontinuity of care</a:t>
            </a:r>
          </a:p>
          <a:p>
            <a:pPr lvl="0"/>
            <a:r>
              <a:rPr lang="en-US" sz="1600" dirty="0"/>
              <a:t>Depends on reporting of CD4 and viral load test results</a:t>
            </a:r>
          </a:p>
          <a:p>
            <a:r>
              <a:rPr lang="en-US" sz="1600" dirty="0"/>
              <a:t> </a:t>
            </a:r>
          </a:p>
          <a:p>
            <a:r>
              <a:rPr lang="en-US" sz="1600" dirty="0"/>
              <a:t>Re-engagement of people who fall out of HIV care is critical to attainment of 90-90-90</a:t>
            </a:r>
          </a:p>
          <a:p>
            <a:pPr lvl="0"/>
            <a:r>
              <a:rPr lang="en-US" sz="1600" dirty="0"/>
              <a:t>Globally, 1 in 5 people discontinue antiretroviral therapy within 12 months of treatment initiation</a:t>
            </a:r>
          </a:p>
          <a:p>
            <a:r>
              <a:rPr lang="en-US" sz="1600" dirty="0"/>
              <a:t> </a:t>
            </a:r>
          </a:p>
          <a:p>
            <a:r>
              <a:rPr lang="en-US" sz="1600" dirty="0"/>
              <a:t>Data to care approaches use markers to identify people who have no evidence of health monitoring in a period of time (e.g., 12 months)</a:t>
            </a:r>
          </a:p>
          <a:p>
            <a:pPr lvl="0"/>
            <a:r>
              <a:rPr lang="en-US" sz="1600" dirty="0"/>
              <a:t>Lack of reported CD4 or viral load test</a:t>
            </a:r>
          </a:p>
          <a:p>
            <a:r>
              <a:rPr lang="en-US" sz="1600" dirty="0"/>
              <a:t> </a:t>
            </a:r>
          </a:p>
          <a:p>
            <a:r>
              <a:rPr lang="en-US" sz="1600" dirty="0"/>
              <a:t>Intervention to re-engage clients who are out of care and link them to HIV medical care</a:t>
            </a:r>
          </a:p>
          <a:p>
            <a:pPr lvl="0"/>
            <a:r>
              <a:rPr lang="en-US" sz="1600" dirty="0"/>
              <a:t>Different models: Provider outreach, health department outreach, community worker outreach</a:t>
            </a:r>
          </a:p>
          <a:p>
            <a:r>
              <a:rPr lang="en-US" sz="1600" dirty="0"/>
              <a:t> </a:t>
            </a:r>
          </a:p>
          <a:p>
            <a:r>
              <a:rPr lang="en-US" sz="1600" dirty="0"/>
              <a:t>New York City’s data-to-care model has achieved impressive results</a:t>
            </a:r>
          </a:p>
          <a:p>
            <a:pPr lvl="0"/>
            <a:r>
              <a:rPr lang="en-US" sz="1600" dirty="0"/>
              <a:t>75% of individuals who were out of care have been re-linked to HIV care</a:t>
            </a:r>
          </a:p>
          <a:p>
            <a:pPr lvl="0"/>
            <a:r>
              <a:rPr lang="en-US" sz="1600" dirty="0"/>
              <a:t>High levels of viral suppression among clients who are re-linked to care</a:t>
            </a:r>
          </a:p>
          <a:p>
            <a:r>
              <a:rPr lang="en-US" sz="1600" dirty="0"/>
              <a:t> </a:t>
            </a:r>
          </a:p>
          <a:p>
            <a:r>
              <a:rPr lang="en-US" sz="1600" dirty="0"/>
              <a:t>For information on implementing Data to Care: </a:t>
            </a:r>
            <a:r>
              <a:rPr lang="en-US" sz="1600" u="sng" dirty="0">
                <a:hlinkClick r:id="rId3"/>
              </a:rPr>
              <a:t>https://effectiveinterventions.cdc.gov/docs/default-source/data-to-care-d2c/pdf-of-important-considerations.pdf?sfvrsn=0</a:t>
            </a:r>
            <a:endParaRPr lang="en-US" sz="1600" dirty="0"/>
          </a:p>
          <a:p>
            <a:endParaRPr lang="en-US" dirty="0"/>
          </a:p>
        </p:txBody>
      </p:sp>
      <p:sp>
        <p:nvSpPr>
          <p:cNvPr id="5" name="Title 4">
            <a:extLst>
              <a:ext uri="{FF2B5EF4-FFF2-40B4-BE49-F238E27FC236}">
                <a16:creationId xmlns:a16="http://schemas.microsoft.com/office/drawing/2014/main" id="{A16EED01-CB75-4C85-9DC3-821C1709C86F}"/>
              </a:ext>
            </a:extLst>
          </p:cNvPr>
          <p:cNvSpPr>
            <a:spLocks noGrp="1"/>
          </p:cNvSpPr>
          <p:nvPr>
            <p:ph type="title"/>
          </p:nvPr>
        </p:nvSpPr>
        <p:spPr>
          <a:xfrm>
            <a:off x="472748" y="179457"/>
            <a:ext cx="10972800" cy="1143000"/>
          </a:xfrm>
          <a:solidFill>
            <a:schemeClr val="tx2">
              <a:lumMod val="60000"/>
              <a:lumOff val="40000"/>
            </a:schemeClr>
          </a:solidFill>
        </p:spPr>
        <p:txBody>
          <a:bodyPr>
            <a:normAutofit/>
          </a:bodyPr>
          <a:lstStyle/>
          <a:p>
            <a:pPr algn="l"/>
            <a:r>
              <a:rPr lang="en-US" dirty="0">
                <a:solidFill>
                  <a:schemeClr val="bg1"/>
                </a:solidFill>
              </a:rPr>
              <a:t>Data to Care</a:t>
            </a:r>
            <a:endParaRPr lang="en-US" dirty="0"/>
          </a:p>
        </p:txBody>
      </p:sp>
      <p:pic>
        <p:nvPicPr>
          <p:cNvPr id="9" name="Picture 8" descr="FTC-IAPAC-lockup.eps">
            <a:extLst>
              <a:ext uri="{FF2B5EF4-FFF2-40B4-BE49-F238E27FC236}">
                <a16:creationId xmlns:a16="http://schemas.microsoft.com/office/drawing/2014/main" id="{17A9E12D-90C0-4080-88FA-931637AA19F2}"/>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7950752" y="382444"/>
            <a:ext cx="3494796" cy="784416"/>
          </a:xfrm>
          <a:prstGeom prst="rect">
            <a:avLst/>
          </a:prstGeom>
        </p:spPr>
      </p:pic>
    </p:spTree>
    <p:extLst>
      <p:ext uri="{BB962C8B-B14F-4D97-AF65-F5344CB8AC3E}">
        <p14:creationId xmlns:p14="http://schemas.microsoft.com/office/powerpoint/2010/main" val="1904628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E5740-7B32-4288-A1D5-B93F222D3F23}"/>
              </a:ext>
            </a:extLst>
          </p:cNvPr>
          <p:cNvSpPr>
            <a:spLocks noGrp="1"/>
          </p:cNvSpPr>
          <p:nvPr>
            <p:ph type="title"/>
          </p:nvPr>
        </p:nvSpPr>
        <p:spPr>
          <a:solidFill>
            <a:schemeClr val="tx2">
              <a:lumMod val="60000"/>
              <a:lumOff val="40000"/>
            </a:schemeClr>
          </a:solidFill>
        </p:spPr>
        <p:txBody>
          <a:bodyPr>
            <a:normAutofit/>
          </a:bodyPr>
          <a:lstStyle/>
          <a:p>
            <a:pPr algn="l"/>
            <a:r>
              <a:rPr lang="en-US" dirty="0">
                <a:solidFill>
                  <a:schemeClr val="bg1"/>
                </a:solidFill>
              </a:rPr>
              <a:t>Data to Care</a:t>
            </a:r>
          </a:p>
        </p:txBody>
      </p:sp>
      <p:sp>
        <p:nvSpPr>
          <p:cNvPr id="3" name="Content Placeholder 2">
            <a:extLst>
              <a:ext uri="{FF2B5EF4-FFF2-40B4-BE49-F238E27FC236}">
                <a16:creationId xmlns:a16="http://schemas.microsoft.com/office/drawing/2014/main" id="{3206F58F-294A-44D5-A5AF-5D71A63D3252}"/>
              </a:ext>
            </a:extLst>
          </p:cNvPr>
          <p:cNvSpPr>
            <a:spLocks noGrp="1"/>
          </p:cNvSpPr>
          <p:nvPr>
            <p:ph idx="1"/>
          </p:nvPr>
        </p:nvSpPr>
        <p:spPr>
          <a:xfrm>
            <a:off x="609600" y="1600205"/>
            <a:ext cx="10972800" cy="4983157"/>
          </a:xfrm>
        </p:spPr>
        <p:txBody>
          <a:bodyPr>
            <a:normAutofit/>
          </a:bodyPr>
          <a:lstStyle/>
          <a:p>
            <a:r>
              <a:rPr lang="en-US" sz="2400" dirty="0"/>
              <a:t>Well-developed surveillance systems</a:t>
            </a:r>
          </a:p>
          <a:p>
            <a:pPr lvl="1"/>
            <a:r>
              <a:rPr lang="en-US" sz="2400" dirty="0"/>
              <a:t>detect markers for lack of linkage to care or discontinuity of care</a:t>
            </a:r>
          </a:p>
          <a:p>
            <a:r>
              <a:rPr lang="en-US" sz="2400" dirty="0"/>
              <a:t>Re-engagement of people who fall out of HIV care</a:t>
            </a:r>
          </a:p>
          <a:p>
            <a:pPr lvl="1"/>
            <a:r>
              <a:rPr lang="en-US" sz="2000" dirty="0"/>
              <a:t>critical to attainment of 90-90-90</a:t>
            </a:r>
          </a:p>
          <a:p>
            <a:pPr lvl="1"/>
            <a:endParaRPr lang="en-US" sz="2000" dirty="0"/>
          </a:p>
          <a:p>
            <a:pPr lvl="0"/>
            <a:r>
              <a:rPr lang="en-US" sz="2400" dirty="0"/>
              <a:t>Globally, 1 in 5 people discontinue antiretroviral therapy within 12 months of initiation</a:t>
            </a:r>
          </a:p>
          <a:p>
            <a:r>
              <a:rPr lang="en-US" sz="2400" dirty="0"/>
              <a:t>Data to care approaches use markers to identify people </a:t>
            </a:r>
          </a:p>
          <a:p>
            <a:pPr lvl="1"/>
            <a:r>
              <a:rPr lang="en-US" sz="2000" dirty="0"/>
              <a:t>who have no evidence of health monitoring in a period of time (e.g., 12 months)</a:t>
            </a:r>
            <a:endParaRPr lang="en-US" sz="2400" dirty="0"/>
          </a:p>
          <a:p>
            <a:r>
              <a:rPr lang="en-US" sz="2400" dirty="0"/>
              <a:t>Interventions to re-engage clients</a:t>
            </a:r>
          </a:p>
          <a:p>
            <a:pPr lvl="0"/>
            <a:r>
              <a:rPr lang="en-US" sz="2400" dirty="0"/>
              <a:t>Different models: Provider outreach, health department outreach, community worker outreach</a:t>
            </a:r>
          </a:p>
          <a:p>
            <a:pPr marL="0" indent="0">
              <a:buNone/>
            </a:pPr>
            <a:endParaRPr lang="en-US" sz="2400" dirty="0"/>
          </a:p>
        </p:txBody>
      </p:sp>
      <p:pic>
        <p:nvPicPr>
          <p:cNvPr id="4" name="Picture 3" descr="FTC-IAPAC-lockup.eps">
            <a:extLst>
              <a:ext uri="{FF2B5EF4-FFF2-40B4-BE49-F238E27FC236}">
                <a16:creationId xmlns:a16="http://schemas.microsoft.com/office/drawing/2014/main" id="{E6DB6C5E-D3F6-49C4-BC57-B7D58800E24D}"/>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7828671" y="453930"/>
            <a:ext cx="3494796" cy="784416"/>
          </a:xfrm>
          <a:prstGeom prst="rect">
            <a:avLst/>
          </a:prstGeom>
        </p:spPr>
      </p:pic>
    </p:spTree>
    <p:extLst>
      <p:ext uri="{BB962C8B-B14F-4D97-AF65-F5344CB8AC3E}">
        <p14:creationId xmlns:p14="http://schemas.microsoft.com/office/powerpoint/2010/main" val="4209653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E5740-7B32-4288-A1D5-B93F222D3F23}"/>
              </a:ext>
            </a:extLst>
          </p:cNvPr>
          <p:cNvSpPr>
            <a:spLocks noGrp="1"/>
          </p:cNvSpPr>
          <p:nvPr>
            <p:ph type="title"/>
          </p:nvPr>
        </p:nvSpPr>
        <p:spPr>
          <a:solidFill>
            <a:schemeClr val="tx2">
              <a:lumMod val="60000"/>
              <a:lumOff val="40000"/>
            </a:schemeClr>
          </a:solidFill>
        </p:spPr>
        <p:txBody>
          <a:bodyPr>
            <a:normAutofit/>
          </a:bodyPr>
          <a:lstStyle/>
          <a:p>
            <a:pPr algn="l"/>
            <a:r>
              <a:rPr lang="en-US" dirty="0">
                <a:solidFill>
                  <a:schemeClr val="bg1"/>
                </a:solidFill>
              </a:rPr>
              <a:t>Data to Care</a:t>
            </a:r>
          </a:p>
        </p:txBody>
      </p:sp>
      <p:sp>
        <p:nvSpPr>
          <p:cNvPr id="3" name="Content Placeholder 2">
            <a:extLst>
              <a:ext uri="{FF2B5EF4-FFF2-40B4-BE49-F238E27FC236}">
                <a16:creationId xmlns:a16="http://schemas.microsoft.com/office/drawing/2014/main" id="{3206F58F-294A-44D5-A5AF-5D71A63D3252}"/>
              </a:ext>
            </a:extLst>
          </p:cNvPr>
          <p:cNvSpPr>
            <a:spLocks noGrp="1"/>
          </p:cNvSpPr>
          <p:nvPr>
            <p:ph idx="1"/>
          </p:nvPr>
        </p:nvSpPr>
        <p:spPr/>
        <p:txBody>
          <a:bodyPr>
            <a:normAutofit fontScale="92500" lnSpcReduction="20000"/>
          </a:bodyPr>
          <a:lstStyle/>
          <a:p>
            <a:r>
              <a:rPr lang="en-US" dirty="0"/>
              <a:t>New York City’s data-to-care model has achieved impressive results</a:t>
            </a:r>
          </a:p>
          <a:p>
            <a:pPr lvl="0"/>
            <a:r>
              <a:rPr lang="en-US" dirty="0"/>
              <a:t>75% of individuals who were out of care</a:t>
            </a:r>
          </a:p>
          <a:p>
            <a:pPr lvl="1"/>
            <a:r>
              <a:rPr lang="en-US" dirty="0"/>
              <a:t>re-linked to HIV care</a:t>
            </a:r>
          </a:p>
          <a:p>
            <a:pPr lvl="1"/>
            <a:endParaRPr lang="en-US" dirty="0"/>
          </a:p>
          <a:p>
            <a:pPr lvl="0"/>
            <a:r>
              <a:rPr lang="en-US" dirty="0"/>
              <a:t>High levels of viral suppression </a:t>
            </a:r>
          </a:p>
          <a:p>
            <a:pPr lvl="1"/>
            <a:r>
              <a:rPr lang="en-US" dirty="0"/>
              <a:t>among clients who are re-linked to care</a:t>
            </a:r>
          </a:p>
          <a:p>
            <a:pPr marL="0" indent="0">
              <a:buNone/>
            </a:pPr>
            <a:r>
              <a:rPr lang="en-US" dirty="0"/>
              <a:t> </a:t>
            </a:r>
          </a:p>
          <a:p>
            <a:r>
              <a:rPr lang="en-US" dirty="0"/>
              <a:t>For information on implementing Data to Care:</a:t>
            </a:r>
          </a:p>
          <a:p>
            <a:pPr marL="0" indent="0">
              <a:buNone/>
            </a:pPr>
            <a:r>
              <a:rPr lang="en-US" dirty="0"/>
              <a:t> </a:t>
            </a:r>
            <a:r>
              <a:rPr lang="en-US" u="sng" dirty="0">
                <a:hlinkClick r:id="rId3"/>
              </a:rPr>
              <a:t>https://effectiveinterventions.cdc.gov/docs/default-source/data-to-care-d2c/pdf-of-important-considerations.pdf?sfvrsn=0</a:t>
            </a:r>
            <a:endParaRPr lang="en-US" dirty="0"/>
          </a:p>
          <a:p>
            <a:endParaRPr lang="en-US" dirty="0"/>
          </a:p>
        </p:txBody>
      </p:sp>
      <p:sp>
        <p:nvSpPr>
          <p:cNvPr id="4" name="TextBox 3">
            <a:extLst>
              <a:ext uri="{FF2B5EF4-FFF2-40B4-BE49-F238E27FC236}">
                <a16:creationId xmlns:a16="http://schemas.microsoft.com/office/drawing/2014/main" id="{DB813F1A-FE4C-4F13-947C-D3C5A5C3DD81}"/>
              </a:ext>
            </a:extLst>
          </p:cNvPr>
          <p:cNvSpPr txBox="1"/>
          <p:nvPr/>
        </p:nvSpPr>
        <p:spPr>
          <a:xfrm>
            <a:off x="132359" y="6211669"/>
            <a:ext cx="6834498" cy="646331"/>
          </a:xfrm>
          <a:prstGeom prst="rect">
            <a:avLst/>
          </a:prstGeom>
          <a:noFill/>
        </p:spPr>
        <p:txBody>
          <a:bodyPr wrap="square" rtlCol="0">
            <a:spAutoFit/>
          </a:bodyPr>
          <a:lstStyle/>
          <a:p>
            <a:r>
              <a:rPr lang="en-US" sz="900" dirty="0"/>
              <a:t>Sources:</a:t>
            </a:r>
          </a:p>
          <a:p>
            <a:r>
              <a:rPr lang="en-US" sz="900" dirty="0"/>
              <a:t>Data to Care: Using HIV Surveillance Data to Support the HIV Care Continuum, Atlanta: U.S. Centers for Disease Control and Prevention, </a:t>
            </a:r>
          </a:p>
          <a:p>
            <a:r>
              <a:rPr lang="en-US" sz="900" dirty="0"/>
              <a:t>UNAIDS AIDSinfo database, 2018, </a:t>
            </a:r>
          </a:p>
          <a:p>
            <a:r>
              <a:rPr lang="en-US" sz="900" dirty="0"/>
              <a:t>Hart-Malloy R, Tesoriero J, Data to Care: A Critical Tool for Ending AIDS in New York State, 2016,</a:t>
            </a:r>
          </a:p>
        </p:txBody>
      </p:sp>
      <p:pic>
        <p:nvPicPr>
          <p:cNvPr id="5" name="Picture 4" descr="FTC-IAPAC-lockup.eps">
            <a:extLst>
              <a:ext uri="{FF2B5EF4-FFF2-40B4-BE49-F238E27FC236}">
                <a16:creationId xmlns:a16="http://schemas.microsoft.com/office/drawing/2014/main" id="{9A4BC617-7C6A-4BCC-A2AD-D8F6DE9F807D}"/>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7978796" y="453930"/>
            <a:ext cx="3494796" cy="784416"/>
          </a:xfrm>
          <a:prstGeom prst="rect">
            <a:avLst/>
          </a:prstGeom>
        </p:spPr>
      </p:pic>
    </p:spTree>
    <p:extLst>
      <p:ext uri="{BB962C8B-B14F-4D97-AF65-F5344CB8AC3E}">
        <p14:creationId xmlns:p14="http://schemas.microsoft.com/office/powerpoint/2010/main" val="3151459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DC864-556D-4E88-8934-C37DA7BF6891}"/>
              </a:ext>
            </a:extLst>
          </p:cNvPr>
          <p:cNvSpPr>
            <a:spLocks noGrp="1"/>
          </p:cNvSpPr>
          <p:nvPr>
            <p:ph type="title"/>
          </p:nvPr>
        </p:nvSpPr>
        <p:spPr>
          <a:solidFill>
            <a:schemeClr val="tx2">
              <a:lumMod val="60000"/>
              <a:lumOff val="40000"/>
            </a:schemeClr>
          </a:solidFill>
        </p:spPr>
        <p:txBody>
          <a:bodyPr>
            <a:normAutofit/>
          </a:bodyPr>
          <a:lstStyle/>
          <a:p>
            <a:pPr algn="l"/>
            <a:r>
              <a:rPr lang="en-US" dirty="0">
                <a:solidFill>
                  <a:schemeClr val="bg1"/>
                </a:solidFill>
              </a:rPr>
              <a:t>Case Management and Referral</a:t>
            </a:r>
          </a:p>
        </p:txBody>
      </p:sp>
      <p:sp>
        <p:nvSpPr>
          <p:cNvPr id="3" name="Content Placeholder 2">
            <a:extLst>
              <a:ext uri="{FF2B5EF4-FFF2-40B4-BE49-F238E27FC236}">
                <a16:creationId xmlns:a16="http://schemas.microsoft.com/office/drawing/2014/main" id="{1B5D49BE-7A56-4987-B74E-C90476951281}"/>
              </a:ext>
            </a:extLst>
          </p:cNvPr>
          <p:cNvSpPr>
            <a:spLocks noGrp="1"/>
          </p:cNvSpPr>
          <p:nvPr>
            <p:ph idx="1"/>
          </p:nvPr>
        </p:nvSpPr>
        <p:spPr/>
        <p:txBody>
          <a:bodyPr>
            <a:normAutofit fontScale="92500"/>
          </a:bodyPr>
          <a:lstStyle/>
          <a:p>
            <a:r>
              <a:rPr lang="en-US" dirty="0"/>
              <a:t>Case Management</a:t>
            </a:r>
          </a:p>
          <a:p>
            <a:pPr lvl="1"/>
            <a:r>
              <a:rPr lang="en-US" dirty="0"/>
              <a:t>recommended for patients who have intensive social or structural issues</a:t>
            </a:r>
          </a:p>
          <a:p>
            <a:pPr lvl="1"/>
            <a:r>
              <a:rPr lang="en-US" dirty="0"/>
              <a:t>such as food insecurity, housing issues or transportation needs</a:t>
            </a:r>
          </a:p>
          <a:p>
            <a:r>
              <a:rPr lang="en-US" dirty="0"/>
              <a:t>For individuals with substance use disorders, </a:t>
            </a:r>
          </a:p>
          <a:p>
            <a:pPr lvl="1"/>
            <a:r>
              <a:rPr lang="en-US" dirty="0"/>
              <a:t>directly observed therapy</a:t>
            </a:r>
          </a:p>
          <a:p>
            <a:pPr lvl="1"/>
            <a:r>
              <a:rPr lang="en-US" dirty="0"/>
              <a:t>especially in the context of methadone maintenance services</a:t>
            </a:r>
          </a:p>
          <a:p>
            <a:pPr lvl="1"/>
            <a:r>
              <a:rPr lang="en-US" dirty="0"/>
              <a:t>can improve adherence</a:t>
            </a:r>
          </a:p>
          <a:p>
            <a:r>
              <a:rPr lang="en-US" dirty="0"/>
              <a:t>Patients should be screened, managed and treated for mental illness</a:t>
            </a:r>
          </a:p>
          <a:p>
            <a:endParaRPr lang="en-US" dirty="0"/>
          </a:p>
        </p:txBody>
      </p:sp>
      <p:sp>
        <p:nvSpPr>
          <p:cNvPr id="4" name="TextBox 3">
            <a:extLst>
              <a:ext uri="{FF2B5EF4-FFF2-40B4-BE49-F238E27FC236}">
                <a16:creationId xmlns:a16="http://schemas.microsoft.com/office/drawing/2014/main" id="{6F60E1F4-EE94-4CDF-A6B5-CB677D0EF35D}"/>
              </a:ext>
            </a:extLst>
          </p:cNvPr>
          <p:cNvSpPr txBox="1"/>
          <p:nvPr/>
        </p:nvSpPr>
        <p:spPr>
          <a:xfrm>
            <a:off x="212387" y="6308735"/>
            <a:ext cx="9091270" cy="307777"/>
          </a:xfrm>
          <a:prstGeom prst="rect">
            <a:avLst/>
          </a:prstGeom>
          <a:noFill/>
        </p:spPr>
        <p:txBody>
          <a:bodyPr wrap="square" rtlCol="0">
            <a:spAutoFit/>
          </a:bodyPr>
          <a:lstStyle/>
          <a:p>
            <a:r>
              <a:rPr lang="en-US" sz="1400" dirty="0"/>
              <a:t>Sources: Thompson MA et al., Barker B et al., International AIDS Conference, Amsterdam, 2018, Abstract WEAX0101LB.</a:t>
            </a:r>
          </a:p>
        </p:txBody>
      </p:sp>
      <p:pic>
        <p:nvPicPr>
          <p:cNvPr id="5" name="Picture 4" descr="FTC-IAPAC-lockup.eps">
            <a:extLst>
              <a:ext uri="{FF2B5EF4-FFF2-40B4-BE49-F238E27FC236}">
                <a16:creationId xmlns:a16="http://schemas.microsoft.com/office/drawing/2014/main" id="{56691918-D98F-4C89-AC61-7C7AC7400A11}"/>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8087604" y="453930"/>
            <a:ext cx="3494796" cy="784416"/>
          </a:xfrm>
          <a:prstGeom prst="rect">
            <a:avLst/>
          </a:prstGeom>
        </p:spPr>
      </p:pic>
    </p:spTree>
    <p:extLst>
      <p:ext uri="{BB962C8B-B14F-4D97-AF65-F5344CB8AC3E}">
        <p14:creationId xmlns:p14="http://schemas.microsoft.com/office/powerpoint/2010/main" val="3293993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8003ADD-26DF-4F6C-AB48-B6793A539BA1}"/>
              </a:ext>
            </a:extLst>
          </p:cNvPr>
          <p:cNvSpPr txBox="1"/>
          <p:nvPr/>
        </p:nvSpPr>
        <p:spPr>
          <a:xfrm>
            <a:off x="444616" y="5444454"/>
            <a:ext cx="11023134" cy="1661993"/>
          </a:xfrm>
          <a:prstGeom prst="rect">
            <a:avLst/>
          </a:prstGeom>
          <a:noFill/>
        </p:spPr>
        <p:txBody>
          <a:bodyPr wrap="square" rtlCol="0">
            <a:spAutoFit/>
          </a:bodyPr>
          <a:lstStyle/>
          <a:p>
            <a:r>
              <a:rPr lang="en-US" sz="1400"/>
              <a:t>Sources:</a:t>
            </a:r>
          </a:p>
          <a:p>
            <a:r>
              <a:rPr lang="en-US" sz="1400"/>
              <a:t>Thompson MA et al., Guidelines for Improving Entry Into and Retention in Care and Antiretroviral Adherence for Persons with HIV: Evidence-Based Recommendations From an International Association of Physicians in AIDS Care Panel, Ann Intern Med 2012;156:817-833.</a:t>
            </a:r>
          </a:p>
          <a:p>
            <a:r>
              <a:rPr lang="en-US" sz="1400"/>
              <a:t>Barker B et al., Engagement in methadone maintenance therapy associated with less time with plasma HIV-1 RNA viral load above 1500 copies/mL among a cohort of HIV-positive people who use drugs in Vancouver, Canada, International AIDS Conference, Amsterdam, 2018, Abstract WEAX0101LB.</a:t>
            </a:r>
          </a:p>
          <a:p>
            <a:endParaRPr lang="en-US" dirty="0"/>
          </a:p>
        </p:txBody>
      </p:sp>
      <p:sp>
        <p:nvSpPr>
          <p:cNvPr id="8" name="TextBox 7">
            <a:extLst>
              <a:ext uri="{FF2B5EF4-FFF2-40B4-BE49-F238E27FC236}">
                <a16:creationId xmlns:a16="http://schemas.microsoft.com/office/drawing/2014/main" id="{8162F7AD-2F06-4803-B234-FED92C076858}"/>
              </a:ext>
            </a:extLst>
          </p:cNvPr>
          <p:cNvSpPr txBox="1"/>
          <p:nvPr/>
        </p:nvSpPr>
        <p:spPr>
          <a:xfrm>
            <a:off x="1392572" y="2131430"/>
            <a:ext cx="9739619" cy="2585323"/>
          </a:xfrm>
          <a:prstGeom prst="rect">
            <a:avLst/>
          </a:prstGeom>
          <a:noFill/>
        </p:spPr>
        <p:txBody>
          <a:bodyPr wrap="square" rtlCol="0">
            <a:spAutoFit/>
          </a:bodyPr>
          <a:lstStyle/>
          <a:p>
            <a:r>
              <a:rPr lang="en-US"/>
              <a:t>Case Management is recommended for patients who have intensive social or structural issues, such as food insecurity, housing issues or transportation needs</a:t>
            </a:r>
          </a:p>
          <a:p>
            <a:r>
              <a:rPr lang="en-US"/>
              <a:t> </a:t>
            </a:r>
          </a:p>
          <a:p>
            <a:r>
              <a:rPr lang="en-US"/>
              <a:t>For individuals with substance use disorders, directly observed therapy, especially in the context of methadone maintenance services, can improve adherence</a:t>
            </a:r>
          </a:p>
          <a:p>
            <a:r>
              <a:rPr lang="en-US"/>
              <a:t> </a:t>
            </a:r>
          </a:p>
          <a:p>
            <a:r>
              <a:rPr lang="en-US"/>
              <a:t>As mental health disorders can interfere with a person’s ability to adhere to treatment, patients should be screened, managed and treated for mental illness</a:t>
            </a:r>
          </a:p>
          <a:p>
            <a:endParaRPr lang="en-US" dirty="0"/>
          </a:p>
        </p:txBody>
      </p:sp>
      <p:sp>
        <p:nvSpPr>
          <p:cNvPr id="4" name="Title 3">
            <a:extLst>
              <a:ext uri="{FF2B5EF4-FFF2-40B4-BE49-F238E27FC236}">
                <a16:creationId xmlns:a16="http://schemas.microsoft.com/office/drawing/2014/main" id="{058CE641-4095-4E62-A152-BF66166264DF}"/>
              </a:ext>
            </a:extLst>
          </p:cNvPr>
          <p:cNvSpPr>
            <a:spLocks noGrp="1"/>
          </p:cNvSpPr>
          <p:nvPr>
            <p:ph type="title"/>
          </p:nvPr>
        </p:nvSpPr>
        <p:spPr>
          <a:solidFill>
            <a:schemeClr val="tx2">
              <a:lumMod val="60000"/>
              <a:lumOff val="40000"/>
            </a:schemeClr>
          </a:solidFill>
        </p:spPr>
        <p:txBody>
          <a:bodyPr>
            <a:normAutofit/>
          </a:bodyPr>
          <a:lstStyle/>
          <a:p>
            <a:pPr algn="l"/>
            <a:r>
              <a:rPr lang="en-US">
                <a:solidFill>
                  <a:schemeClr val="bg1"/>
                </a:solidFill>
              </a:rPr>
              <a:t>Case Management and Referral</a:t>
            </a:r>
            <a:endParaRPr lang="en-US" dirty="0">
              <a:solidFill>
                <a:schemeClr val="bg1"/>
              </a:solidFill>
            </a:endParaRPr>
          </a:p>
        </p:txBody>
      </p:sp>
      <p:pic>
        <p:nvPicPr>
          <p:cNvPr id="9" name="Picture 8" descr="FTC-IAPAC-lockup.eps">
            <a:extLst>
              <a:ext uri="{FF2B5EF4-FFF2-40B4-BE49-F238E27FC236}">
                <a16:creationId xmlns:a16="http://schemas.microsoft.com/office/drawing/2014/main" id="{B06F64F3-2BD6-4875-9C83-9ADF9746309A}"/>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7978796" y="453930"/>
            <a:ext cx="3494796" cy="784416"/>
          </a:xfrm>
          <a:prstGeom prst="rect">
            <a:avLst/>
          </a:prstGeom>
        </p:spPr>
      </p:pic>
    </p:spTree>
    <p:extLst>
      <p:ext uri="{BB962C8B-B14F-4D97-AF65-F5344CB8AC3E}">
        <p14:creationId xmlns:p14="http://schemas.microsoft.com/office/powerpoint/2010/main" val="1961039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0992ED3-FA99-4FAD-A3CA-2B9B3BB8B4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643467"/>
            <a:ext cx="3424430" cy="557318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6CFD91D-409F-43A5-9D0D-7F7CDCC907BD}"/>
              </a:ext>
            </a:extLst>
          </p:cNvPr>
          <p:cNvSpPr>
            <a:spLocks noGrp="1"/>
          </p:cNvSpPr>
          <p:nvPr>
            <p:ph type="title"/>
          </p:nvPr>
        </p:nvSpPr>
        <p:spPr>
          <a:xfrm>
            <a:off x="8384458" y="996950"/>
            <a:ext cx="2969342" cy="5028490"/>
          </a:xfrm>
        </p:spPr>
        <p:txBody>
          <a:bodyPr anchor="ctr">
            <a:normAutofit/>
          </a:bodyPr>
          <a:lstStyle/>
          <a:p>
            <a:r>
              <a:rPr lang="en-US" b="1">
                <a:solidFill>
                  <a:srgbClr val="FFFFFF"/>
                </a:solidFill>
              </a:rPr>
              <a:t>Learning Objectives</a:t>
            </a:r>
            <a:endParaRPr lang="en-US">
              <a:solidFill>
                <a:srgbClr val="FFFFFF"/>
              </a:solidFill>
            </a:endParaRPr>
          </a:p>
        </p:txBody>
      </p:sp>
      <p:pic>
        <p:nvPicPr>
          <p:cNvPr id="6" name="Picture 5" descr="FTC-IAPAC-lockup.eps">
            <a:extLst>
              <a:ext uri="{FF2B5EF4-FFF2-40B4-BE49-F238E27FC236}">
                <a16:creationId xmlns:a16="http://schemas.microsoft.com/office/drawing/2014/main" id="{2F4A3FBA-C71F-468D-BEC9-A2D0209B90DF}"/>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814339" y="1441595"/>
            <a:ext cx="6720316" cy="1512070"/>
          </a:xfrm>
          <a:prstGeom prst="rect">
            <a:avLst/>
          </a:prstGeom>
        </p:spPr>
      </p:pic>
      <p:sp>
        <p:nvSpPr>
          <p:cNvPr id="3" name="Content Placeholder 2">
            <a:extLst>
              <a:ext uri="{FF2B5EF4-FFF2-40B4-BE49-F238E27FC236}">
                <a16:creationId xmlns:a16="http://schemas.microsoft.com/office/drawing/2014/main" id="{572D29D5-BF44-4FD8-AD78-2EEDBFA7A1D8}"/>
              </a:ext>
            </a:extLst>
          </p:cNvPr>
          <p:cNvSpPr>
            <a:spLocks noGrp="1"/>
          </p:cNvSpPr>
          <p:nvPr>
            <p:ph idx="1"/>
          </p:nvPr>
        </p:nvSpPr>
        <p:spPr>
          <a:xfrm>
            <a:off x="814339" y="3289110"/>
            <a:ext cx="6730320" cy="3316405"/>
          </a:xfrm>
        </p:spPr>
        <p:txBody>
          <a:bodyPr>
            <a:normAutofit/>
          </a:bodyPr>
          <a:lstStyle/>
          <a:p>
            <a:pPr marL="0" indent="0">
              <a:buNone/>
            </a:pPr>
            <a:r>
              <a:rPr lang="en-US" sz="1800" b="1" dirty="0"/>
              <a:t>The purpose of this module is to inform current recommendations and best practices for the initiation of ART and for increasing rates of treatment adherence and retention in care among ART patients. After completing this module, you will be able to:</a:t>
            </a:r>
          </a:p>
          <a:p>
            <a:pPr marL="0" indent="0">
              <a:buNone/>
            </a:pPr>
            <a:endParaRPr lang="en-US" sz="1800" b="1" dirty="0"/>
          </a:p>
          <a:p>
            <a:r>
              <a:rPr lang="en-US" sz="1800" dirty="0"/>
              <a:t>Explain the treatment and prevention benefits of ART</a:t>
            </a:r>
          </a:p>
          <a:p>
            <a:r>
              <a:rPr lang="en-US" sz="1800" dirty="0"/>
              <a:t>Describe existing recommendations and the latest evidence on initiation of ART</a:t>
            </a:r>
          </a:p>
          <a:p>
            <a:r>
              <a:rPr lang="en-US" sz="1800" dirty="0"/>
              <a:t>Describe how emerging HIV initiation, adherence and retention practices can maximize the proportion of  your HIV patients who are virally suppressed </a:t>
            </a:r>
          </a:p>
          <a:p>
            <a:endParaRPr lang="en-US" sz="1800" dirty="0"/>
          </a:p>
          <a:p>
            <a:endParaRPr lang="en-US" sz="1300" dirty="0"/>
          </a:p>
          <a:p>
            <a:endParaRPr lang="en-US" sz="1300" dirty="0"/>
          </a:p>
          <a:p>
            <a:endParaRPr lang="en-US" sz="1300" dirty="0"/>
          </a:p>
        </p:txBody>
      </p:sp>
      <p:sp>
        <p:nvSpPr>
          <p:cNvPr id="4" name="Slide Number Placeholder 3">
            <a:extLst>
              <a:ext uri="{FF2B5EF4-FFF2-40B4-BE49-F238E27FC236}">
                <a16:creationId xmlns:a16="http://schemas.microsoft.com/office/drawing/2014/main" id="{706405CA-AC12-4572-B6F3-8E556AAAEEB6}"/>
              </a:ext>
            </a:extLst>
          </p:cNvPr>
          <p:cNvSpPr>
            <a:spLocks noGrp="1"/>
          </p:cNvSpPr>
          <p:nvPr>
            <p:ph type="sldNum" sz="quarter" idx="12"/>
          </p:nvPr>
        </p:nvSpPr>
        <p:spPr>
          <a:xfrm>
            <a:off x="10636250" y="6356350"/>
            <a:ext cx="717550" cy="365125"/>
          </a:xfrm>
        </p:spPr>
        <p:txBody>
          <a:bodyPr>
            <a:normAutofit/>
          </a:bodyPr>
          <a:lstStyle/>
          <a:p>
            <a:pPr marL="0" marR="0" lvl="0" indent="0" defTabSz="457200" rtl="0" eaLnBrk="1" fontAlgn="auto" latinLnBrk="0" hangingPunct="1">
              <a:spcBef>
                <a:spcPts val="0"/>
              </a:spcBef>
              <a:spcAft>
                <a:spcPts val="600"/>
              </a:spcAft>
              <a:buClrTx/>
              <a:buSzTx/>
              <a:buFontTx/>
              <a:buNone/>
              <a:tabLst/>
              <a:defRPr/>
            </a:pPr>
            <a:fld id="{E730AC3E-21CB-4F08-912A-1016660120AD}" type="slidenum">
              <a:rPr kumimoji="0" lang="en-US"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defTabSz="457200" rtl="0" eaLnBrk="1" fontAlgn="auto" latinLnBrk="0" hangingPunct="1">
                <a:spcBef>
                  <a:spcPts val="0"/>
                </a:spcBef>
                <a:spcAft>
                  <a:spcPts val="600"/>
                </a:spcAft>
                <a:buClrTx/>
                <a:buSzTx/>
                <a:buFontTx/>
                <a:buNone/>
                <a:tabLst/>
                <a:defRPr/>
              </a:pPr>
              <a:t>3</a:t>
            </a:fld>
            <a:endParaRPr kumimoji="0" lang="en-US"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4692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ECEF6C2F-9906-4F89-9B4F-598E9F344B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428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91E12CD6-A76F-439F-9C98-C0211D8FD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42816"/>
            <a:ext cx="12192000" cy="261518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itle 1">
            <a:extLst>
              <a:ext uri="{FF2B5EF4-FFF2-40B4-BE49-F238E27FC236}">
                <a16:creationId xmlns:a16="http://schemas.microsoft.com/office/drawing/2014/main" id="{6826863D-4CDB-254F-9FD2-1AF3DE5431C3}"/>
              </a:ext>
            </a:extLst>
          </p:cNvPr>
          <p:cNvSpPr>
            <a:spLocks noGrp="1"/>
          </p:cNvSpPr>
          <p:nvPr>
            <p:ph type="title"/>
          </p:nvPr>
        </p:nvSpPr>
        <p:spPr>
          <a:xfrm>
            <a:off x="838200" y="4636802"/>
            <a:ext cx="10515600" cy="1325563"/>
          </a:xfrm>
        </p:spPr>
        <p:txBody>
          <a:bodyPr vert="horz" lIns="91440" tIns="45720" rIns="91440" bIns="45720" rtlCol="0" anchor="ctr">
            <a:normAutofit/>
          </a:bodyPr>
          <a:lstStyle/>
          <a:p>
            <a:pPr defTabSz="914400">
              <a:lnSpc>
                <a:spcPct val="90000"/>
              </a:lnSpc>
            </a:pPr>
            <a:r>
              <a:rPr lang="en-US" b="1" kern="1200">
                <a:solidFill>
                  <a:schemeClr val="tx1"/>
                </a:solidFill>
                <a:latin typeface="+mj-lt"/>
                <a:ea typeface="+mj-ea"/>
                <a:cs typeface="+mj-cs"/>
              </a:rPr>
              <a:t>What We Know about </a:t>
            </a:r>
            <a:br>
              <a:rPr lang="en-US" b="1" kern="1200">
                <a:solidFill>
                  <a:schemeClr val="tx1"/>
                </a:solidFill>
                <a:latin typeface="+mj-lt"/>
                <a:ea typeface="+mj-ea"/>
                <a:cs typeface="+mj-cs"/>
              </a:rPr>
            </a:br>
            <a:r>
              <a:rPr lang="en-US" b="1" kern="1200">
                <a:solidFill>
                  <a:schemeClr val="tx1"/>
                </a:solidFill>
                <a:latin typeface="+mj-lt"/>
                <a:ea typeface="+mj-ea"/>
                <a:cs typeface="+mj-cs"/>
              </a:rPr>
              <a:t>Antiretroviral Therapy</a:t>
            </a:r>
            <a:endParaRPr lang="en-US" kern="1200">
              <a:solidFill>
                <a:schemeClr val="tx1"/>
              </a:solidFill>
              <a:latin typeface="+mj-lt"/>
              <a:ea typeface="+mj-ea"/>
              <a:cs typeface="+mj-cs"/>
            </a:endParaRPr>
          </a:p>
        </p:txBody>
      </p:sp>
      <p:pic>
        <p:nvPicPr>
          <p:cNvPr id="69" name="Picture 68" descr="FTC-IAPAC-lockup.eps">
            <a:extLst>
              <a:ext uri="{FF2B5EF4-FFF2-40B4-BE49-F238E27FC236}">
                <a16:creationId xmlns:a16="http://schemas.microsoft.com/office/drawing/2014/main" id="{1F2368AF-0222-B943-88C3-45C5D9B857BF}"/>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650449" y="1466612"/>
            <a:ext cx="10901471" cy="2452829"/>
          </a:xfrm>
          <a:prstGeom prst="rect">
            <a:avLst/>
          </a:prstGeom>
        </p:spPr>
      </p:pic>
    </p:spTree>
    <p:extLst>
      <p:ext uri="{BB962C8B-B14F-4D97-AF65-F5344CB8AC3E}">
        <p14:creationId xmlns:p14="http://schemas.microsoft.com/office/powerpoint/2010/main" val="1757765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436705-3C92-480B-9ECE-EA3B1A951ED7}"/>
              </a:ext>
            </a:extLst>
          </p:cNvPr>
          <p:cNvSpPr>
            <a:spLocks noGrp="1"/>
          </p:cNvSpPr>
          <p:nvPr>
            <p:ph type="title"/>
          </p:nvPr>
        </p:nvSpPr>
        <p:spPr>
          <a:xfrm>
            <a:off x="1901162" y="3050433"/>
            <a:ext cx="3722933" cy="1207667"/>
          </a:xfrm>
          <a:ln w="25400" cap="sq">
            <a:solidFill>
              <a:srgbClr val="FFFFFF"/>
            </a:solidFill>
            <a:miter lim="800000"/>
          </a:ln>
        </p:spPr>
        <p:txBody>
          <a:bodyPr vert="horz" wrap="square" lIns="91440" tIns="45720" rIns="91440" bIns="45720" rtlCol="0" anchor="ctr">
            <a:noAutofit/>
          </a:bodyPr>
          <a:lstStyle/>
          <a:p>
            <a:pPr defTabSz="914400">
              <a:lnSpc>
                <a:spcPct val="90000"/>
              </a:lnSpc>
            </a:pPr>
            <a:r>
              <a:rPr lang="en-US" sz="2800" b="1" kern="1200" dirty="0">
                <a:solidFill>
                  <a:srgbClr val="FFFFFF"/>
                </a:solidFill>
                <a:latin typeface="+mj-lt"/>
                <a:ea typeface="+mj-ea"/>
                <a:cs typeface="+mj-cs"/>
              </a:rPr>
              <a:t>The Health Benefits of Antiretroviral Therapy</a:t>
            </a:r>
          </a:p>
        </p:txBody>
      </p:sp>
      <p:sp>
        <p:nvSpPr>
          <p:cNvPr id="23" name="Rectangle 22">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A6C181E-8702-47A4-A4BE-B56DB3C2FED5}"/>
              </a:ext>
            </a:extLst>
          </p:cNvPr>
          <p:cNvSpPr>
            <a:spLocks noGrp="1"/>
          </p:cNvSpPr>
          <p:nvPr>
            <p:ph idx="1"/>
          </p:nvPr>
        </p:nvSpPr>
        <p:spPr>
          <a:xfrm>
            <a:off x="6624900" y="933539"/>
            <a:ext cx="5053066" cy="5015587"/>
          </a:xfrm>
        </p:spPr>
        <p:txBody>
          <a:bodyPr vert="horz" lIns="91440" tIns="45720" rIns="91440" bIns="45720" rtlCol="0">
            <a:normAutofit fontScale="92500" lnSpcReduction="10000"/>
          </a:bodyPr>
          <a:lstStyle/>
          <a:p>
            <a:pPr indent="-228600" defTabSz="914400">
              <a:lnSpc>
                <a:spcPct val="90000"/>
              </a:lnSpc>
              <a:buFont typeface="Arial" panose="020B0604020202020204" pitchFamily="34" charset="0"/>
              <a:buChar char="•"/>
            </a:pPr>
            <a:r>
              <a:rPr lang="en-US" sz="2400" dirty="0"/>
              <a:t>ART substantially improves health and well-being for PLHIV</a:t>
            </a:r>
          </a:p>
          <a:p>
            <a:pPr indent="-228600" defTabSz="914400">
              <a:lnSpc>
                <a:spcPct val="90000"/>
              </a:lnSpc>
              <a:buFont typeface="Arial" panose="020B0604020202020204" pitchFamily="34" charset="0"/>
              <a:buChar char="•"/>
            </a:pPr>
            <a:endParaRPr lang="en-US" sz="2400" dirty="0"/>
          </a:p>
          <a:p>
            <a:pPr lvl="0" indent="-228600" defTabSz="914400">
              <a:lnSpc>
                <a:spcPct val="90000"/>
              </a:lnSpc>
              <a:buFont typeface="Arial" panose="020B0604020202020204" pitchFamily="34" charset="0"/>
              <a:buChar char="•"/>
            </a:pPr>
            <a:r>
              <a:rPr lang="en-US" sz="2400" dirty="0"/>
              <a:t>PLHIV can now have a near-normal life span</a:t>
            </a:r>
          </a:p>
          <a:p>
            <a:pPr marL="0" indent="0" defTabSz="914400">
              <a:lnSpc>
                <a:spcPct val="90000"/>
              </a:lnSpc>
              <a:buNone/>
            </a:pPr>
            <a:endParaRPr lang="en-US" sz="2400" dirty="0"/>
          </a:p>
          <a:p>
            <a:pPr indent="-228600" defTabSz="914400">
              <a:lnSpc>
                <a:spcPct val="90000"/>
              </a:lnSpc>
              <a:buFont typeface="Arial" panose="020B0604020202020204" pitchFamily="34" charset="0"/>
              <a:buChar char="•"/>
            </a:pPr>
            <a:r>
              <a:rPr lang="en-US" sz="2400" dirty="0"/>
              <a:t>ART has sharply lowered AIDS-related deaths and disability</a:t>
            </a:r>
          </a:p>
          <a:p>
            <a:pPr indent="-228600" defTabSz="914400">
              <a:lnSpc>
                <a:spcPct val="90000"/>
              </a:lnSpc>
              <a:buFont typeface="Arial" panose="020B0604020202020204" pitchFamily="34" charset="0"/>
              <a:buChar char="•"/>
            </a:pPr>
            <a:endParaRPr lang="en-US" sz="2400" dirty="0"/>
          </a:p>
          <a:p>
            <a:pPr lvl="0" indent="-228600" defTabSz="914400">
              <a:lnSpc>
                <a:spcPct val="90000"/>
              </a:lnSpc>
              <a:buFont typeface="Arial" panose="020B0604020202020204" pitchFamily="34" charset="0"/>
              <a:buChar char="•"/>
            </a:pPr>
            <a:r>
              <a:rPr lang="en-US" sz="2400" dirty="0"/>
              <a:t>More than 6-fold decline in deaths in U.S. </a:t>
            </a:r>
          </a:p>
          <a:p>
            <a:pPr marL="0" indent="0" defTabSz="914400">
              <a:lnSpc>
                <a:spcPct val="90000"/>
              </a:lnSpc>
              <a:buNone/>
            </a:pPr>
            <a:endParaRPr lang="en-US" sz="2400" dirty="0"/>
          </a:p>
          <a:p>
            <a:pPr indent="-228600" defTabSz="914400">
              <a:lnSpc>
                <a:spcPct val="90000"/>
              </a:lnSpc>
              <a:buFont typeface="Arial" panose="020B0604020202020204" pitchFamily="34" charset="0"/>
              <a:buChar char="•"/>
            </a:pPr>
            <a:r>
              <a:rPr lang="en-US" sz="2400" dirty="0"/>
              <a:t>Continuous ART likely to serve as central HIV treatment strategy for some time</a:t>
            </a:r>
          </a:p>
          <a:p>
            <a:pPr indent="-228600" defTabSz="914400">
              <a:lnSpc>
                <a:spcPct val="90000"/>
              </a:lnSpc>
              <a:buFont typeface="Arial" panose="020B0604020202020204" pitchFamily="34" charset="0"/>
              <a:buChar char="•"/>
            </a:pPr>
            <a:endParaRPr lang="en-US" sz="1600" dirty="0"/>
          </a:p>
        </p:txBody>
      </p:sp>
      <p:sp>
        <p:nvSpPr>
          <p:cNvPr id="4" name="TextBox 3">
            <a:extLst>
              <a:ext uri="{FF2B5EF4-FFF2-40B4-BE49-F238E27FC236}">
                <a16:creationId xmlns:a16="http://schemas.microsoft.com/office/drawing/2014/main" id="{05B7E85C-576C-4B71-8789-F5BF7A12347A}"/>
              </a:ext>
            </a:extLst>
          </p:cNvPr>
          <p:cNvSpPr txBox="1"/>
          <p:nvPr/>
        </p:nvSpPr>
        <p:spPr>
          <a:xfrm>
            <a:off x="6316436" y="5949127"/>
            <a:ext cx="5569265" cy="908873"/>
          </a:xfrm>
          <a:prstGeom prst="rect">
            <a:avLst/>
          </a:prstGeom>
        </p:spPr>
        <p:txBody>
          <a:bodyPr vert="horz" lIns="91440" tIns="45720" rIns="91440" bIns="45720" rtlCol="0">
            <a:normAutofit/>
          </a:bodyPr>
          <a:lstStyle/>
          <a:p>
            <a:pPr defTabSz="914400">
              <a:lnSpc>
                <a:spcPct val="90000"/>
              </a:lnSpc>
              <a:spcAft>
                <a:spcPts val="600"/>
              </a:spcAft>
            </a:pPr>
            <a:r>
              <a:rPr lang="en-US" sz="1200" dirty="0"/>
              <a:t>Katz IT, et al,  Marcus et al,  Murray CJL et al. Grinsztejn B et al, Fidler S et al, </a:t>
            </a:r>
          </a:p>
          <a:p>
            <a:pPr defTabSz="914400">
              <a:lnSpc>
                <a:spcPct val="90000"/>
              </a:lnSpc>
              <a:spcAft>
                <a:spcPts val="600"/>
              </a:spcAft>
            </a:pPr>
            <a:r>
              <a:rPr lang="en-US" sz="1200" dirty="0"/>
              <a:t>HIV in the United States: At a Glance, 2018, Atlanta: U.S. Centers for Disease Control and Prevention</a:t>
            </a:r>
          </a:p>
          <a:p>
            <a:pPr defTabSz="914400">
              <a:lnSpc>
                <a:spcPct val="90000"/>
              </a:lnSpc>
              <a:spcAft>
                <a:spcPts val="600"/>
              </a:spcAft>
            </a:pPr>
            <a:r>
              <a:rPr lang="en-US" sz="1200" dirty="0"/>
              <a:t>EMPRANO ANRS 12136 Study Group, INSIGHT START Study Group</a:t>
            </a:r>
          </a:p>
        </p:txBody>
      </p:sp>
    </p:spTree>
    <p:extLst>
      <p:ext uri="{BB962C8B-B14F-4D97-AF65-F5344CB8AC3E}">
        <p14:creationId xmlns:p14="http://schemas.microsoft.com/office/powerpoint/2010/main" val="2653400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84BA38-E352-4D66-A71D-5879609D826E}"/>
              </a:ext>
            </a:extLst>
          </p:cNvPr>
          <p:cNvSpPr>
            <a:spLocks noGrp="1"/>
          </p:cNvSpPr>
          <p:nvPr>
            <p:ph type="title"/>
          </p:nvPr>
        </p:nvSpPr>
        <p:spPr>
          <a:xfrm>
            <a:off x="1901162" y="3050433"/>
            <a:ext cx="3722933" cy="1371441"/>
          </a:xfrm>
          <a:ln w="25400" cap="sq">
            <a:solidFill>
              <a:srgbClr val="FFFFFF"/>
            </a:solidFill>
            <a:miter lim="800000"/>
          </a:ln>
        </p:spPr>
        <p:txBody>
          <a:bodyPr vert="horz" wrap="square" lIns="91440" tIns="45720" rIns="91440" bIns="45720" rtlCol="0" anchor="ctr">
            <a:noAutofit/>
          </a:bodyPr>
          <a:lstStyle/>
          <a:p>
            <a:pPr defTabSz="914400">
              <a:lnSpc>
                <a:spcPct val="90000"/>
              </a:lnSpc>
            </a:pPr>
            <a:r>
              <a:rPr lang="en-US" sz="2800" b="1" dirty="0">
                <a:solidFill>
                  <a:srgbClr val="FFFFFF"/>
                </a:solidFill>
              </a:rPr>
              <a:t>The Prevention Benefits of Antiretroviral Therapy</a:t>
            </a:r>
          </a:p>
        </p:txBody>
      </p:sp>
      <p:sp>
        <p:nvSpPr>
          <p:cNvPr id="14" name="Rectangle 13">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01138D-BFA8-40A8-8F49-6F0EF9FCD3C8}"/>
              </a:ext>
            </a:extLst>
          </p:cNvPr>
          <p:cNvSpPr>
            <a:spLocks noGrp="1"/>
          </p:cNvSpPr>
          <p:nvPr>
            <p:ph idx="1"/>
          </p:nvPr>
        </p:nvSpPr>
        <p:spPr>
          <a:xfrm>
            <a:off x="6587104" y="1037247"/>
            <a:ext cx="5053066" cy="3604374"/>
          </a:xfrm>
        </p:spPr>
        <p:txBody>
          <a:bodyPr vert="horz" lIns="91440" tIns="45720" rIns="91440" bIns="45720" rtlCol="0">
            <a:normAutofit/>
          </a:bodyPr>
          <a:lstStyle/>
          <a:p>
            <a:pPr indent="-228600" defTabSz="914400">
              <a:lnSpc>
                <a:spcPct val="90000"/>
              </a:lnSpc>
              <a:buFont typeface="Arial" panose="020B0604020202020204" pitchFamily="34" charset="0"/>
              <a:buChar char="•"/>
            </a:pPr>
            <a:r>
              <a:rPr lang="en-US" sz="2200" dirty="0"/>
              <a:t>Clinical trials have found that ART sharply lowers the risk of HIV transmission</a:t>
            </a:r>
          </a:p>
          <a:p>
            <a:pPr indent="-228600" defTabSz="914400">
              <a:lnSpc>
                <a:spcPct val="90000"/>
              </a:lnSpc>
              <a:buFont typeface="Arial" panose="020B0604020202020204" pitchFamily="34" charset="0"/>
              <a:buChar char="•"/>
            </a:pPr>
            <a:endParaRPr lang="en-US" sz="2200" dirty="0"/>
          </a:p>
          <a:p>
            <a:pPr indent="-228600" defTabSz="914400">
              <a:lnSpc>
                <a:spcPct val="90000"/>
              </a:lnSpc>
              <a:buFont typeface="Arial" panose="020B0604020202020204" pitchFamily="34" charset="0"/>
              <a:buChar char="•"/>
            </a:pPr>
            <a:r>
              <a:rPr lang="en-US" sz="2200" dirty="0"/>
              <a:t>Prevention benefits of ART have been confirmed in the real world (Vancouver, KwaZulu-Natal, PEPFAR studies)</a:t>
            </a:r>
          </a:p>
          <a:p>
            <a:pPr marL="114291" indent="0" defTabSz="914400">
              <a:lnSpc>
                <a:spcPct val="90000"/>
              </a:lnSpc>
              <a:buNone/>
            </a:pPr>
            <a:endParaRPr lang="en-US" sz="2200" dirty="0"/>
          </a:p>
          <a:p>
            <a:pPr indent="-228600" defTabSz="914400">
              <a:lnSpc>
                <a:spcPct val="90000"/>
              </a:lnSpc>
              <a:buFont typeface="Arial" panose="020B0604020202020204" pitchFamily="34" charset="0"/>
              <a:buChar char="•"/>
            </a:pPr>
            <a:r>
              <a:rPr lang="en-US" sz="2200" dirty="0"/>
              <a:t>No linked seroconversion in studies of serodiscordant partners (U=U)</a:t>
            </a:r>
          </a:p>
          <a:p>
            <a:pPr marL="0" indent="-228600" defTabSz="914400">
              <a:lnSpc>
                <a:spcPct val="90000"/>
              </a:lnSpc>
              <a:buFont typeface="Arial" panose="020B0604020202020204" pitchFamily="34" charset="0"/>
              <a:buChar char="•"/>
            </a:pPr>
            <a:endParaRPr lang="en-US" sz="1700" dirty="0"/>
          </a:p>
        </p:txBody>
      </p:sp>
      <p:sp>
        <p:nvSpPr>
          <p:cNvPr id="5" name="TextBox 4">
            <a:extLst>
              <a:ext uri="{FF2B5EF4-FFF2-40B4-BE49-F238E27FC236}">
                <a16:creationId xmlns:a16="http://schemas.microsoft.com/office/drawing/2014/main" id="{60576863-1C69-4E67-B634-C9CD48FA8CE1}"/>
              </a:ext>
            </a:extLst>
          </p:cNvPr>
          <p:cNvSpPr txBox="1"/>
          <p:nvPr/>
        </p:nvSpPr>
        <p:spPr>
          <a:xfrm>
            <a:off x="6582772" y="5678867"/>
            <a:ext cx="5057398" cy="1078106"/>
          </a:xfrm>
          <a:prstGeom prst="rect">
            <a:avLst/>
          </a:prstGeom>
        </p:spPr>
        <p:txBody>
          <a:bodyPr vert="horz" lIns="91440" tIns="45720" rIns="91440" bIns="45720" rtlCol="0">
            <a:normAutofit/>
          </a:bodyPr>
          <a:lstStyle/>
          <a:p>
            <a:pPr defTabSz="914400">
              <a:lnSpc>
                <a:spcPct val="90000"/>
              </a:lnSpc>
              <a:spcAft>
                <a:spcPts val="600"/>
              </a:spcAft>
            </a:pPr>
            <a:r>
              <a:rPr lang="en-US" sz="1400" dirty="0"/>
              <a:t>Sources: Montaner JS et al., Cohen M et al.. Rodger A et al., Montaner JSG et al., </a:t>
            </a:r>
            <a:r>
              <a:rPr lang="en-US" sz="1400" dirty="0" err="1"/>
              <a:t>Tanser</a:t>
            </a:r>
            <a:r>
              <a:rPr lang="en-US" sz="1400" dirty="0"/>
              <a:t> F et al., </a:t>
            </a:r>
          </a:p>
          <a:p>
            <a:pPr defTabSz="914400">
              <a:lnSpc>
                <a:spcPct val="90000"/>
              </a:lnSpc>
              <a:spcAft>
                <a:spcPts val="600"/>
              </a:spcAft>
            </a:pPr>
            <a:r>
              <a:rPr lang="en-US" sz="1400" dirty="0"/>
              <a:t>PHIA (Population-Based HIV Impact Assessment) Project, Data Summaries, </a:t>
            </a:r>
            <a:r>
              <a:rPr lang="en-US" sz="1400" u="sng" dirty="0">
                <a:hlinkClick r:id="rId3"/>
              </a:rPr>
              <a:t>https://phia.icap.columbia.edu/resources</a:t>
            </a:r>
            <a:r>
              <a:rPr lang="en-US" sz="2000" u="sng" dirty="0">
                <a:hlinkClick r:id="rId3"/>
              </a:rPr>
              <a:t>/</a:t>
            </a:r>
            <a:r>
              <a:rPr lang="en-US" sz="2000" dirty="0"/>
              <a:t>. </a:t>
            </a:r>
          </a:p>
        </p:txBody>
      </p:sp>
    </p:spTree>
    <p:extLst>
      <p:ext uri="{BB962C8B-B14F-4D97-AF65-F5344CB8AC3E}">
        <p14:creationId xmlns:p14="http://schemas.microsoft.com/office/powerpoint/2010/main" val="311735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9B7BE-53CA-429C-A4FD-7E0DABC36BD3}"/>
              </a:ext>
            </a:extLst>
          </p:cNvPr>
          <p:cNvSpPr>
            <a:spLocks noGrp="1"/>
          </p:cNvSpPr>
          <p:nvPr>
            <p:ph type="title"/>
          </p:nvPr>
        </p:nvSpPr>
        <p:spPr/>
        <p:txBody>
          <a:bodyPr/>
          <a:lstStyle/>
          <a:p>
            <a:pPr algn="l"/>
            <a:r>
              <a:rPr lang="en-US" dirty="0"/>
              <a:t>Maximizing the Benefits of ART </a:t>
            </a:r>
          </a:p>
        </p:txBody>
      </p:sp>
      <p:sp>
        <p:nvSpPr>
          <p:cNvPr id="3" name="Text Placeholder 2">
            <a:extLst>
              <a:ext uri="{FF2B5EF4-FFF2-40B4-BE49-F238E27FC236}">
                <a16:creationId xmlns:a16="http://schemas.microsoft.com/office/drawing/2014/main" id="{BC29D11B-498D-4CBC-9473-5FF85D3E568B}"/>
              </a:ext>
            </a:extLst>
          </p:cNvPr>
          <p:cNvSpPr>
            <a:spLocks noGrp="1"/>
          </p:cNvSpPr>
          <p:nvPr>
            <p:ph type="body" idx="1"/>
          </p:nvPr>
        </p:nvSpPr>
        <p:spPr/>
        <p:txBody>
          <a:bodyPr/>
          <a:lstStyle/>
          <a:p>
            <a:r>
              <a:rPr lang="en-US" u="sng" dirty="0"/>
              <a:t>Initiating ART</a:t>
            </a:r>
          </a:p>
        </p:txBody>
      </p:sp>
      <p:sp>
        <p:nvSpPr>
          <p:cNvPr id="4" name="Content Placeholder 3">
            <a:extLst>
              <a:ext uri="{FF2B5EF4-FFF2-40B4-BE49-F238E27FC236}">
                <a16:creationId xmlns:a16="http://schemas.microsoft.com/office/drawing/2014/main" id="{8B1DF2F7-3C53-4003-9E33-A1FBBB0080D4}"/>
              </a:ext>
            </a:extLst>
          </p:cNvPr>
          <p:cNvSpPr>
            <a:spLocks noGrp="1"/>
          </p:cNvSpPr>
          <p:nvPr>
            <p:ph sz="half" idx="2"/>
          </p:nvPr>
        </p:nvSpPr>
        <p:spPr/>
        <p:txBody>
          <a:bodyPr/>
          <a:lstStyle/>
          <a:p>
            <a:pPr lvl="0"/>
            <a:endParaRPr lang="en-US" dirty="0"/>
          </a:p>
          <a:p>
            <a:pPr lvl="0"/>
            <a:r>
              <a:rPr lang="en-US" dirty="0"/>
              <a:t>When to start ART</a:t>
            </a:r>
          </a:p>
          <a:p>
            <a:pPr lvl="0"/>
            <a:r>
              <a:rPr lang="en-US" dirty="0"/>
              <a:t>What to use as first-line therapy</a:t>
            </a:r>
          </a:p>
          <a:p>
            <a:pPr lvl="0"/>
            <a:r>
              <a:rPr lang="en-US" dirty="0"/>
              <a:t>Dolutegravir and pregnancy</a:t>
            </a:r>
          </a:p>
          <a:p>
            <a:endParaRPr lang="en-US" dirty="0"/>
          </a:p>
        </p:txBody>
      </p:sp>
      <p:sp>
        <p:nvSpPr>
          <p:cNvPr id="5" name="Text Placeholder 4">
            <a:extLst>
              <a:ext uri="{FF2B5EF4-FFF2-40B4-BE49-F238E27FC236}">
                <a16:creationId xmlns:a16="http://schemas.microsoft.com/office/drawing/2014/main" id="{AD4B4BF3-4B75-4FBA-837A-528BEE7E8DC7}"/>
              </a:ext>
            </a:extLst>
          </p:cNvPr>
          <p:cNvSpPr>
            <a:spLocks noGrp="1"/>
          </p:cNvSpPr>
          <p:nvPr>
            <p:ph type="body" sz="quarter" idx="3"/>
          </p:nvPr>
        </p:nvSpPr>
        <p:spPr/>
        <p:txBody>
          <a:bodyPr/>
          <a:lstStyle/>
          <a:p>
            <a:r>
              <a:rPr lang="en-US" u="sng" dirty="0"/>
              <a:t>Adherence and retention interventions</a:t>
            </a:r>
          </a:p>
        </p:txBody>
      </p:sp>
      <p:sp>
        <p:nvSpPr>
          <p:cNvPr id="6" name="Content Placeholder 5">
            <a:extLst>
              <a:ext uri="{FF2B5EF4-FFF2-40B4-BE49-F238E27FC236}">
                <a16:creationId xmlns:a16="http://schemas.microsoft.com/office/drawing/2014/main" id="{C56E63B6-BE44-47AA-BCED-5674D5935F5C}"/>
              </a:ext>
            </a:extLst>
          </p:cNvPr>
          <p:cNvSpPr>
            <a:spLocks noGrp="1"/>
          </p:cNvSpPr>
          <p:nvPr>
            <p:ph sz="quarter" idx="4"/>
          </p:nvPr>
        </p:nvSpPr>
        <p:spPr/>
        <p:txBody>
          <a:bodyPr/>
          <a:lstStyle/>
          <a:p>
            <a:pPr lvl="0"/>
            <a:endParaRPr lang="en-US" dirty="0"/>
          </a:p>
          <a:p>
            <a:pPr lvl="0"/>
            <a:r>
              <a:rPr lang="en-US" dirty="0"/>
              <a:t>Why adherence and retention are important</a:t>
            </a:r>
          </a:p>
          <a:p>
            <a:pPr lvl="0"/>
            <a:r>
              <a:rPr lang="en-US" dirty="0"/>
              <a:t>Peer interventions </a:t>
            </a:r>
          </a:p>
          <a:p>
            <a:pPr lvl="0"/>
            <a:r>
              <a:rPr lang="en-US" dirty="0"/>
              <a:t>mHealth interventions</a:t>
            </a:r>
          </a:p>
          <a:p>
            <a:pPr lvl="0"/>
            <a:r>
              <a:rPr lang="en-US" dirty="0"/>
              <a:t>Patient navigation</a:t>
            </a:r>
          </a:p>
          <a:p>
            <a:pPr lvl="0"/>
            <a:r>
              <a:rPr lang="en-US" dirty="0"/>
              <a:t>Data to care</a:t>
            </a:r>
          </a:p>
          <a:p>
            <a:pPr lvl="0"/>
            <a:r>
              <a:rPr lang="en-US" dirty="0"/>
              <a:t>Clinic practices </a:t>
            </a:r>
          </a:p>
          <a:p>
            <a:endParaRPr lang="en-US" dirty="0"/>
          </a:p>
        </p:txBody>
      </p:sp>
      <p:pic>
        <p:nvPicPr>
          <p:cNvPr id="7" name="Picture 6" descr="FTC-IAPAC-lockup.eps">
            <a:extLst>
              <a:ext uri="{FF2B5EF4-FFF2-40B4-BE49-F238E27FC236}">
                <a16:creationId xmlns:a16="http://schemas.microsoft.com/office/drawing/2014/main" id="{4487DBC6-0323-45C4-BD58-D14181C21EC4}"/>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8224456" y="284405"/>
            <a:ext cx="3494796" cy="784416"/>
          </a:xfrm>
          <a:prstGeom prst="rect">
            <a:avLst/>
          </a:prstGeom>
        </p:spPr>
      </p:pic>
    </p:spTree>
    <p:extLst>
      <p:ext uri="{BB962C8B-B14F-4D97-AF65-F5344CB8AC3E}">
        <p14:creationId xmlns:p14="http://schemas.microsoft.com/office/powerpoint/2010/main" val="1463927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itle 1">
            <a:extLst>
              <a:ext uri="{FF2B5EF4-FFF2-40B4-BE49-F238E27FC236}">
                <a16:creationId xmlns:a16="http://schemas.microsoft.com/office/drawing/2014/main" id="{6826863D-4CDB-254F-9FD2-1AF3DE5431C3}"/>
              </a:ext>
            </a:extLst>
          </p:cNvPr>
          <p:cNvSpPr>
            <a:spLocks noGrp="1"/>
          </p:cNvSpPr>
          <p:nvPr>
            <p:ph type="title"/>
          </p:nvPr>
        </p:nvSpPr>
        <p:spPr>
          <a:xfrm>
            <a:off x="1366160" y="4376508"/>
            <a:ext cx="9623404" cy="1257202"/>
          </a:xfrm>
        </p:spPr>
        <p:txBody>
          <a:bodyPr vert="horz" lIns="91440" tIns="45720" rIns="91440" bIns="45720" rtlCol="0" anchor="b">
            <a:normAutofit/>
          </a:bodyPr>
          <a:lstStyle/>
          <a:p>
            <a:pPr algn="l" defTabSz="914400">
              <a:lnSpc>
                <a:spcPct val="90000"/>
              </a:lnSpc>
            </a:pPr>
            <a:r>
              <a:rPr lang="en-US" sz="6600" b="1" kern="1200">
                <a:solidFill>
                  <a:schemeClr val="tx1"/>
                </a:solidFill>
                <a:latin typeface="+mj-lt"/>
                <a:ea typeface="+mj-ea"/>
                <a:cs typeface="+mj-cs"/>
              </a:rPr>
              <a:t>When to Start ART</a:t>
            </a:r>
            <a:endParaRPr lang="en-US" sz="6600" kern="1200">
              <a:solidFill>
                <a:schemeClr val="tx1"/>
              </a:solidFill>
              <a:latin typeface="+mj-lt"/>
              <a:ea typeface="+mj-ea"/>
              <a:cs typeface="+mj-cs"/>
            </a:endParaRPr>
          </a:p>
        </p:txBody>
      </p:sp>
      <p:sp>
        <p:nvSpPr>
          <p:cNvPr id="76" name="Rectangle 75">
            <a:extLst>
              <a:ext uri="{FF2B5EF4-FFF2-40B4-BE49-F238E27FC236}">
                <a16:creationId xmlns:a16="http://schemas.microsoft.com/office/drawing/2014/main" id="{A2555B16-BE1D-4C33-A27C-FF0671B6C9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9" name="Picture 68" descr="FTC-IAPAC-lockup.eps">
            <a:extLst>
              <a:ext uri="{FF2B5EF4-FFF2-40B4-BE49-F238E27FC236}">
                <a16:creationId xmlns:a16="http://schemas.microsoft.com/office/drawing/2014/main" id="{1F2368AF-0222-B943-88C3-45C5D9B857BF}"/>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15"/>
              <a:stretch>
                <a:fillRect/>
              </a:stretch>
            </p:blipFill>
          </mc:Choice>
          <mc:Fallback>
            <p:blipFill>
              <a:blip r:embed="rId16"/>
              <a:stretch>
                <a:fillRect/>
              </a:stretch>
            </p:blipFill>
          </mc:Fallback>
        </mc:AlternateContent>
        <p:spPr>
          <a:xfrm>
            <a:off x="1365855" y="1382564"/>
            <a:ext cx="9934606" cy="2235285"/>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3476412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E5FFD-9CAE-478A-994D-ADE45676771D}"/>
              </a:ext>
            </a:extLst>
          </p:cNvPr>
          <p:cNvSpPr>
            <a:spLocks noGrp="1"/>
          </p:cNvSpPr>
          <p:nvPr>
            <p:ph type="title"/>
          </p:nvPr>
        </p:nvSpPr>
        <p:spPr/>
        <p:txBody>
          <a:bodyPr>
            <a:normAutofit/>
          </a:bodyPr>
          <a:lstStyle/>
          <a:p>
            <a:pPr algn="l"/>
            <a:r>
              <a:rPr lang="en-US" b="1"/>
              <a:t>When to Start ART</a:t>
            </a:r>
            <a:endParaRPr lang="en-US" dirty="0"/>
          </a:p>
        </p:txBody>
      </p:sp>
      <p:graphicFrame>
        <p:nvGraphicFramePr>
          <p:cNvPr id="6" name="Content Placeholder 2">
            <a:extLst>
              <a:ext uri="{FF2B5EF4-FFF2-40B4-BE49-F238E27FC236}">
                <a16:creationId xmlns:a16="http://schemas.microsoft.com/office/drawing/2014/main" id="{4B629C88-0375-4946-BD91-79BA6C3DB9F3}"/>
              </a:ext>
            </a:extLst>
          </p:cNvPr>
          <p:cNvGraphicFramePr>
            <a:graphicFrameLocks noGrp="1"/>
          </p:cNvGraphicFramePr>
          <p:nvPr>
            <p:ph idx="1"/>
            <p:extLst>
              <p:ext uri="{D42A27DB-BD31-4B8C-83A1-F6EECF244321}">
                <p14:modId xmlns:p14="http://schemas.microsoft.com/office/powerpoint/2010/main" val="2063903273"/>
              </p:ext>
            </p:extLst>
          </p:nvPr>
        </p:nvGraphicFramePr>
        <p:xfrm>
          <a:off x="609600" y="1600205"/>
          <a:ext cx="109728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FTC-IAPAC-lockup.eps">
            <a:extLst>
              <a:ext uri="{FF2B5EF4-FFF2-40B4-BE49-F238E27FC236}">
                <a16:creationId xmlns:a16="http://schemas.microsoft.com/office/drawing/2014/main" id="{76DBE61A-7196-4742-AEE0-A87EC56C2E08}"/>
              </a:ext>
            </a:extLst>
          </p:cNvPr>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8"/>
              <a:stretch>
                <a:fillRect/>
              </a:stretch>
            </p:blipFill>
          </mc:Choice>
          <mc:Fallback>
            <p:blipFill>
              <a:blip r:embed="rId9"/>
              <a:stretch>
                <a:fillRect/>
              </a:stretch>
            </p:blipFill>
          </mc:Fallback>
        </mc:AlternateContent>
        <p:spPr>
          <a:xfrm>
            <a:off x="8224456" y="284405"/>
            <a:ext cx="3494796" cy="784416"/>
          </a:xfrm>
          <a:prstGeom prst="rect">
            <a:avLst/>
          </a:prstGeom>
        </p:spPr>
      </p:pic>
    </p:spTree>
    <p:extLst>
      <p:ext uri="{BB962C8B-B14F-4D97-AF65-F5344CB8AC3E}">
        <p14:creationId xmlns:p14="http://schemas.microsoft.com/office/powerpoint/2010/main" val="3799039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1CD0B75984A74E9761559E8DBBA6B5" ma:contentTypeVersion="13" ma:contentTypeDescription="Create a new document." ma:contentTypeScope="" ma:versionID="3b7bb870f5bb338dff3eb5374676eeaa">
  <xsd:schema xmlns:xsd="http://www.w3.org/2001/XMLSchema" xmlns:xs="http://www.w3.org/2001/XMLSchema" xmlns:p="http://schemas.microsoft.com/office/2006/metadata/properties" xmlns:ns2="d574e637-7c3e-42e3-aa1b-13f8693b04d7" xmlns:ns3="c60cc2b2-8a55-4fab-b466-86d4179567e8" targetNamespace="http://schemas.microsoft.com/office/2006/metadata/properties" ma:root="true" ma:fieldsID="e130eaaee6d84f9fba90bb18441d671f" ns2:_="" ns3:_="">
    <xsd:import namespace="d574e637-7c3e-42e3-aa1b-13f8693b04d7"/>
    <xsd:import namespace="c60cc2b2-8a55-4fab-b466-86d4179567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74e637-7c3e-42e3-aa1b-13f8693b04d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0cc2b2-8a55-4fab-b466-86d4179567e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8BC934-3D99-441F-B2E8-DF551C17D469}"/>
</file>

<file path=customXml/itemProps2.xml><?xml version="1.0" encoding="utf-8"?>
<ds:datastoreItem xmlns:ds="http://schemas.openxmlformats.org/officeDocument/2006/customXml" ds:itemID="{FBFBDD80-6FB2-4911-A14C-BBFC1E5EEDB1}"/>
</file>

<file path=customXml/itemProps3.xml><?xml version="1.0" encoding="utf-8"?>
<ds:datastoreItem xmlns:ds="http://schemas.openxmlformats.org/officeDocument/2006/customXml" ds:itemID="{6B2DAEAA-322F-4754-AF9A-935F2D0A0407}"/>
</file>

<file path=docProps/app.xml><?xml version="1.0" encoding="utf-8"?>
<Properties xmlns="http://schemas.openxmlformats.org/officeDocument/2006/extended-properties" xmlns:vt="http://schemas.openxmlformats.org/officeDocument/2006/docPropsVTypes">
  <TotalTime>4</TotalTime>
  <Words>8118</Words>
  <Application>Microsoft Office PowerPoint</Application>
  <PresentationFormat>Widescreen</PresentationFormat>
  <Paragraphs>477</Paragraphs>
  <Slides>29</Slides>
  <Notes>29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Calibri</vt:lpstr>
      <vt:lpstr>Calibri Light</vt:lpstr>
      <vt:lpstr>Open Sans</vt:lpstr>
      <vt:lpstr>Office Theme</vt:lpstr>
      <vt:lpstr>1_Office Theme</vt:lpstr>
      <vt:lpstr>PowerPoint Presentation</vt:lpstr>
      <vt:lpstr>Fast-Track Cities Initiative</vt:lpstr>
      <vt:lpstr>Learning Objectives</vt:lpstr>
      <vt:lpstr>What We Know about  Antiretroviral Therapy</vt:lpstr>
      <vt:lpstr>The Health Benefits of Antiretroviral Therapy</vt:lpstr>
      <vt:lpstr>The Prevention Benefits of Antiretroviral Therapy</vt:lpstr>
      <vt:lpstr>Maximizing the Benefits of ART </vt:lpstr>
      <vt:lpstr>When to Start ART</vt:lpstr>
      <vt:lpstr>When to Start ART</vt:lpstr>
      <vt:lpstr>Test-and-Treat: Clinical Guidelines</vt:lpstr>
      <vt:lpstr>Importance of the Earliest Possible Treatment Initiation</vt:lpstr>
      <vt:lpstr>Fast-Track Treatment Initiation</vt:lpstr>
      <vt:lpstr>Experience in San Francisco and Melbourne</vt:lpstr>
      <vt:lpstr>Similar results from Western Europe  </vt:lpstr>
      <vt:lpstr>What to Start</vt:lpstr>
      <vt:lpstr>Recommended Initial Regimens for Most People</vt:lpstr>
      <vt:lpstr>Dolutegravir, Pregnant Women and Children</vt:lpstr>
      <vt:lpstr>Interventions to Enhance Adherence and Retention </vt:lpstr>
      <vt:lpstr>Importance of Robust Adherence and Retention</vt:lpstr>
      <vt:lpstr>Interventions to Enhance  Adherence and Retention</vt:lpstr>
      <vt:lpstr>mHealth Interventions</vt:lpstr>
      <vt:lpstr>Peer Support</vt:lpstr>
      <vt:lpstr>Patient Navigation </vt:lpstr>
      <vt:lpstr>Clinical Practice Strategies</vt:lpstr>
      <vt:lpstr>Data to Care</vt:lpstr>
      <vt:lpstr>Data to Care</vt:lpstr>
      <vt:lpstr>Data to Care</vt:lpstr>
      <vt:lpstr>Case Management and Referral</vt:lpstr>
      <vt:lpstr>Case Management and Referral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Duncombe</dc:creator>
  <cp:lastModifiedBy>Christopher Duncombe</cp:lastModifiedBy>
  <cp:revision>2</cp:revision>
  <dcterms:created xsi:type="dcterms:W3CDTF">2020-09-26T17:59:42Z</dcterms:created>
  <dcterms:modified xsi:type="dcterms:W3CDTF">2020-09-26T18:08:13Z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0x010100371CD0B75984A74E9761559E8DBBA6B5</vt:lpwstr>
  </property>
</Properties>
</file>