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 id="2147483820" r:id="rId6"/>
  </p:sldMasterIdLst>
  <p:notesMasterIdLst>
    <p:notesMasterId r:id="rId40"/>
  </p:notesMasterIdLst>
  <p:handoutMasterIdLst>
    <p:handoutMasterId r:id="rId41"/>
  </p:handoutMasterIdLst>
  <p:sldIdLst>
    <p:sldId id="485" r:id="rId7"/>
    <p:sldId id="484" r:id="rId8"/>
    <p:sldId id="487" r:id="rId9"/>
    <p:sldId id="486" r:id="rId10"/>
    <p:sldId id="488" r:id="rId11"/>
    <p:sldId id="543" r:id="rId12"/>
    <p:sldId id="544" r:id="rId13"/>
    <p:sldId id="545" r:id="rId14"/>
    <p:sldId id="492" r:id="rId15"/>
    <p:sldId id="548" r:id="rId16"/>
    <p:sldId id="494" r:id="rId17"/>
    <p:sldId id="495" r:id="rId18"/>
    <p:sldId id="496" r:id="rId19"/>
    <p:sldId id="547" r:id="rId20"/>
    <p:sldId id="540" r:id="rId21"/>
    <p:sldId id="499" r:id="rId22"/>
    <p:sldId id="500" r:id="rId23"/>
    <p:sldId id="501" r:id="rId24"/>
    <p:sldId id="502" r:id="rId25"/>
    <p:sldId id="546" r:id="rId26"/>
    <p:sldId id="503" r:id="rId27"/>
    <p:sldId id="504" r:id="rId28"/>
    <p:sldId id="505" r:id="rId29"/>
    <p:sldId id="506" r:id="rId30"/>
    <p:sldId id="507" r:id="rId31"/>
    <p:sldId id="508" r:id="rId32"/>
    <p:sldId id="527" r:id="rId33"/>
    <p:sldId id="539" r:id="rId34"/>
    <p:sldId id="529" r:id="rId35"/>
    <p:sldId id="530" r:id="rId36"/>
    <p:sldId id="531" r:id="rId37"/>
    <p:sldId id="532" r:id="rId38"/>
    <p:sldId id="533"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9380" autoAdjust="0"/>
  </p:normalViewPr>
  <p:slideViewPr>
    <p:cSldViewPr snapToGrid="0">
      <p:cViewPr varScale="1">
        <p:scale>
          <a:sx n="53" d="100"/>
          <a:sy n="53" d="100"/>
        </p:scale>
        <p:origin x="1064" y="36"/>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3783602157278E-2"/>
          <c:y val="0.26681386904168075"/>
          <c:w val="0.8204264870931538"/>
          <c:h val="0.59132007233273054"/>
        </c:manualLayout>
      </c:layout>
      <c:lineChart>
        <c:grouping val="standard"/>
        <c:varyColors val="0"/>
        <c:ser>
          <c:idx val="3"/>
          <c:order val="0"/>
          <c:tx>
            <c:strRef>
              <c:f>Sheet1!$A$2</c:f>
              <c:strCache>
                <c:ptCount val="1"/>
                <c:pt idx="0">
                  <c:v>HIV Disease Diagnoses*</c:v>
                </c:pt>
              </c:strCache>
            </c:strRef>
          </c:tx>
          <c:spPr>
            <a:ln w="28575" cap="rnd" cmpd="sng" algn="ctr">
              <a:solidFill>
                <a:schemeClr val="accent4"/>
              </a:solidFill>
              <a:prstDash val="solid"/>
              <a:round/>
            </a:ln>
            <a:effectLst/>
          </c:spPr>
          <c:marker>
            <c:symbol val="square"/>
            <c:size val="8"/>
            <c:spPr>
              <a:solidFill>
                <a:schemeClr val="accent4"/>
              </a:solidFill>
              <a:ln w="9525" cap="flat" cmpd="sng" algn="ctr">
                <a:solidFill>
                  <a:schemeClr val="accent4"/>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Sheet1!$B$2:$AE$2</c:f>
              <c:numCache>
                <c:formatCode>General</c:formatCode>
                <c:ptCount val="30"/>
                <c:pt idx="0">
                  <c:v>412</c:v>
                </c:pt>
                <c:pt idx="1">
                  <c:v>426</c:v>
                </c:pt>
                <c:pt idx="2">
                  <c:v>417</c:v>
                </c:pt>
                <c:pt idx="3">
                  <c:v>317</c:v>
                </c:pt>
                <c:pt idx="4">
                  <c:v>296</c:v>
                </c:pt>
                <c:pt idx="5">
                  <c:v>311</c:v>
                </c:pt>
                <c:pt idx="6">
                  <c:v>265</c:v>
                </c:pt>
                <c:pt idx="7">
                  <c:v>266</c:v>
                </c:pt>
                <c:pt idx="8">
                  <c:v>260</c:v>
                </c:pt>
                <c:pt idx="9">
                  <c:v>272</c:v>
                </c:pt>
                <c:pt idx="10">
                  <c:v>258</c:v>
                </c:pt>
                <c:pt idx="11">
                  <c:v>256</c:v>
                </c:pt>
                <c:pt idx="12">
                  <c:v>279</c:v>
                </c:pt>
                <c:pt idx="13">
                  <c:v>258</c:v>
                </c:pt>
                <c:pt idx="14">
                  <c:v>268</c:v>
                </c:pt>
                <c:pt idx="15">
                  <c:v>284</c:v>
                </c:pt>
                <c:pt idx="16">
                  <c:v>290</c:v>
                </c:pt>
                <c:pt idx="17">
                  <c:v>311</c:v>
                </c:pt>
                <c:pt idx="18">
                  <c:v>314</c:v>
                </c:pt>
                <c:pt idx="19">
                  <c:v>364</c:v>
                </c:pt>
                <c:pt idx="20">
                  <c:v>330</c:v>
                </c:pt>
                <c:pt idx="21">
                  <c:v>291</c:v>
                </c:pt>
                <c:pt idx="22">
                  <c:v>314</c:v>
                </c:pt>
                <c:pt idx="23">
                  <c:v>303</c:v>
                </c:pt>
                <c:pt idx="24">
                  <c:v>312</c:v>
                </c:pt>
                <c:pt idx="25">
                  <c:v>303</c:v>
                </c:pt>
                <c:pt idx="26">
                  <c:v>300</c:v>
                </c:pt>
                <c:pt idx="27">
                  <c:v>280</c:v>
                </c:pt>
                <c:pt idx="28">
                  <c:v>286</c:v>
                </c:pt>
                <c:pt idx="29">
                  <c:v>275</c:v>
                </c:pt>
              </c:numCache>
            </c:numRef>
          </c:val>
          <c:smooth val="0"/>
          <c:extLst>
            <c:ext xmlns:c16="http://schemas.microsoft.com/office/drawing/2014/chart" uri="{C3380CC4-5D6E-409C-BE32-E72D297353CC}">
              <c16:uniqueId val="{00000000-B9E9-4D28-925D-51F2DCEE5AEC}"/>
            </c:ext>
          </c:extLst>
        </c:ser>
        <c:ser>
          <c:idx val="0"/>
          <c:order val="1"/>
          <c:tx>
            <c:strRef>
              <c:f>Sheet1!$A$3</c:f>
              <c:strCache>
                <c:ptCount val="1"/>
                <c:pt idx="0">
                  <c:v>HIV (non-AIDS)</c:v>
                </c:pt>
              </c:strCache>
            </c:strRef>
          </c:tx>
          <c:spPr>
            <a:ln w="28575" cap="rnd" cmpd="sng" algn="ctr">
              <a:solidFill>
                <a:schemeClr val="accent1"/>
              </a:solidFill>
              <a:prstDash val="solid"/>
              <a:round/>
            </a:ln>
            <a:effectLst/>
          </c:spPr>
          <c:marker>
            <c:symbol val="circle"/>
            <c:size val="8"/>
            <c:spPr>
              <a:solidFill>
                <a:schemeClr val="accent1"/>
              </a:solidFill>
              <a:ln w="9525" cap="flat" cmpd="sng" algn="ctr">
                <a:solidFill>
                  <a:schemeClr val="accent1"/>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Sheet1!$B$3:$AE$3</c:f>
              <c:numCache>
                <c:formatCode>General</c:formatCode>
                <c:ptCount val="30"/>
                <c:pt idx="0">
                  <c:v>96</c:v>
                </c:pt>
                <c:pt idx="1">
                  <c:v>104</c:v>
                </c:pt>
                <c:pt idx="2">
                  <c:v>113</c:v>
                </c:pt>
                <c:pt idx="3">
                  <c:v>85</c:v>
                </c:pt>
                <c:pt idx="4">
                  <c:v>97</c:v>
                </c:pt>
                <c:pt idx="5">
                  <c:v>111</c:v>
                </c:pt>
                <c:pt idx="6">
                  <c:v>105</c:v>
                </c:pt>
                <c:pt idx="7">
                  <c:v>110</c:v>
                </c:pt>
                <c:pt idx="8">
                  <c:v>109</c:v>
                </c:pt>
                <c:pt idx="9">
                  <c:v>109</c:v>
                </c:pt>
                <c:pt idx="10">
                  <c:v>117</c:v>
                </c:pt>
                <c:pt idx="11">
                  <c:v>122</c:v>
                </c:pt>
                <c:pt idx="12">
                  <c:v>138</c:v>
                </c:pt>
                <c:pt idx="13">
                  <c:v>128</c:v>
                </c:pt>
                <c:pt idx="14">
                  <c:v>137</c:v>
                </c:pt>
                <c:pt idx="15">
                  <c:v>155</c:v>
                </c:pt>
                <c:pt idx="16">
                  <c:v>166</c:v>
                </c:pt>
                <c:pt idx="17">
                  <c:v>175</c:v>
                </c:pt>
                <c:pt idx="18">
                  <c:v>179</c:v>
                </c:pt>
                <c:pt idx="19">
                  <c:v>225</c:v>
                </c:pt>
                <c:pt idx="20">
                  <c:v>197</c:v>
                </c:pt>
                <c:pt idx="21">
                  <c:v>177</c:v>
                </c:pt>
                <c:pt idx="22">
                  <c:v>207</c:v>
                </c:pt>
                <c:pt idx="23">
                  <c:v>184</c:v>
                </c:pt>
                <c:pt idx="24">
                  <c:v>213</c:v>
                </c:pt>
                <c:pt idx="25">
                  <c:v>212</c:v>
                </c:pt>
                <c:pt idx="26">
                  <c:v>225</c:v>
                </c:pt>
                <c:pt idx="27">
                  <c:v>201</c:v>
                </c:pt>
                <c:pt idx="28">
                  <c:v>221</c:v>
                </c:pt>
                <c:pt idx="29">
                  <c:v>219</c:v>
                </c:pt>
              </c:numCache>
            </c:numRef>
          </c:val>
          <c:smooth val="0"/>
          <c:extLst>
            <c:ext xmlns:c16="http://schemas.microsoft.com/office/drawing/2014/chart" uri="{C3380CC4-5D6E-409C-BE32-E72D297353CC}">
              <c16:uniqueId val="{00000001-B9E9-4D28-925D-51F2DCEE5AEC}"/>
            </c:ext>
          </c:extLst>
        </c:ser>
        <c:ser>
          <c:idx val="2"/>
          <c:order val="2"/>
          <c:tx>
            <c:strRef>
              <c:f>Sheet1!$A$4</c:f>
              <c:strCache>
                <c:ptCount val="1"/>
                <c:pt idx="0">
                  <c:v>AIDS Total^</c:v>
                </c:pt>
              </c:strCache>
            </c:strRef>
          </c:tx>
          <c:spPr>
            <a:ln w="28575" cap="rnd" cmpd="sng" algn="ctr">
              <a:solidFill>
                <a:schemeClr val="accent3"/>
              </a:solidFill>
              <a:prstDash val="solid"/>
              <a:round/>
            </a:ln>
            <a:effectLst/>
          </c:spPr>
          <c:marker>
            <c:symbol val="triangle"/>
            <c:size val="8"/>
            <c:spPr>
              <a:solidFill>
                <a:schemeClr val="accent3"/>
              </a:solidFill>
              <a:ln w="9525" cap="flat" cmpd="sng" algn="ctr">
                <a:solidFill>
                  <a:schemeClr val="accent3"/>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Sheet1!$B$4:$AE$4</c:f>
              <c:numCache>
                <c:formatCode>General</c:formatCode>
                <c:ptCount val="30"/>
                <c:pt idx="0">
                  <c:v>316</c:v>
                </c:pt>
                <c:pt idx="1">
                  <c:v>322</c:v>
                </c:pt>
                <c:pt idx="2">
                  <c:v>304</c:v>
                </c:pt>
                <c:pt idx="3">
                  <c:v>232</c:v>
                </c:pt>
                <c:pt idx="4">
                  <c:v>199</c:v>
                </c:pt>
                <c:pt idx="5">
                  <c:v>200</c:v>
                </c:pt>
                <c:pt idx="6">
                  <c:v>160</c:v>
                </c:pt>
                <c:pt idx="7">
                  <c:v>156</c:v>
                </c:pt>
                <c:pt idx="8">
                  <c:v>151</c:v>
                </c:pt>
                <c:pt idx="9">
                  <c:v>163</c:v>
                </c:pt>
                <c:pt idx="10">
                  <c:v>141</c:v>
                </c:pt>
                <c:pt idx="11">
                  <c:v>134</c:v>
                </c:pt>
                <c:pt idx="12">
                  <c:v>141</c:v>
                </c:pt>
                <c:pt idx="13">
                  <c:v>130</c:v>
                </c:pt>
                <c:pt idx="14">
                  <c:v>131</c:v>
                </c:pt>
                <c:pt idx="15">
                  <c:v>129</c:v>
                </c:pt>
                <c:pt idx="16">
                  <c:v>124</c:v>
                </c:pt>
                <c:pt idx="17">
                  <c:v>136</c:v>
                </c:pt>
                <c:pt idx="18">
                  <c:v>135</c:v>
                </c:pt>
                <c:pt idx="19">
                  <c:v>139</c:v>
                </c:pt>
                <c:pt idx="20">
                  <c:v>133</c:v>
                </c:pt>
                <c:pt idx="21">
                  <c:v>114</c:v>
                </c:pt>
                <c:pt idx="22">
                  <c:v>107</c:v>
                </c:pt>
                <c:pt idx="23">
                  <c:v>119</c:v>
                </c:pt>
                <c:pt idx="24">
                  <c:v>99</c:v>
                </c:pt>
                <c:pt idx="25">
                  <c:v>91</c:v>
                </c:pt>
                <c:pt idx="26">
                  <c:v>75</c:v>
                </c:pt>
                <c:pt idx="27">
                  <c:v>79</c:v>
                </c:pt>
                <c:pt idx="28">
                  <c:v>65</c:v>
                </c:pt>
              </c:numCache>
            </c:numRef>
          </c:val>
          <c:smooth val="0"/>
          <c:extLst>
            <c:ext xmlns:c16="http://schemas.microsoft.com/office/drawing/2014/chart" uri="{C3380CC4-5D6E-409C-BE32-E72D297353CC}">
              <c16:uniqueId val="{00000002-B9E9-4D28-925D-51F2DCEE5AEC}"/>
            </c:ext>
          </c:extLst>
        </c:ser>
        <c:ser>
          <c:idx val="1"/>
          <c:order val="3"/>
          <c:tx>
            <c:strRef>
              <c:f>Sheet1!$A$5</c:f>
              <c:strCache>
                <c:ptCount val="1"/>
                <c:pt idx="0">
                  <c:v>AIDS at first diagnosis^^</c:v>
                </c:pt>
              </c:strCache>
            </c:strRef>
          </c:tx>
          <c:spPr>
            <a:ln w="28575" cap="rnd" cmpd="sng" algn="ctr">
              <a:solidFill>
                <a:schemeClr val="accent2"/>
              </a:solidFill>
              <a:prstDash val="solid"/>
              <a:round/>
            </a:ln>
            <a:effectLst/>
          </c:spPr>
          <c:marker>
            <c:spPr>
              <a:solidFill>
                <a:schemeClr val="accent2"/>
              </a:solidFill>
              <a:ln w="9525" cap="flat" cmpd="sng" algn="ctr">
                <a:solidFill>
                  <a:schemeClr val="accent2"/>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Sheet1!$B$5:$AE$5</c:f>
              <c:numCache>
                <c:formatCode>General</c:formatCode>
                <c:ptCount val="30"/>
                <c:pt idx="0">
                  <c:v>67</c:v>
                </c:pt>
                <c:pt idx="1">
                  <c:v>73</c:v>
                </c:pt>
                <c:pt idx="2">
                  <c:v>78</c:v>
                </c:pt>
                <c:pt idx="3">
                  <c:v>79</c:v>
                </c:pt>
                <c:pt idx="4">
                  <c:v>61</c:v>
                </c:pt>
                <c:pt idx="5">
                  <c:v>75</c:v>
                </c:pt>
                <c:pt idx="6">
                  <c:v>63</c:v>
                </c:pt>
                <c:pt idx="7">
                  <c:v>57</c:v>
                </c:pt>
                <c:pt idx="8">
                  <c:v>55</c:v>
                </c:pt>
                <c:pt idx="9">
                  <c:v>66</c:v>
                </c:pt>
                <c:pt idx="10">
                  <c:v>62</c:v>
                </c:pt>
                <c:pt idx="11">
                  <c:v>51</c:v>
                </c:pt>
                <c:pt idx="12">
                  <c:v>57</c:v>
                </c:pt>
                <c:pt idx="13">
                  <c:v>53</c:v>
                </c:pt>
                <c:pt idx="14">
                  <c:v>68</c:v>
                </c:pt>
                <c:pt idx="15">
                  <c:v>59</c:v>
                </c:pt>
                <c:pt idx="16">
                  <c:v>47</c:v>
                </c:pt>
                <c:pt idx="17">
                  <c:v>66</c:v>
                </c:pt>
                <c:pt idx="18">
                  <c:v>73</c:v>
                </c:pt>
                <c:pt idx="19">
                  <c:v>88</c:v>
                </c:pt>
                <c:pt idx="20">
                  <c:v>83</c:v>
                </c:pt>
                <c:pt idx="21">
                  <c:v>71</c:v>
                </c:pt>
                <c:pt idx="22">
                  <c:v>77</c:v>
                </c:pt>
                <c:pt idx="23">
                  <c:v>85</c:v>
                </c:pt>
                <c:pt idx="24">
                  <c:v>75</c:v>
                </c:pt>
                <c:pt idx="25">
                  <c:v>69</c:v>
                </c:pt>
                <c:pt idx="26">
                  <c:v>61</c:v>
                </c:pt>
                <c:pt idx="27">
                  <c:v>65</c:v>
                </c:pt>
                <c:pt idx="28">
                  <c:v>58</c:v>
                </c:pt>
                <c:pt idx="29">
                  <c:v>56</c:v>
                </c:pt>
              </c:numCache>
            </c:numRef>
          </c:val>
          <c:smooth val="0"/>
          <c:extLst>
            <c:ext xmlns:c16="http://schemas.microsoft.com/office/drawing/2014/chart" uri="{C3380CC4-5D6E-409C-BE32-E72D297353CC}">
              <c16:uniqueId val="{00000003-B9E9-4D28-925D-51F2DCEE5AEC}"/>
            </c:ext>
          </c:extLst>
        </c:ser>
        <c:ser>
          <c:idx val="4"/>
          <c:order val="4"/>
          <c:tx>
            <c:strRef>
              <c:f>Sheet1!$A$6</c:f>
              <c:strCache>
                <c:ptCount val="1"/>
                <c:pt idx="0">
                  <c:v>AIDS (progressed)^^^
</c:v>
                </c:pt>
              </c:strCache>
            </c:strRef>
          </c:tx>
          <c:spPr>
            <a:ln w="28575" cap="rnd" cmpd="sng" algn="ctr">
              <a:solidFill>
                <a:schemeClr val="accent5"/>
              </a:solidFill>
              <a:prstDash val="solid"/>
              <a:round/>
            </a:ln>
            <a:effectLst/>
          </c:spPr>
          <c:marker>
            <c:spPr>
              <a:noFill/>
              <a:ln w="9525" cap="flat" cmpd="sng" algn="ctr">
                <a:solidFill>
                  <a:schemeClr val="accent5"/>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Sheet1!$B$6:$AE$6</c:f>
              <c:numCache>
                <c:formatCode>General</c:formatCode>
                <c:ptCount val="30"/>
                <c:pt idx="0">
                  <c:v>249</c:v>
                </c:pt>
                <c:pt idx="1">
                  <c:v>249</c:v>
                </c:pt>
                <c:pt idx="2">
                  <c:v>226</c:v>
                </c:pt>
                <c:pt idx="3">
                  <c:v>153</c:v>
                </c:pt>
                <c:pt idx="4">
                  <c:v>138</c:v>
                </c:pt>
                <c:pt idx="5">
                  <c:v>125</c:v>
                </c:pt>
                <c:pt idx="6">
                  <c:v>97</c:v>
                </c:pt>
                <c:pt idx="7">
                  <c:v>99</c:v>
                </c:pt>
                <c:pt idx="8">
                  <c:v>96</c:v>
                </c:pt>
                <c:pt idx="9">
                  <c:v>97</c:v>
                </c:pt>
                <c:pt idx="10">
                  <c:v>79</c:v>
                </c:pt>
                <c:pt idx="11">
                  <c:v>83</c:v>
                </c:pt>
                <c:pt idx="12">
                  <c:v>84</c:v>
                </c:pt>
                <c:pt idx="13">
                  <c:v>77</c:v>
                </c:pt>
                <c:pt idx="14">
                  <c:v>63</c:v>
                </c:pt>
                <c:pt idx="15">
                  <c:v>70</c:v>
                </c:pt>
                <c:pt idx="16">
                  <c:v>77</c:v>
                </c:pt>
                <c:pt idx="17">
                  <c:v>70</c:v>
                </c:pt>
                <c:pt idx="18">
                  <c:v>62</c:v>
                </c:pt>
                <c:pt idx="19">
                  <c:v>51</c:v>
                </c:pt>
                <c:pt idx="20">
                  <c:v>50</c:v>
                </c:pt>
                <c:pt idx="21">
                  <c:v>43</c:v>
                </c:pt>
                <c:pt idx="22">
                  <c:v>30</c:v>
                </c:pt>
                <c:pt idx="23">
                  <c:v>34</c:v>
                </c:pt>
                <c:pt idx="24">
                  <c:v>24</c:v>
                </c:pt>
                <c:pt idx="25">
                  <c:v>22</c:v>
                </c:pt>
                <c:pt idx="26">
                  <c:v>14</c:v>
                </c:pt>
                <c:pt idx="27">
                  <c:v>14</c:v>
                </c:pt>
                <c:pt idx="28">
                  <c:v>7</c:v>
                </c:pt>
              </c:numCache>
            </c:numRef>
          </c:val>
          <c:smooth val="0"/>
          <c:extLst>
            <c:ext xmlns:c16="http://schemas.microsoft.com/office/drawing/2014/chart" uri="{C3380CC4-5D6E-409C-BE32-E72D297353CC}">
              <c16:uniqueId val="{00000004-B9E9-4D28-925D-51F2DCEE5AEC}"/>
            </c:ext>
          </c:extLst>
        </c:ser>
        <c:dLbls>
          <c:showLegendKey val="0"/>
          <c:showVal val="0"/>
          <c:showCatName val="0"/>
          <c:showSerName val="0"/>
          <c:showPercent val="0"/>
          <c:showBubbleSize val="0"/>
        </c:dLbls>
        <c:marker val="1"/>
        <c:smooth val="0"/>
        <c:axId val="137157776"/>
        <c:axId val="137158168"/>
      </c:lineChart>
      <c:catAx>
        <c:axId val="137157776"/>
        <c:scaling>
          <c:orientation val="minMax"/>
        </c:scaling>
        <c:delete val="0"/>
        <c:axPos val="b"/>
        <c:title>
          <c:tx>
            <c:rich>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r>
                  <a:rPr lang="en-US" b="0" dirty="0">
                    <a:latin typeface="+mn-lt"/>
                  </a:rPr>
                  <a:t>Year</a:t>
                </a:r>
              </a:p>
            </c:rich>
          </c:tx>
          <c:layout>
            <c:manualLayout>
              <c:xMode val="edge"/>
              <c:yMode val="edge"/>
              <c:x val="1.9574009250614047E-2"/>
              <c:y val="0.88827414779624614"/>
            </c:manualLayout>
          </c:layout>
          <c:overlay val="0"/>
          <c:spPr>
            <a:noFill/>
            <a:ln w="27069">
              <a:noFill/>
            </a:ln>
            <a:effectLst/>
          </c:spPr>
          <c:txPr>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384" cap="flat" cmpd="sng" algn="ctr">
            <a:solidFill>
              <a:schemeClr val="tx1"/>
            </a:solidFill>
            <a:prstDash val="solid"/>
            <a:round/>
          </a:ln>
          <a:effectLst/>
        </c:spPr>
        <c:txPr>
          <a:bodyPr rot="-2700000" spcFirstLastPara="1" vertOverflow="ellipsis" wrap="square" anchor="ctr" anchorCtr="1"/>
          <a:lstStyle/>
          <a:p>
            <a:pPr>
              <a:defRPr sz="1400" b="1" i="0" u="none" strike="noStrike" kern="1200" baseline="0">
                <a:solidFill>
                  <a:schemeClr val="tx1"/>
                </a:solidFill>
                <a:latin typeface="+mn-lt"/>
                <a:ea typeface="Arial Narrow"/>
                <a:cs typeface="Arial Narrow"/>
              </a:defRPr>
            </a:pPr>
            <a:endParaRPr lang="en-US"/>
          </a:p>
        </c:txPr>
        <c:crossAx val="137158168"/>
        <c:crosses val="autoZero"/>
        <c:auto val="0"/>
        <c:lblAlgn val="ctr"/>
        <c:lblOffset val="100"/>
        <c:tickLblSkip val="1"/>
        <c:tickMarkSkip val="1"/>
        <c:noMultiLvlLbl val="0"/>
      </c:catAx>
      <c:valAx>
        <c:axId val="137158168"/>
        <c:scaling>
          <c:orientation val="minMax"/>
          <c:min val="0"/>
        </c:scaling>
        <c:delete val="0"/>
        <c:axPos val="l"/>
        <c:title>
          <c:tx>
            <c:rich>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r>
                  <a:rPr lang="en-US" b="0" dirty="0">
                    <a:latin typeface="+mn-lt"/>
                  </a:rPr>
                  <a:t>No. of New HIV/AIDS Cases</a:t>
                </a:r>
              </a:p>
            </c:rich>
          </c:tx>
          <c:layout>
            <c:manualLayout>
              <c:xMode val="edge"/>
              <c:yMode val="edge"/>
              <c:x val="2.2176890410211762E-3"/>
              <c:y val="0.30532716502517326"/>
            </c:manualLayout>
          </c:layout>
          <c:overlay val="0"/>
          <c:spPr>
            <a:noFill/>
            <a:ln w="27069">
              <a:noFill/>
            </a:ln>
            <a:effectLst/>
          </c:spPr>
          <c:txPr>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endParaRPr lang="en-US"/>
            </a:p>
          </c:txPr>
        </c:title>
        <c:numFmt formatCode="General" sourceLinked="1"/>
        <c:majorTickMark val="cross"/>
        <c:minorTickMark val="none"/>
        <c:tickLblPos val="nextTo"/>
        <c:spPr>
          <a:noFill/>
          <a:ln w="13535" cap="flat" cmpd="sng" algn="ctr">
            <a:solidFill>
              <a:schemeClr val="tx1"/>
            </a:solidFill>
            <a:prstDash val="solid"/>
            <a:round/>
          </a:ln>
          <a:effectLst/>
        </c:spPr>
        <c:txPr>
          <a:bodyPr rot="0" spcFirstLastPara="1" vertOverflow="ellipsis" wrap="square" anchor="ctr" anchorCtr="1"/>
          <a:lstStyle/>
          <a:p>
            <a:pPr>
              <a:defRPr sz="1918" b="0" i="0" u="none" strike="noStrike" kern="1200" baseline="0">
                <a:solidFill>
                  <a:schemeClr val="tx1"/>
                </a:solidFill>
                <a:latin typeface="+mn-lt"/>
                <a:ea typeface="Arial Narrow"/>
                <a:cs typeface="Arial Narrow"/>
              </a:defRPr>
            </a:pPr>
            <a:endParaRPr lang="en-US"/>
          </a:p>
        </c:txPr>
        <c:crossAx val="137157776"/>
        <c:crosses val="autoZero"/>
        <c:crossBetween val="between"/>
        <c:majorUnit val="50"/>
        <c:minorUnit val="10"/>
      </c:valAx>
      <c:spPr>
        <a:noFill/>
        <a:ln w="27069">
          <a:noFill/>
        </a:ln>
        <a:effectLst/>
      </c:spPr>
    </c:plotArea>
    <c:legend>
      <c:legendPos val="t"/>
      <c:layout>
        <c:manualLayout>
          <c:xMode val="edge"/>
          <c:yMode val="edge"/>
          <c:x val="0.2059691183501059"/>
          <c:y val="0.18991755017954073"/>
          <c:w val="0.68342096449656964"/>
          <c:h val="0.14892586703582034"/>
        </c:manualLayout>
      </c:layout>
      <c:overlay val="0"/>
      <c:spPr>
        <a:noFill/>
        <a:ln w="27069">
          <a:noFill/>
        </a:ln>
        <a:effectLst/>
      </c:spPr>
      <c:txPr>
        <a:bodyPr rot="0" spcFirstLastPara="1" vertOverflow="ellipsis" vert="horz" wrap="square" anchor="ctr" anchorCtr="1"/>
        <a:lstStyle/>
        <a:p>
          <a:pPr>
            <a:defRPr sz="1764"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18"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Assigned</a:t>
            </a:r>
            <a:r>
              <a:rPr lang="en-US" baseline="0" dirty="0"/>
              <a:t> Female at Birth</a:t>
            </a:r>
            <a:r>
              <a:rPr lang="en-US" dirty="0"/>
              <a:t> (n=2333)</a:t>
            </a:r>
          </a:p>
        </c:rich>
      </c:tx>
      <c:layout>
        <c:manualLayout>
          <c:xMode val="edge"/>
          <c:yMode val="edge"/>
          <c:x val="0.1832536282229427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Females (n=2164)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02-4992-9A30-2F47361809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02-4992-9A30-2F47361809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02-4992-9A30-2F47361809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E9D2-440F-8A17-E7EE770A7A0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E9D2-440F-8A17-E7EE770A7A0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E9D2-440F-8A17-E7EE770A7A0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E9D2-440F-8A17-E7EE770A7A0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5-E9D2-440F-8A17-E7EE770A7A0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6-E9D2-440F-8A17-E7EE770A7A0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7-E9D2-440F-8A17-E7EE770A7A0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8-E9D2-440F-8A17-E7EE770A7A0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3802-4992-9A30-2F473618098C}"/>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3802-4992-9A30-2F473618098C}"/>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3802-4992-9A30-2F473618098C}"/>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E9D2-440F-8A17-E7EE770A7A03}"/>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E9D2-440F-8A17-E7EE770A7A03}"/>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E9D2-440F-8A17-E7EE770A7A03}"/>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E9D2-440F-8A17-E7EE770A7A03}"/>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E9D2-440F-8A17-E7EE770A7A03}"/>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6-E9D2-440F-8A17-E7EE770A7A03}"/>
                </c:ext>
              </c:extLst>
            </c:dLbl>
            <c:dLbl>
              <c:idx val="9"/>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E9D2-440F-8A17-E7EE770A7A03}"/>
                </c:ext>
              </c:extLst>
            </c:dLbl>
            <c:dLbl>
              <c:idx val="1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8-E9D2-440F-8A17-E7EE770A7A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0%</c:formatCode>
                <c:ptCount val="11"/>
                <c:pt idx="0">
                  <c:v>1.0699999999999999E-2</c:v>
                </c:pt>
                <c:pt idx="1">
                  <c:v>1.6299999999999999E-2</c:v>
                </c:pt>
                <c:pt idx="2">
                  <c:v>1.89E-2</c:v>
                </c:pt>
                <c:pt idx="3">
                  <c:v>4.24E-2</c:v>
                </c:pt>
                <c:pt idx="4">
                  <c:v>8.4900000000000003E-2</c:v>
                </c:pt>
                <c:pt idx="5">
                  <c:v>0.14230000000000001</c:v>
                </c:pt>
                <c:pt idx="6">
                  <c:v>0.1346</c:v>
                </c:pt>
                <c:pt idx="7">
                  <c:v>0.14360000000000001</c:v>
                </c:pt>
                <c:pt idx="8">
                  <c:v>0.1376</c:v>
                </c:pt>
                <c:pt idx="9">
                  <c:v>0.1089</c:v>
                </c:pt>
                <c:pt idx="10">
                  <c:v>0.15989999999999999</c:v>
                </c:pt>
              </c:numCache>
            </c:numRef>
          </c:val>
          <c:extLst>
            <c:ext xmlns:c16="http://schemas.microsoft.com/office/drawing/2014/chart" uri="{C3380CC4-5D6E-409C-BE32-E72D297353CC}">
              <c16:uniqueId val="{00000000-E9D2-440F-8A17-E7EE770A7A03}"/>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59834911940355E-2"/>
          <c:y val="3.5914010816902757E-2"/>
          <c:w val="0.94944016508805962"/>
          <c:h val="0.86929836294031859"/>
        </c:manualLayout>
      </c:layout>
      <c:barChart>
        <c:barDir val="col"/>
        <c:grouping val="stacked"/>
        <c:varyColors val="0"/>
        <c:ser>
          <c:idx val="0"/>
          <c:order val="0"/>
          <c:tx>
            <c:strRef>
              <c:f>Sheet1!$B$1</c:f>
              <c:strCache>
                <c:ptCount val="1"/>
                <c:pt idx="0">
                  <c:v>Africa</c:v>
                </c:pt>
              </c:strCache>
            </c:strRef>
          </c:tx>
          <c:spPr>
            <a:solidFill>
              <a:schemeClr val="accent1"/>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870</c:v>
                </c:pt>
                <c:pt idx="1">
                  <c:v>944</c:v>
                </c:pt>
                <c:pt idx="2">
                  <c:v>1008</c:v>
                </c:pt>
                <c:pt idx="3">
                  <c:v>1047</c:v>
                </c:pt>
                <c:pt idx="4">
                  <c:v>1109</c:v>
                </c:pt>
                <c:pt idx="5">
                  <c:v>1174</c:v>
                </c:pt>
                <c:pt idx="6">
                  <c:v>1299</c:v>
                </c:pt>
                <c:pt idx="7">
                  <c:v>1391</c:v>
                </c:pt>
                <c:pt idx="8">
                  <c:v>1494</c:v>
                </c:pt>
                <c:pt idx="9">
                  <c:v>1560</c:v>
                </c:pt>
              </c:numCache>
            </c:numRef>
          </c:val>
          <c:extLst>
            <c:ext xmlns:c16="http://schemas.microsoft.com/office/drawing/2014/chart" uri="{C3380CC4-5D6E-409C-BE32-E72D297353CC}">
              <c16:uniqueId val="{00000000-541B-44F1-AB14-3B3675158EA5}"/>
            </c:ext>
          </c:extLst>
        </c:ser>
        <c:ser>
          <c:idx val="1"/>
          <c:order val="1"/>
          <c:tx>
            <c:strRef>
              <c:f>Sheet1!$C$1</c:f>
              <c:strCache>
                <c:ptCount val="1"/>
                <c:pt idx="0">
                  <c:v>Asia</c:v>
                </c:pt>
              </c:strCache>
            </c:strRef>
          </c:tx>
          <c:spPr>
            <a:solidFill>
              <a:schemeClr val="accent2"/>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95</c:v>
                </c:pt>
                <c:pt idx="1">
                  <c:v>103</c:v>
                </c:pt>
                <c:pt idx="2">
                  <c:v>108</c:v>
                </c:pt>
                <c:pt idx="3">
                  <c:v>111</c:v>
                </c:pt>
                <c:pt idx="4">
                  <c:v>122</c:v>
                </c:pt>
                <c:pt idx="5">
                  <c:v>134</c:v>
                </c:pt>
                <c:pt idx="6">
                  <c:v>147</c:v>
                </c:pt>
                <c:pt idx="7">
                  <c:v>160</c:v>
                </c:pt>
                <c:pt idx="8">
                  <c:v>170</c:v>
                </c:pt>
                <c:pt idx="9">
                  <c:v>185</c:v>
                </c:pt>
              </c:numCache>
            </c:numRef>
          </c:val>
          <c:extLst>
            <c:ext xmlns:c16="http://schemas.microsoft.com/office/drawing/2014/chart" uri="{C3380CC4-5D6E-409C-BE32-E72D297353CC}">
              <c16:uniqueId val="{00000001-541B-44F1-AB14-3B3675158EA5}"/>
            </c:ext>
          </c:extLst>
        </c:ser>
        <c:ser>
          <c:idx val="2"/>
          <c:order val="2"/>
          <c:tx>
            <c:strRef>
              <c:f>Sheet1!$D$1</c:f>
              <c:strCache>
                <c:ptCount val="1"/>
                <c:pt idx="0">
                  <c:v>Latin America</c:v>
                </c:pt>
              </c:strCache>
            </c:strRef>
          </c:tx>
          <c:spPr>
            <a:solidFill>
              <a:schemeClr val="accent3"/>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331</c:v>
                </c:pt>
                <c:pt idx="1">
                  <c:v>345</c:v>
                </c:pt>
                <c:pt idx="2">
                  <c:v>378</c:v>
                </c:pt>
                <c:pt idx="3">
                  <c:v>396</c:v>
                </c:pt>
                <c:pt idx="4">
                  <c:v>417</c:v>
                </c:pt>
                <c:pt idx="5">
                  <c:v>429</c:v>
                </c:pt>
                <c:pt idx="6">
                  <c:v>463</c:v>
                </c:pt>
                <c:pt idx="7">
                  <c:v>491</c:v>
                </c:pt>
                <c:pt idx="8">
                  <c:v>516</c:v>
                </c:pt>
                <c:pt idx="9">
                  <c:v>549</c:v>
                </c:pt>
              </c:numCache>
            </c:numRef>
          </c:val>
          <c:extLst>
            <c:ext xmlns:c16="http://schemas.microsoft.com/office/drawing/2014/chart" uri="{C3380CC4-5D6E-409C-BE32-E72D297353CC}">
              <c16:uniqueId val="{00000002-541B-44F1-AB14-3B3675158EA5}"/>
            </c:ext>
          </c:extLst>
        </c:ser>
        <c:ser>
          <c:idx val="3"/>
          <c:order val="3"/>
          <c:tx>
            <c:strRef>
              <c:f>Sheet1!$E$1</c:f>
              <c:strCache>
                <c:ptCount val="1"/>
                <c:pt idx="0">
                  <c:v>Other</c:v>
                </c:pt>
              </c:strCache>
            </c:strRef>
          </c:tx>
          <c:spPr>
            <a:solidFill>
              <a:schemeClr val="accent4"/>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37</c:v>
                </c:pt>
                <c:pt idx="1">
                  <c:v>42</c:v>
                </c:pt>
                <c:pt idx="2">
                  <c:v>40</c:v>
                </c:pt>
                <c:pt idx="3">
                  <c:v>41</c:v>
                </c:pt>
                <c:pt idx="4">
                  <c:v>43</c:v>
                </c:pt>
                <c:pt idx="5">
                  <c:v>48</c:v>
                </c:pt>
                <c:pt idx="6">
                  <c:v>55</c:v>
                </c:pt>
                <c:pt idx="7">
                  <c:v>59</c:v>
                </c:pt>
                <c:pt idx="8">
                  <c:v>64</c:v>
                </c:pt>
                <c:pt idx="9">
                  <c:v>73</c:v>
                </c:pt>
              </c:numCache>
            </c:numRef>
          </c:val>
          <c:extLst>
            <c:ext xmlns:c16="http://schemas.microsoft.com/office/drawing/2014/chart" uri="{C3380CC4-5D6E-409C-BE32-E72D297353CC}">
              <c16:uniqueId val="{00000003-541B-44F1-AB14-3B3675158EA5}"/>
            </c:ext>
          </c:extLst>
        </c:ser>
        <c:dLbls>
          <c:showLegendKey val="0"/>
          <c:showVal val="0"/>
          <c:showCatName val="0"/>
          <c:showSerName val="0"/>
          <c:showPercent val="0"/>
          <c:showBubbleSize val="0"/>
        </c:dLbls>
        <c:gapWidth val="100"/>
        <c:overlap val="100"/>
        <c:axId val="601469424"/>
        <c:axId val="601463520"/>
      </c:barChart>
      <c:catAx>
        <c:axId val="601469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0000"/>
                    <a:lumOff val="10000"/>
                  </a:schemeClr>
                </a:solidFill>
                <a:latin typeface="+mn-lt"/>
                <a:ea typeface="+mn-ea"/>
                <a:cs typeface="+mn-cs"/>
              </a:defRPr>
            </a:pPr>
            <a:endParaRPr lang="en-US"/>
          </a:p>
        </c:txPr>
        <c:crossAx val="601463520"/>
        <c:crosses val="autoZero"/>
        <c:auto val="1"/>
        <c:lblAlgn val="ctr"/>
        <c:lblOffset val="100"/>
        <c:noMultiLvlLbl val="0"/>
      </c:catAx>
      <c:valAx>
        <c:axId val="60146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601469424"/>
        <c:crosses val="autoZero"/>
        <c:crossBetween val="between"/>
      </c:valAx>
      <c:spPr>
        <a:noFill/>
        <a:ln>
          <a:noFill/>
        </a:ln>
        <a:effectLst/>
      </c:spPr>
    </c:plotArea>
    <c:legend>
      <c:legendPos val="r"/>
      <c:layout>
        <c:manualLayout>
          <c:xMode val="edge"/>
          <c:yMode val="edge"/>
          <c:x val="9.0797862223743767E-2"/>
          <c:y val="4.7820923127552942E-2"/>
          <c:w val="0.41040986724485529"/>
          <c:h val="0.15134838985158128"/>
        </c:manualLayout>
      </c:layout>
      <c:overlay val="0"/>
      <c:spPr>
        <a:solidFill>
          <a:schemeClr val="bg1"/>
        </a:solidFill>
        <a:ln>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African-born Cases (n=1560)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African-born Cases (n=1391)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26-4163-BDE8-EF7591BAAF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26-4163-BDE8-EF7591BAAF0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Assigned Male at Birth</c:v>
                </c:pt>
                <c:pt idx="1">
                  <c:v>Assigned Female at Birth</c:v>
                </c:pt>
              </c:strCache>
            </c:strRef>
          </c:cat>
          <c:val>
            <c:numRef>
              <c:f>Sheet1!$B$2:$B$3</c:f>
              <c:numCache>
                <c:formatCode>0%</c:formatCode>
                <c:ptCount val="2"/>
                <c:pt idx="0">
                  <c:v>0.40600000000000003</c:v>
                </c:pt>
                <c:pt idx="1">
                  <c:v>0.59399999999999997</c:v>
                </c:pt>
              </c:numCache>
            </c:numRef>
          </c:val>
          <c:extLst>
            <c:ext xmlns:c16="http://schemas.microsoft.com/office/drawing/2014/chart" uri="{C3380CC4-5D6E-409C-BE32-E72D297353CC}">
              <c16:uniqueId val="{00000000-D552-41D6-B53E-024671DE3CDF}"/>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U.S.-born Cases (n=6826)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US-born Cases (n=6688)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12-439D-898C-A3695D5B6C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12-439D-898C-A3695D5B6CC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Assigned Male at Birth</c:v>
                </c:pt>
                <c:pt idx="1">
                  <c:v>Assigned Female at Birth</c:v>
                </c:pt>
              </c:strCache>
            </c:strRef>
          </c:cat>
          <c:val>
            <c:numRef>
              <c:f>Sheet1!$B$2:$B$3</c:f>
              <c:numCache>
                <c:formatCode>0%</c:formatCode>
                <c:ptCount val="2"/>
                <c:pt idx="0">
                  <c:v>0.81799999999999995</c:v>
                </c:pt>
                <c:pt idx="1">
                  <c:v>0.182</c:v>
                </c:pt>
              </c:numCache>
            </c:numRef>
          </c:val>
          <c:extLst>
            <c:ext xmlns:c16="http://schemas.microsoft.com/office/drawing/2014/chart" uri="{C3380CC4-5D6E-409C-BE32-E72D297353CC}">
              <c16:uniqueId val="{00000000-4FD7-49AF-BFF8-320C15DCD902}"/>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Latin American/Caribbean Cases (n=549)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Latin American/Caribbean Cases (n=491)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6E-4FC0-BFBB-105BB33861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6E-4FC0-BFBB-105BB33861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Assigned Male at Birth</c:v>
                </c:pt>
                <c:pt idx="1">
                  <c:v>Assigned Female at Birth</c:v>
                </c:pt>
              </c:strCache>
            </c:strRef>
          </c:cat>
          <c:val>
            <c:numRef>
              <c:f>Sheet1!$B$2:$B$3</c:f>
              <c:numCache>
                <c:formatCode>0%</c:formatCode>
                <c:ptCount val="2"/>
                <c:pt idx="0">
                  <c:v>0.83709999999999996</c:v>
                </c:pt>
                <c:pt idx="1">
                  <c:v>0.16289999999999999</c:v>
                </c:pt>
              </c:numCache>
            </c:numRef>
          </c:val>
          <c:extLst>
            <c:ext xmlns:c16="http://schemas.microsoft.com/office/drawing/2014/chart" uri="{C3380CC4-5D6E-409C-BE32-E72D297353CC}">
              <c16:uniqueId val="{00000000-D552-41D6-B53E-024671DE3CDF}"/>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U.S.-born Cases (n=6826)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US-born Cases (n=6688)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C8-46EE-8BD0-DD70F8FC7E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C8-46EE-8BD0-DD70F8FC7E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Assigned Male at Birth</c:v>
                </c:pt>
                <c:pt idx="1">
                  <c:v>Assigned Female at Birth</c:v>
                </c:pt>
              </c:strCache>
            </c:strRef>
          </c:cat>
          <c:val>
            <c:numRef>
              <c:f>Sheet1!$B$2:$B$3</c:f>
              <c:numCache>
                <c:formatCode>0%</c:formatCode>
                <c:ptCount val="2"/>
                <c:pt idx="0">
                  <c:v>0.81799999999999995</c:v>
                </c:pt>
                <c:pt idx="1">
                  <c:v>0.182</c:v>
                </c:pt>
              </c:numCache>
            </c:numRef>
          </c:val>
          <c:extLst>
            <c:ext xmlns:c16="http://schemas.microsoft.com/office/drawing/2014/chart" uri="{C3380CC4-5D6E-409C-BE32-E72D297353CC}">
              <c16:uniqueId val="{00000000-4FD7-49AF-BFF8-320C15DCD902}"/>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Deaths*</c:v>
                </c:pt>
              </c:strCache>
            </c:strRef>
          </c:tx>
          <c:spPr>
            <a:ln w="28575" cap="rnd">
              <a:solidFill>
                <a:schemeClr val="accent1"/>
              </a:solidFill>
              <a:round/>
            </a:ln>
            <a:effectLst/>
          </c:spPr>
          <c:marker>
            <c:symbol val="none"/>
          </c:marker>
          <c:cat>
            <c:numRef>
              <c:f>Sheet1!$A$2:$A$37</c:f>
              <c:numCache>
                <c:formatCode>General</c:formatCode>
                <c:ptCount val="36"/>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numCache>
            </c:numRef>
          </c:cat>
          <c:val>
            <c:numRef>
              <c:f>Sheet1!$B$2:$B$37</c:f>
              <c:numCache>
                <c:formatCode>General</c:formatCode>
                <c:ptCount val="36"/>
                <c:pt idx="0">
                  <c:v>10</c:v>
                </c:pt>
                <c:pt idx="1">
                  <c:v>26</c:v>
                </c:pt>
                <c:pt idx="2">
                  <c:v>66</c:v>
                </c:pt>
                <c:pt idx="3">
                  <c:v>81</c:v>
                </c:pt>
                <c:pt idx="4">
                  <c:v>93</c:v>
                </c:pt>
                <c:pt idx="5">
                  <c:v>103</c:v>
                </c:pt>
                <c:pt idx="6">
                  <c:v>164</c:v>
                </c:pt>
                <c:pt idx="7">
                  <c:v>191</c:v>
                </c:pt>
                <c:pt idx="8">
                  <c:v>178</c:v>
                </c:pt>
                <c:pt idx="9">
                  <c:v>198</c:v>
                </c:pt>
                <c:pt idx="10">
                  <c:v>267</c:v>
                </c:pt>
                <c:pt idx="11">
                  <c:v>270</c:v>
                </c:pt>
                <c:pt idx="12">
                  <c:v>200</c:v>
                </c:pt>
                <c:pt idx="13">
                  <c:v>92</c:v>
                </c:pt>
                <c:pt idx="14">
                  <c:v>79</c:v>
                </c:pt>
                <c:pt idx="15">
                  <c:v>85</c:v>
                </c:pt>
                <c:pt idx="16">
                  <c:v>85</c:v>
                </c:pt>
                <c:pt idx="17">
                  <c:v>78</c:v>
                </c:pt>
                <c:pt idx="18">
                  <c:v>73</c:v>
                </c:pt>
                <c:pt idx="19">
                  <c:v>72</c:v>
                </c:pt>
                <c:pt idx="20">
                  <c:v>70</c:v>
                </c:pt>
                <c:pt idx="21">
                  <c:v>69</c:v>
                </c:pt>
                <c:pt idx="22">
                  <c:v>79</c:v>
                </c:pt>
                <c:pt idx="23">
                  <c:v>75</c:v>
                </c:pt>
                <c:pt idx="24">
                  <c:v>74</c:v>
                </c:pt>
                <c:pt idx="25">
                  <c:v>93</c:v>
                </c:pt>
                <c:pt idx="26">
                  <c:v>71</c:v>
                </c:pt>
                <c:pt idx="27">
                  <c:v>80</c:v>
                </c:pt>
                <c:pt idx="28">
                  <c:v>81</c:v>
                </c:pt>
                <c:pt idx="29">
                  <c:v>78</c:v>
                </c:pt>
                <c:pt idx="30">
                  <c:v>93</c:v>
                </c:pt>
                <c:pt idx="31">
                  <c:v>92</c:v>
                </c:pt>
                <c:pt idx="32">
                  <c:v>69</c:v>
                </c:pt>
                <c:pt idx="33">
                  <c:v>87</c:v>
                </c:pt>
                <c:pt idx="34">
                  <c:v>82</c:v>
                </c:pt>
                <c:pt idx="35">
                  <c:v>78</c:v>
                </c:pt>
              </c:numCache>
            </c:numRef>
          </c:val>
          <c:smooth val="0"/>
          <c:extLst>
            <c:ext xmlns:c16="http://schemas.microsoft.com/office/drawing/2014/chart" uri="{C3380CC4-5D6E-409C-BE32-E72D297353CC}">
              <c16:uniqueId val="{00000000-4D11-42AD-8F8D-8143919CB90C}"/>
            </c:ext>
          </c:extLst>
        </c:ser>
        <c:ser>
          <c:idx val="1"/>
          <c:order val="1"/>
          <c:tx>
            <c:strRef>
              <c:f>Sheet1!$C$1</c:f>
              <c:strCache>
                <c:ptCount val="1"/>
                <c:pt idx="0">
                  <c:v>AIDS Deaths^</c:v>
                </c:pt>
              </c:strCache>
            </c:strRef>
          </c:tx>
          <c:spPr>
            <a:ln w="28575" cap="rnd">
              <a:solidFill>
                <a:schemeClr val="accent2"/>
              </a:solidFill>
              <a:round/>
            </a:ln>
            <a:effectLst/>
          </c:spPr>
          <c:marker>
            <c:symbol val="none"/>
          </c:marker>
          <c:cat>
            <c:numRef>
              <c:f>Sheet1!$A$2:$A$37</c:f>
              <c:numCache>
                <c:formatCode>General</c:formatCode>
                <c:ptCount val="36"/>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numCache>
            </c:numRef>
          </c:cat>
          <c:val>
            <c:numRef>
              <c:f>Sheet1!$C$2:$C$37</c:f>
              <c:numCache>
                <c:formatCode>General</c:formatCode>
                <c:ptCount val="36"/>
                <c:pt idx="0">
                  <c:v>9</c:v>
                </c:pt>
                <c:pt idx="1">
                  <c:v>25</c:v>
                </c:pt>
                <c:pt idx="2">
                  <c:v>57</c:v>
                </c:pt>
                <c:pt idx="3">
                  <c:v>72</c:v>
                </c:pt>
                <c:pt idx="4">
                  <c:v>81</c:v>
                </c:pt>
                <c:pt idx="5">
                  <c:v>94</c:v>
                </c:pt>
                <c:pt idx="6">
                  <c:v>151</c:v>
                </c:pt>
                <c:pt idx="7">
                  <c:v>184</c:v>
                </c:pt>
                <c:pt idx="8">
                  <c:v>165</c:v>
                </c:pt>
                <c:pt idx="9">
                  <c:v>188</c:v>
                </c:pt>
                <c:pt idx="10">
                  <c:v>260</c:v>
                </c:pt>
                <c:pt idx="11">
                  <c:v>260</c:v>
                </c:pt>
                <c:pt idx="12">
                  <c:v>189</c:v>
                </c:pt>
                <c:pt idx="13">
                  <c:v>85</c:v>
                </c:pt>
                <c:pt idx="14">
                  <c:v>70</c:v>
                </c:pt>
                <c:pt idx="15">
                  <c:v>74</c:v>
                </c:pt>
                <c:pt idx="16">
                  <c:v>78</c:v>
                </c:pt>
                <c:pt idx="17">
                  <c:v>57</c:v>
                </c:pt>
                <c:pt idx="18">
                  <c:v>61</c:v>
                </c:pt>
                <c:pt idx="19">
                  <c:v>58</c:v>
                </c:pt>
                <c:pt idx="20">
                  <c:v>64</c:v>
                </c:pt>
                <c:pt idx="21">
                  <c:v>58</c:v>
                </c:pt>
                <c:pt idx="22">
                  <c:v>69</c:v>
                </c:pt>
                <c:pt idx="23">
                  <c:v>58</c:v>
                </c:pt>
                <c:pt idx="24">
                  <c:v>62</c:v>
                </c:pt>
                <c:pt idx="25">
                  <c:v>77</c:v>
                </c:pt>
                <c:pt idx="26">
                  <c:v>61</c:v>
                </c:pt>
                <c:pt idx="27">
                  <c:v>62</c:v>
                </c:pt>
                <c:pt idx="28">
                  <c:v>64</c:v>
                </c:pt>
                <c:pt idx="29">
                  <c:v>65</c:v>
                </c:pt>
                <c:pt idx="30">
                  <c:v>67</c:v>
                </c:pt>
                <c:pt idx="31">
                  <c:v>68</c:v>
                </c:pt>
                <c:pt idx="32">
                  <c:v>55</c:v>
                </c:pt>
                <c:pt idx="33">
                  <c:v>67</c:v>
                </c:pt>
                <c:pt idx="34">
                  <c:v>63</c:v>
                </c:pt>
                <c:pt idx="35">
                  <c:v>55</c:v>
                </c:pt>
              </c:numCache>
            </c:numRef>
          </c:val>
          <c:smooth val="0"/>
          <c:extLst>
            <c:ext xmlns:c16="http://schemas.microsoft.com/office/drawing/2014/chart" uri="{C3380CC4-5D6E-409C-BE32-E72D297353CC}">
              <c16:uniqueId val="{00000001-4D11-42AD-8F8D-8143919CB90C}"/>
            </c:ext>
          </c:extLst>
        </c:ser>
        <c:ser>
          <c:idx val="2"/>
          <c:order val="2"/>
          <c:tx>
            <c:strRef>
              <c:f>Sheet1!$D$1</c:f>
              <c:strCache>
                <c:ptCount val="1"/>
                <c:pt idx="0">
                  <c:v>HIV(non-AIDS) Deaths**</c:v>
                </c:pt>
              </c:strCache>
            </c:strRef>
          </c:tx>
          <c:spPr>
            <a:ln w="28575" cap="rnd">
              <a:solidFill>
                <a:schemeClr val="accent3"/>
              </a:solidFill>
              <a:round/>
            </a:ln>
            <a:effectLst/>
          </c:spPr>
          <c:marker>
            <c:symbol val="none"/>
          </c:marker>
          <c:cat>
            <c:numRef>
              <c:f>Sheet1!$A$2:$A$37</c:f>
              <c:numCache>
                <c:formatCode>General</c:formatCode>
                <c:ptCount val="36"/>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numCache>
            </c:numRef>
          </c:cat>
          <c:val>
            <c:numRef>
              <c:f>Sheet1!$D$2:$D$37</c:f>
              <c:numCache>
                <c:formatCode>General</c:formatCode>
                <c:ptCount val="36"/>
                <c:pt idx="0">
                  <c:v>1</c:v>
                </c:pt>
                <c:pt idx="1">
                  <c:v>1</c:v>
                </c:pt>
                <c:pt idx="2">
                  <c:v>9</c:v>
                </c:pt>
                <c:pt idx="3">
                  <c:v>9</c:v>
                </c:pt>
                <c:pt idx="4">
                  <c:v>12</c:v>
                </c:pt>
                <c:pt idx="5">
                  <c:v>9</c:v>
                </c:pt>
                <c:pt idx="6">
                  <c:v>13</c:v>
                </c:pt>
                <c:pt idx="7">
                  <c:v>7</c:v>
                </c:pt>
                <c:pt idx="8">
                  <c:v>13</c:v>
                </c:pt>
                <c:pt idx="9">
                  <c:v>10</c:v>
                </c:pt>
                <c:pt idx="10">
                  <c:v>7</c:v>
                </c:pt>
                <c:pt idx="11">
                  <c:v>10</c:v>
                </c:pt>
                <c:pt idx="12">
                  <c:v>11</c:v>
                </c:pt>
                <c:pt idx="13">
                  <c:v>7</c:v>
                </c:pt>
                <c:pt idx="14">
                  <c:v>9</c:v>
                </c:pt>
                <c:pt idx="15">
                  <c:v>11</c:v>
                </c:pt>
                <c:pt idx="16">
                  <c:v>7</c:v>
                </c:pt>
                <c:pt idx="17">
                  <c:v>21</c:v>
                </c:pt>
                <c:pt idx="18">
                  <c:v>12</c:v>
                </c:pt>
                <c:pt idx="19">
                  <c:v>14</c:v>
                </c:pt>
                <c:pt idx="20">
                  <c:v>6</c:v>
                </c:pt>
                <c:pt idx="21">
                  <c:v>11</c:v>
                </c:pt>
                <c:pt idx="22">
                  <c:v>10</c:v>
                </c:pt>
                <c:pt idx="23">
                  <c:v>17</c:v>
                </c:pt>
                <c:pt idx="24">
                  <c:v>12</c:v>
                </c:pt>
                <c:pt idx="25">
                  <c:v>16</c:v>
                </c:pt>
                <c:pt idx="26">
                  <c:v>10</c:v>
                </c:pt>
                <c:pt idx="27">
                  <c:v>18</c:v>
                </c:pt>
                <c:pt idx="28">
                  <c:v>17</c:v>
                </c:pt>
                <c:pt idx="29">
                  <c:v>13</c:v>
                </c:pt>
                <c:pt idx="30">
                  <c:v>26</c:v>
                </c:pt>
                <c:pt idx="31">
                  <c:v>24</c:v>
                </c:pt>
                <c:pt idx="32">
                  <c:v>14</c:v>
                </c:pt>
                <c:pt idx="33">
                  <c:v>20</c:v>
                </c:pt>
                <c:pt idx="34">
                  <c:v>19</c:v>
                </c:pt>
                <c:pt idx="35">
                  <c:v>23</c:v>
                </c:pt>
              </c:numCache>
            </c:numRef>
          </c:val>
          <c:smooth val="0"/>
          <c:extLst>
            <c:ext xmlns:c16="http://schemas.microsoft.com/office/drawing/2014/chart" uri="{C3380CC4-5D6E-409C-BE32-E72D297353CC}">
              <c16:uniqueId val="{00000002-4D11-42AD-8F8D-8143919CB90C}"/>
            </c:ext>
          </c:extLst>
        </c:ser>
        <c:ser>
          <c:idx val="3"/>
          <c:order val="3"/>
          <c:tx>
            <c:strRef>
              <c:f>Sheet1!$E$1</c:f>
              <c:strCache>
                <c:ptCount val="1"/>
                <c:pt idx="0">
                  <c:v>Death Related to HIV***</c:v>
                </c:pt>
              </c:strCache>
            </c:strRef>
          </c:tx>
          <c:spPr>
            <a:ln w="28575" cap="rnd">
              <a:solidFill>
                <a:schemeClr val="accent4"/>
              </a:solidFill>
              <a:round/>
            </a:ln>
            <a:effectLst/>
          </c:spPr>
          <c:marker>
            <c:symbol val="none"/>
          </c:marker>
          <c:cat>
            <c:numRef>
              <c:f>Sheet1!$A$2:$A$37</c:f>
              <c:numCache>
                <c:formatCode>General</c:formatCode>
                <c:ptCount val="36"/>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numCache>
            </c:numRef>
          </c:cat>
          <c:val>
            <c:numRef>
              <c:f>Sheet1!$E$2:$E$37</c:f>
              <c:numCache>
                <c:formatCode>General</c:formatCode>
                <c:ptCount val="36"/>
                <c:pt idx="0">
                  <c:v>0</c:v>
                </c:pt>
                <c:pt idx="1">
                  <c:v>1</c:v>
                </c:pt>
                <c:pt idx="2">
                  <c:v>0</c:v>
                </c:pt>
                <c:pt idx="3">
                  <c:v>61</c:v>
                </c:pt>
                <c:pt idx="4">
                  <c:v>65</c:v>
                </c:pt>
                <c:pt idx="5">
                  <c:v>84</c:v>
                </c:pt>
                <c:pt idx="6">
                  <c:v>139</c:v>
                </c:pt>
                <c:pt idx="7">
                  <c:v>161</c:v>
                </c:pt>
                <c:pt idx="8">
                  <c:v>147</c:v>
                </c:pt>
                <c:pt idx="9">
                  <c:v>174</c:v>
                </c:pt>
                <c:pt idx="10">
                  <c:v>219</c:v>
                </c:pt>
                <c:pt idx="11">
                  <c:v>233</c:v>
                </c:pt>
                <c:pt idx="12">
                  <c:v>161</c:v>
                </c:pt>
                <c:pt idx="13">
                  <c:v>63</c:v>
                </c:pt>
                <c:pt idx="14">
                  <c:v>50</c:v>
                </c:pt>
                <c:pt idx="15">
                  <c:v>67</c:v>
                </c:pt>
                <c:pt idx="16">
                  <c:v>62</c:v>
                </c:pt>
                <c:pt idx="17">
                  <c:v>44</c:v>
                </c:pt>
                <c:pt idx="18">
                  <c:v>43</c:v>
                </c:pt>
                <c:pt idx="19">
                  <c:v>43</c:v>
                </c:pt>
                <c:pt idx="20">
                  <c:v>43</c:v>
                </c:pt>
                <c:pt idx="21">
                  <c:v>51</c:v>
                </c:pt>
                <c:pt idx="22">
                  <c:v>52</c:v>
                </c:pt>
                <c:pt idx="23">
                  <c:v>49</c:v>
                </c:pt>
                <c:pt idx="24">
                  <c:v>39</c:v>
                </c:pt>
                <c:pt idx="25">
                  <c:v>55</c:v>
                </c:pt>
                <c:pt idx="26">
                  <c:v>42</c:v>
                </c:pt>
                <c:pt idx="27">
                  <c:v>30</c:v>
                </c:pt>
                <c:pt idx="28">
                  <c:v>26</c:v>
                </c:pt>
                <c:pt idx="29">
                  <c:v>40</c:v>
                </c:pt>
                <c:pt idx="30">
                  <c:v>38</c:v>
                </c:pt>
                <c:pt idx="31">
                  <c:v>31</c:v>
                </c:pt>
                <c:pt idx="32">
                  <c:v>35</c:v>
                </c:pt>
                <c:pt idx="33">
                  <c:v>35</c:v>
                </c:pt>
                <c:pt idx="34">
                  <c:v>26</c:v>
                </c:pt>
                <c:pt idx="35">
                  <c:v>22</c:v>
                </c:pt>
              </c:numCache>
            </c:numRef>
          </c:val>
          <c:smooth val="0"/>
          <c:extLst>
            <c:ext xmlns:c16="http://schemas.microsoft.com/office/drawing/2014/chart" uri="{C3380CC4-5D6E-409C-BE32-E72D297353CC}">
              <c16:uniqueId val="{00000000-F45D-470D-AB5B-A616479E22B1}"/>
            </c:ext>
          </c:extLst>
        </c:ser>
        <c:dLbls>
          <c:showLegendKey val="0"/>
          <c:showVal val="0"/>
          <c:showCatName val="0"/>
          <c:showSerName val="0"/>
          <c:showPercent val="0"/>
          <c:showBubbleSize val="0"/>
        </c:dLbls>
        <c:smooth val="0"/>
        <c:axId val="605468944"/>
        <c:axId val="605468288"/>
      </c:lineChart>
      <c:catAx>
        <c:axId val="60546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05468288"/>
        <c:crosses val="autoZero"/>
        <c:auto val="1"/>
        <c:lblAlgn val="ctr"/>
        <c:lblOffset val="100"/>
        <c:noMultiLvlLbl val="0"/>
      </c:catAx>
      <c:valAx>
        <c:axId val="60546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0546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Total Number = 9,178*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Total Number = 8,981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5A-4009-82CF-57F5C1CB7F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5A-4009-82CF-57F5C1CB7F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5A-4009-82CF-57F5C1CB7F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5A-4009-82CF-57F5C1CB7F8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Minneapolis</c:v>
                </c:pt>
                <c:pt idx="1">
                  <c:v>Saint Paul</c:v>
                </c:pt>
                <c:pt idx="2">
                  <c:v>Suburban</c:v>
                </c:pt>
                <c:pt idx="3">
                  <c:v>Greater Minnesota</c:v>
                </c:pt>
              </c:strCache>
            </c:strRef>
          </c:cat>
          <c:val>
            <c:numRef>
              <c:f>Sheet1!$B$2:$B$5</c:f>
              <c:numCache>
                <c:formatCode>0%</c:formatCode>
                <c:ptCount val="4"/>
                <c:pt idx="0">
                  <c:v>0.35</c:v>
                </c:pt>
                <c:pt idx="1">
                  <c:v>0.13</c:v>
                </c:pt>
                <c:pt idx="2">
                  <c:v>0.35</c:v>
                </c:pt>
                <c:pt idx="3">
                  <c:v>0.17</c:v>
                </c:pt>
              </c:numCache>
            </c:numRef>
          </c:val>
          <c:extLst>
            <c:ext xmlns:c16="http://schemas.microsoft.com/office/drawing/2014/chart" uri="{C3380CC4-5D6E-409C-BE32-E72D297353CC}">
              <c16:uniqueId val="{00000000-F6E7-4E11-8F63-DA0364BC841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Males</c:v>
                </c:pt>
              </c:strCache>
            </c:strRef>
          </c:tx>
          <c:spPr>
            <a:solidFill>
              <a:schemeClr val="accent1"/>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Assigned Male at Birth</c:v>
                </c:pt>
                <c:pt idx="1">
                  <c:v>Assigned Female at Birth</c:v>
                </c:pt>
              </c:strCache>
            </c:strRef>
          </c:cat>
          <c:val>
            <c:numRef>
              <c:f>Sheet1!$B$2:$B$3</c:f>
              <c:numCache>
                <c:formatCode>0</c:formatCode>
                <c:ptCount val="2"/>
                <c:pt idx="0">
                  <c:v>6860</c:v>
                </c:pt>
                <c:pt idx="1">
                  <c:v>2333</c:v>
                </c:pt>
              </c:numCache>
            </c:numRef>
          </c:val>
          <c:extLst>
            <c:ext xmlns:c16="http://schemas.microsoft.com/office/drawing/2014/chart" uri="{C3380CC4-5D6E-409C-BE32-E72D297353CC}">
              <c16:uniqueId val="{00000000-98D5-4CAB-A034-32C98CA0FF58}"/>
            </c:ext>
          </c:extLst>
        </c:ser>
        <c:dLbls>
          <c:dLblPos val="outEnd"/>
          <c:showLegendKey val="0"/>
          <c:showVal val="1"/>
          <c:showCatName val="0"/>
          <c:showSerName val="0"/>
          <c:showPercent val="0"/>
          <c:showBubbleSize val="0"/>
        </c:dLbls>
        <c:gapWidth val="150"/>
        <c:overlap val="-27"/>
        <c:axId val="474831208"/>
        <c:axId val="474831864"/>
      </c:barChart>
      <c:catAx>
        <c:axId val="47483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crossAx val="474831864"/>
        <c:crosses val="autoZero"/>
        <c:auto val="1"/>
        <c:lblAlgn val="ctr"/>
        <c:lblOffset val="100"/>
        <c:noMultiLvlLbl val="0"/>
      </c:catAx>
      <c:valAx>
        <c:axId val="474831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47483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Assigned</a:t>
            </a:r>
            <a:r>
              <a:rPr lang="en-US" baseline="0" dirty="0"/>
              <a:t> Male at Birth</a:t>
            </a:r>
            <a:r>
              <a:rPr lang="en-US" dirty="0"/>
              <a:t> (n=6854)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Males (n=6854)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6D3-4933-B5D3-C7887D815E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75-4952-92AB-755CEC592A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75-4952-92AB-755CEC592A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B6D3-4933-B5D3-C7887D815E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B6D3-4933-B5D3-C7887D815E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775-4952-92AB-755CEC592A0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B6D3-4933-B5D3-C7887D815EF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B6D3-4933-B5D3-C7887D815EFA}"/>
                </c:ext>
              </c:extLst>
            </c:dLbl>
            <c:dLbl>
              <c:idx val="1"/>
              <c:layout>
                <c:manualLayout>
                  <c:x val="8.5022772888683026E-2"/>
                  <c:y val="-9.38399293231478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75-4952-92AB-755CEC592A09}"/>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5775-4952-92AB-755CEC592A09}"/>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B6D3-4933-B5D3-C7887D815EFA}"/>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B6D3-4933-B5D3-C7887D815EFA}"/>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5775-4952-92AB-755CEC592A09}"/>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B6D3-4933-B5D3-C7887D815E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Sheet1!$B$2:$B$8</c:f>
              <c:numCache>
                <c:formatCode>0%</c:formatCode>
                <c:ptCount val="7"/>
                <c:pt idx="0">
                  <c:v>0.1195</c:v>
                </c:pt>
                <c:pt idx="1">
                  <c:v>8.6E-3</c:v>
                </c:pt>
                <c:pt idx="2">
                  <c:v>2.1600000000000001E-2</c:v>
                </c:pt>
                <c:pt idx="3">
                  <c:v>0.19520000000000001</c:v>
                </c:pt>
                <c:pt idx="4">
                  <c:v>0.52610000000000001</c:v>
                </c:pt>
                <c:pt idx="5">
                  <c:v>3.9E-2</c:v>
                </c:pt>
                <c:pt idx="6">
                  <c:v>0.09</c:v>
                </c:pt>
              </c:numCache>
            </c:numRef>
          </c:val>
          <c:extLst>
            <c:ext xmlns:c16="http://schemas.microsoft.com/office/drawing/2014/chart" uri="{C3380CC4-5D6E-409C-BE32-E72D297353CC}">
              <c16:uniqueId val="{00000000-B6D3-4933-B5D3-C7887D815EFA}"/>
            </c:ext>
          </c:extLst>
        </c:ser>
        <c:ser>
          <c:idx val="1"/>
          <c:order val="1"/>
          <c:tx>
            <c:strRef>
              <c:f>Sheet1!$C$1</c:f>
              <c:strCache>
                <c:ptCount val="1"/>
                <c:pt idx="0">
                  <c:v>6854)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6CC3-4851-BD41-3FEB748179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6CC3-4851-BD41-3FEB748179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6CC3-4851-BD41-3FEB748179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6CC3-4851-BD41-3FEB748179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6CC3-4851-BD41-3FEB748179C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6CC3-4851-BD41-3FEB748179C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6CC3-4851-BD41-3FEB748179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Sheet1!$C$2:$C$8</c:f>
              <c:numCache>
                <c:formatCode>General</c:formatCode>
                <c:ptCount val="7"/>
              </c:numCache>
            </c:numRef>
          </c:val>
          <c:extLst>
            <c:ext xmlns:c16="http://schemas.microsoft.com/office/drawing/2014/chart" uri="{C3380CC4-5D6E-409C-BE32-E72D297353CC}">
              <c16:uniqueId val="{0000000E-0AC2-4467-A5C5-206970681F0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Assigned</a:t>
            </a:r>
            <a:r>
              <a:rPr lang="en-US" baseline="0" dirty="0"/>
              <a:t> Female at Birth</a:t>
            </a:r>
            <a:r>
              <a:rPr lang="en-US" dirty="0"/>
              <a:t> (n=2329)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Females (n=2329)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1C9-4F32-9390-0199B2FA52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A2-45AF-832E-5EF988DFE4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A2-45AF-832E-5EF988DFE4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D1C9-4F32-9390-0199B2FA52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D1C9-4F32-9390-0199B2FA52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A2-45AF-832E-5EF988DFE48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D1C9-4F32-9390-0199B2FA52A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D1C9-4F32-9390-0199B2FA52AD}"/>
                </c:ext>
              </c:extLst>
            </c:dLbl>
            <c:dLbl>
              <c:idx val="1"/>
              <c:layout>
                <c:manualLayout>
                  <c:x val="-3.8223232206268332E-2"/>
                  <c:y val="1.411093289648324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A2-45AF-832E-5EF988DFE486}"/>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4FA2-45AF-832E-5EF988DFE486}"/>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D1C9-4F32-9390-0199B2FA52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D1C9-4F32-9390-0199B2FA52AD}"/>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4FA2-45AF-832E-5EF988DFE486}"/>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D1C9-4F32-9390-0199B2FA52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Sheet1!$B$2:$B$8</c:f>
              <c:numCache>
                <c:formatCode>0%</c:formatCode>
                <c:ptCount val="7"/>
                <c:pt idx="0">
                  <c:v>6.4799999999999996E-2</c:v>
                </c:pt>
                <c:pt idx="1">
                  <c:v>2.2800000000000001E-2</c:v>
                </c:pt>
                <c:pt idx="2">
                  <c:v>2.3599999999999999E-2</c:v>
                </c:pt>
                <c:pt idx="3">
                  <c:v>0.23960000000000001</c:v>
                </c:pt>
                <c:pt idx="4">
                  <c:v>0.21429999999999999</c:v>
                </c:pt>
                <c:pt idx="5">
                  <c:v>4.5100000000000001E-2</c:v>
                </c:pt>
                <c:pt idx="6">
                  <c:v>0.38990000000000002</c:v>
                </c:pt>
              </c:numCache>
            </c:numRef>
          </c:val>
          <c:extLst>
            <c:ext xmlns:c16="http://schemas.microsoft.com/office/drawing/2014/chart" uri="{C3380CC4-5D6E-409C-BE32-E72D297353CC}">
              <c16:uniqueId val="{00000000-D1C9-4F32-9390-0199B2FA52A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Cisgender Minnesotans (n=9058)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Cisgender Minnesotans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6D3-4933-B5D3-C7887D815E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75-4952-92AB-755CEC592A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75-4952-92AB-755CEC592A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B6D3-4933-B5D3-C7887D815E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B6D3-4933-B5D3-C7887D815E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775-4952-92AB-755CEC592A0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B6D3-4933-B5D3-C7887D815EF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B6D3-4933-B5D3-C7887D815EFA}"/>
                </c:ext>
              </c:extLst>
            </c:dLbl>
            <c:dLbl>
              <c:idx val="1"/>
              <c:layout>
                <c:manualLayout>
                  <c:x val="8.5022772888683026E-2"/>
                  <c:y val="-9.38399293231478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75-4952-92AB-755CEC592A09}"/>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5775-4952-92AB-755CEC592A09}"/>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B6D3-4933-B5D3-C7887D815EFA}"/>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B6D3-4933-B5D3-C7887D815EFA}"/>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5775-4952-92AB-755CEC592A09}"/>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B6D3-4933-B5D3-C7887D815E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Sheet1!$B$2:$B$8</c:f>
              <c:numCache>
                <c:formatCode>0%</c:formatCode>
                <c:ptCount val="7"/>
                <c:pt idx="0">
                  <c:v>0.1037</c:v>
                </c:pt>
                <c:pt idx="1">
                  <c:v>1.23E-2</c:v>
                </c:pt>
                <c:pt idx="2">
                  <c:v>2.2100000000000002E-2</c:v>
                </c:pt>
                <c:pt idx="3">
                  <c:v>0.20469999999999999</c:v>
                </c:pt>
                <c:pt idx="4">
                  <c:v>0.44919999999999999</c:v>
                </c:pt>
                <c:pt idx="5">
                  <c:v>4.0099999999999997E-2</c:v>
                </c:pt>
                <c:pt idx="6">
                  <c:v>0.16800000000000001</c:v>
                </c:pt>
              </c:numCache>
            </c:numRef>
          </c:val>
          <c:extLst>
            <c:ext xmlns:c16="http://schemas.microsoft.com/office/drawing/2014/chart" uri="{C3380CC4-5D6E-409C-BE32-E72D297353CC}">
              <c16:uniqueId val="{00000000-B6D3-4933-B5D3-C7887D815EFA}"/>
            </c:ext>
          </c:extLst>
        </c:ser>
        <c:ser>
          <c:idx val="1"/>
          <c:order val="1"/>
          <c:tx>
            <c:strRef>
              <c:f>Sheet1!$C$1</c:f>
              <c:strCache>
                <c:ptCount val="1"/>
                <c:pt idx="0">
                  <c:v>6854)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6CC3-4851-BD41-3FEB748179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6CC3-4851-BD41-3FEB748179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6CC3-4851-BD41-3FEB748179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6CC3-4851-BD41-3FEB748179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6CC3-4851-BD41-3FEB748179C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6CC3-4851-BD41-3FEB748179C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6CC3-4851-BD41-3FEB748179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Sheet1!$C$2:$C$8</c:f>
              <c:numCache>
                <c:formatCode>General</c:formatCode>
                <c:ptCount val="7"/>
              </c:numCache>
            </c:numRef>
          </c:val>
          <c:extLst>
            <c:ext xmlns:c16="http://schemas.microsoft.com/office/drawing/2014/chart" uri="{C3380CC4-5D6E-409C-BE32-E72D297353CC}">
              <c16:uniqueId val="{0000000E-0AC2-4467-A5C5-206970681F0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Transgender**</a:t>
            </a:r>
            <a:r>
              <a:rPr lang="en-US" baseline="0" dirty="0"/>
              <a:t> Minnesotans</a:t>
            </a:r>
            <a:r>
              <a:rPr lang="en-US" dirty="0"/>
              <a:t> (n=125)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Transgender Minnesotans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1C9-4F32-9390-0199B2FA52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A2-45AF-832E-5EF988DFE4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A2-45AF-832E-5EF988DFE4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D1C9-4F32-9390-0199B2FA52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D1C9-4F32-9390-0199B2FA52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A2-45AF-832E-5EF988DFE48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D1C9-4F32-9390-0199B2FA52A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D1C9-4F32-9390-0199B2FA52AD}"/>
                </c:ext>
              </c:extLst>
            </c:dLbl>
            <c:dLbl>
              <c:idx val="1"/>
              <c:layout>
                <c:manualLayout>
                  <c:x val="-1.4584298286245429E-3"/>
                  <c:y val="-4.685199775785590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A2-45AF-832E-5EF988DFE486}"/>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4FA2-45AF-832E-5EF988DFE486}"/>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D1C9-4F32-9390-0199B2FA52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D1C9-4F32-9390-0199B2FA52AD}"/>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4FA2-45AF-832E-5EF988DFE486}"/>
                </c:ext>
              </c:extLst>
            </c:dLbl>
            <c:dLbl>
              <c:idx val="6"/>
              <c:layout>
                <c:manualLayout>
                  <c:x val="-0.33578431372549022"/>
                  <c:y val="0.1018358046157709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04411764705882"/>
                      <c:h val="0.17041910160190246"/>
                    </c:manualLayout>
                  </c15:layout>
                </c:ext>
                <c:ext xmlns:c16="http://schemas.microsoft.com/office/drawing/2014/chart" uri="{C3380CC4-5D6E-409C-BE32-E72D297353CC}">
                  <c16:uniqueId val="{00000001-D1C9-4F32-9390-0199B2FA52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Sheet1!$B$2:$B$8</c:f>
              <c:numCache>
                <c:formatCode>0%</c:formatCode>
                <c:ptCount val="7"/>
                <c:pt idx="0">
                  <c:v>0.248</c:v>
                </c:pt>
                <c:pt idx="1">
                  <c:v>8.0000000000000002E-3</c:v>
                </c:pt>
                <c:pt idx="2">
                  <c:v>2.4E-2</c:v>
                </c:pt>
                <c:pt idx="3">
                  <c:v>0.33600000000000002</c:v>
                </c:pt>
                <c:pt idx="4">
                  <c:v>0.28799999999999998</c:v>
                </c:pt>
                <c:pt idx="5">
                  <c:v>7.1999999999999995E-2</c:v>
                </c:pt>
                <c:pt idx="6">
                  <c:v>2.4E-2</c:v>
                </c:pt>
              </c:numCache>
            </c:numRef>
          </c:val>
          <c:extLst>
            <c:ext xmlns:c16="http://schemas.microsoft.com/office/drawing/2014/chart" uri="{C3380CC4-5D6E-409C-BE32-E72D297353CC}">
              <c16:uniqueId val="{00000000-D1C9-4F32-9390-0199B2FA52A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 Age in Years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0</c:formatCode>
                <c:ptCount val="11"/>
                <c:pt idx="0">
                  <c:v>42</c:v>
                </c:pt>
                <c:pt idx="1">
                  <c:v>64</c:v>
                </c:pt>
                <c:pt idx="2">
                  <c:v>165</c:v>
                </c:pt>
                <c:pt idx="3">
                  <c:v>525</c:v>
                </c:pt>
                <c:pt idx="4">
                  <c:v>815</c:v>
                </c:pt>
                <c:pt idx="5">
                  <c:v>968</c:v>
                </c:pt>
                <c:pt idx="6">
                  <c:v>975</c:v>
                </c:pt>
                <c:pt idx="7">
                  <c:v>1070</c:v>
                </c:pt>
                <c:pt idx="8">
                  <c:v>1344</c:v>
                </c:pt>
                <c:pt idx="9">
                  <c:v>1429</c:v>
                </c:pt>
                <c:pt idx="10">
                  <c:v>1789</c:v>
                </c:pt>
              </c:numCache>
            </c:numRef>
          </c:val>
          <c:extLst>
            <c:ext xmlns:c16="http://schemas.microsoft.com/office/drawing/2014/chart" uri="{C3380CC4-5D6E-409C-BE32-E72D297353CC}">
              <c16:uniqueId val="{00000000-78E3-46B0-B3D4-ED5A01EDABC0}"/>
            </c:ext>
          </c:extLst>
        </c:ser>
        <c:dLbls>
          <c:dLblPos val="outEnd"/>
          <c:showLegendKey val="0"/>
          <c:showVal val="1"/>
          <c:showCatName val="0"/>
          <c:showSerName val="0"/>
          <c:showPercent val="0"/>
          <c:showBubbleSize val="0"/>
        </c:dLbls>
        <c:gapWidth val="150"/>
        <c:overlap val="-27"/>
        <c:axId val="230872360"/>
        <c:axId val="230872688"/>
      </c:barChart>
      <c:catAx>
        <c:axId val="23087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0872688"/>
        <c:crosses val="autoZero"/>
        <c:auto val="1"/>
        <c:lblAlgn val="ctr"/>
        <c:lblOffset val="100"/>
        <c:noMultiLvlLbl val="0"/>
      </c:catAx>
      <c:valAx>
        <c:axId val="23087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Number of people living with HIV/AIDS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0872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Assigned</a:t>
            </a:r>
            <a:r>
              <a:rPr lang="en-US" baseline="0" dirty="0"/>
              <a:t> Male at Birth</a:t>
            </a:r>
            <a:r>
              <a:rPr lang="en-US" dirty="0"/>
              <a:t> (n=6853)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Males (n=6618)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72-4EA2-9E63-3C66DB77B4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72-4EA2-9E63-3C66DB77B4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72-4EA2-9E63-3C66DB77B4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9299-4717-9287-8CD3D2A338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9299-4717-9287-8CD3D2A338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9299-4717-9287-8CD3D2A3380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9299-4717-9287-8CD3D2A3380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5-9299-4717-9287-8CD3D2A3380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6-9299-4717-9287-8CD3D2A3380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7-9299-4717-9287-8CD3D2A3380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8-9299-4717-9287-8CD3D2A33800}"/>
              </c:ext>
            </c:extLst>
          </c:dPt>
          <c:dLbls>
            <c:dLbl>
              <c:idx val="0"/>
              <c:layout>
                <c:manualLayout>
                  <c:x val="-0.14598222556739232"/>
                  <c:y val="2.40247185701072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72-4EA2-9E63-3C66DB77B464}"/>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0A72-4EA2-9E63-3C66DB77B464}"/>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0A72-4EA2-9E63-3C66DB77B464}"/>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9299-4717-9287-8CD3D2A33800}"/>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2-9299-4717-9287-8CD3D2A33800}"/>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9299-4717-9287-8CD3D2A3380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4-9299-4717-9287-8CD3D2A33800}"/>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9299-4717-9287-8CD3D2A33800}"/>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6-9299-4717-9287-8CD3D2A33800}"/>
                </c:ext>
              </c:extLst>
            </c:dLbl>
            <c:dLbl>
              <c:idx val="9"/>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9299-4717-9287-8CD3D2A33800}"/>
                </c:ext>
              </c:extLst>
            </c:dLbl>
            <c:dLbl>
              <c:idx val="1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8-9299-4717-9287-8CD3D2A338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0%</c:formatCode>
                <c:ptCount val="11"/>
                <c:pt idx="0">
                  <c:v>0.01</c:v>
                </c:pt>
                <c:pt idx="1">
                  <c:v>0.01</c:v>
                </c:pt>
                <c:pt idx="2">
                  <c:v>1.7999999999999999E-2</c:v>
                </c:pt>
                <c:pt idx="3">
                  <c:v>5.7200000000000001E-2</c:v>
                </c:pt>
                <c:pt idx="4">
                  <c:v>8.8700000000000001E-2</c:v>
                </c:pt>
                <c:pt idx="5">
                  <c:v>0.10539999999999999</c:v>
                </c:pt>
                <c:pt idx="6">
                  <c:v>0.1061</c:v>
                </c:pt>
                <c:pt idx="7">
                  <c:v>0.11650000000000001</c:v>
                </c:pt>
                <c:pt idx="8">
                  <c:v>0.16</c:v>
                </c:pt>
                <c:pt idx="9">
                  <c:v>0.14630000000000001</c:v>
                </c:pt>
                <c:pt idx="10">
                  <c:v>0.1948</c:v>
                </c:pt>
              </c:numCache>
            </c:numRef>
          </c:val>
          <c:extLst>
            <c:ext xmlns:c16="http://schemas.microsoft.com/office/drawing/2014/chart" uri="{C3380CC4-5D6E-409C-BE32-E72D297353CC}">
              <c16:uniqueId val="{00000000-9299-4717-9287-8CD3D2A338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11/13/2020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11/13/2020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98752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Seventy-five percent (75%) of prevalent HIV/AIDS cases were</a:t>
            </a:r>
            <a:r>
              <a:rPr lang="en-US" baseline="0" dirty="0">
                <a:latin typeface="Times New Roman" pitchFamily="18" charset="0"/>
              </a:rPr>
              <a:t> assigned the sex of male at birth</a:t>
            </a:r>
            <a:r>
              <a:rPr lang="en-US" dirty="0">
                <a:latin typeface="Times New Roman" pitchFamily="18" charset="0"/>
              </a:rPr>
              <a:t>, while twenty-five</a:t>
            </a:r>
            <a:r>
              <a:rPr lang="en-US" baseline="0" dirty="0">
                <a:latin typeface="Times New Roman" pitchFamily="18" charset="0"/>
              </a:rPr>
              <a:t> percent (</a:t>
            </a:r>
            <a:r>
              <a:rPr lang="en-US" dirty="0">
                <a:latin typeface="Times New Roman" pitchFamily="18" charset="0"/>
              </a:rPr>
              <a:t>25%) were</a:t>
            </a:r>
            <a:r>
              <a:rPr lang="en-US" baseline="0" dirty="0">
                <a:latin typeface="Times New Roman" pitchFamily="18" charset="0"/>
              </a:rPr>
              <a:t> assigned the sex of female</a:t>
            </a:r>
            <a:r>
              <a:rPr lang="en-US" dirty="0">
                <a:latin typeface="Times New Roman" pitchFamily="18" charset="0"/>
              </a:rPr>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95008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Seventy-five percent (75%) of prevalent HIV/AIDS cases are were</a:t>
            </a:r>
            <a:r>
              <a:rPr lang="en-US" baseline="0" dirty="0">
                <a:latin typeface="Times New Roman" pitchFamily="18" charset="0"/>
              </a:rPr>
              <a:t> assigned the sex of male at birth</a:t>
            </a:r>
            <a:r>
              <a:rPr lang="en-US" dirty="0">
                <a:latin typeface="Times New Roman" pitchFamily="18" charset="0"/>
              </a:rPr>
              <a:t>. Broken down by race/ethnicity, 53% of male cases are white, 19% Black</a:t>
            </a:r>
            <a:r>
              <a:rPr lang="en-US" baseline="0" dirty="0">
                <a:latin typeface="Times New Roman" pitchFamily="18" charset="0"/>
              </a:rPr>
              <a:t> not African-born</a:t>
            </a:r>
            <a:r>
              <a:rPr lang="en-US" dirty="0">
                <a:latin typeface="Times New Roman" pitchFamily="18" charset="0"/>
              </a:rPr>
              <a:t>, 12% are Hispanic, 9% are African-born, 1% are American Indian, 2% are Asian/Pacific Islander, and 4% are persons of multiple or unknown race.  In total, 47% of males living with HIV/AIDS are among men of color; whereas only 17% of the general male population are people of color.  Among cases</a:t>
            </a:r>
            <a:r>
              <a:rPr lang="en-US" baseline="0" dirty="0">
                <a:latin typeface="Times New Roman" pitchFamily="18" charset="0"/>
              </a:rPr>
              <a:t> who were assigned the sex of female at birth</a:t>
            </a:r>
            <a:r>
              <a:rPr lang="en-US" dirty="0">
                <a:latin typeface="Times New Roman" pitchFamily="18" charset="0"/>
              </a:rPr>
              <a:t>, the distribution is even more skewed toward women of color: 39% are African-born, 24% are Black</a:t>
            </a:r>
            <a:r>
              <a:rPr lang="en-US" baseline="0" dirty="0">
                <a:latin typeface="Times New Roman" pitchFamily="18" charset="0"/>
              </a:rPr>
              <a:t> not African-born</a:t>
            </a:r>
            <a:r>
              <a:rPr lang="en-US" dirty="0">
                <a:latin typeface="Times New Roman" pitchFamily="18" charset="0"/>
              </a:rPr>
              <a:t>, 21% are white, 7% are Hispanic, 2% are American Indian, 2% are Asian/Pacific Islander, and 5% are persons of multiple or unknown race.  Thus, 79% of prevalent female HIV/AIDS cases are among women or color whereas only 17% of the general female population in Minnesota is comprised of women 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however, can be considered a marker for other personal and social characteristics that put a person at greater risk for HIV exposure.  These characteristics may include, but are not limited to, poverty, systemic racism, and less access to comprehensive health care.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27132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Ninety-nine (99%) of prevalent HIV/AIDS cases are</a:t>
            </a:r>
            <a:r>
              <a:rPr lang="en-US" baseline="0" dirty="0">
                <a:latin typeface="Times New Roman" pitchFamily="18" charset="0"/>
              </a:rPr>
              <a:t> cisgender</a:t>
            </a:r>
            <a:r>
              <a:rPr lang="en-US" dirty="0">
                <a:latin typeface="Times New Roman" pitchFamily="18" charset="0"/>
              </a:rPr>
              <a:t>. Broken down by race/ethnicity, 45% of</a:t>
            </a:r>
            <a:r>
              <a:rPr lang="en-US" baseline="0" dirty="0">
                <a:latin typeface="Times New Roman" pitchFamily="18" charset="0"/>
              </a:rPr>
              <a:t> cisgender cases</a:t>
            </a:r>
            <a:r>
              <a:rPr lang="en-US" dirty="0">
                <a:latin typeface="Times New Roman" pitchFamily="18" charset="0"/>
              </a:rPr>
              <a:t> are white, 21% Black</a:t>
            </a:r>
            <a:r>
              <a:rPr lang="en-US" baseline="0" dirty="0">
                <a:latin typeface="Times New Roman" pitchFamily="18" charset="0"/>
              </a:rPr>
              <a:t> not African-born</a:t>
            </a:r>
            <a:r>
              <a:rPr lang="en-US" dirty="0">
                <a:latin typeface="Times New Roman" pitchFamily="18" charset="0"/>
              </a:rPr>
              <a:t>, 17% are African-born, 10% are Hispanic,1% are American Indian, 2% are Asian/Pacific Islander, and 4% are persons of multiple or unknown race.  In total, 55% of cisgender</a:t>
            </a:r>
            <a:r>
              <a:rPr lang="en-US" baseline="0" dirty="0">
                <a:latin typeface="Times New Roman" pitchFamily="18" charset="0"/>
              </a:rPr>
              <a:t> Minnesotans</a:t>
            </a:r>
            <a:r>
              <a:rPr lang="en-US" dirty="0">
                <a:latin typeface="Times New Roman" pitchFamily="18" charset="0"/>
              </a:rPr>
              <a:t> living with HIV/AIDS are among people of color; whereas only 17% of the general</a:t>
            </a:r>
            <a:r>
              <a:rPr lang="en-US" baseline="0" dirty="0">
                <a:latin typeface="Times New Roman" pitchFamily="18" charset="0"/>
              </a:rPr>
              <a:t> </a:t>
            </a:r>
            <a:r>
              <a:rPr lang="en-US" dirty="0">
                <a:latin typeface="Times New Roman" pitchFamily="18" charset="0"/>
              </a:rPr>
              <a:t>population are people of color.  Among transgender</a:t>
            </a:r>
            <a:r>
              <a:rPr lang="en-US" baseline="0" dirty="0">
                <a:latin typeface="Times New Roman" pitchFamily="18" charset="0"/>
              </a:rPr>
              <a:t> Minnesotans living with HIV</a:t>
            </a:r>
            <a:r>
              <a:rPr lang="en-US" dirty="0">
                <a:latin typeface="Times New Roman" pitchFamily="18" charset="0"/>
              </a:rPr>
              <a:t>, the distribution is even more skewed toward people of color: 34% are Black</a:t>
            </a:r>
            <a:r>
              <a:rPr lang="en-US" baseline="0" dirty="0">
                <a:latin typeface="Times New Roman" pitchFamily="18" charset="0"/>
              </a:rPr>
              <a:t> not African-born, </a:t>
            </a:r>
            <a:r>
              <a:rPr lang="en-US" dirty="0">
                <a:latin typeface="Times New Roman" pitchFamily="18" charset="0"/>
              </a:rPr>
              <a:t>29% are white, 25% are Hispanic, 2% are African-born, 1% are American Indian, 2% are Asian/Pacific Islander, and 7% are persons of multiple or unknown race.  Thus, 71% of prevalent transgender HIV/AIDS cases are among people of color whereas only 17% of the general population in Minnesota is comprised of</a:t>
            </a:r>
            <a:r>
              <a:rPr lang="en-US" baseline="0" dirty="0">
                <a:latin typeface="Times New Roman" pitchFamily="18" charset="0"/>
              </a:rPr>
              <a:t> people </a:t>
            </a:r>
            <a:r>
              <a:rPr lang="en-US" dirty="0">
                <a:latin typeface="Times New Roman" pitchFamily="18" charset="0"/>
              </a:rPr>
              <a:t>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however, can be considered a marker for other personal and social characteristics that put a person at greater risk for HIV exposure.  These characteristics may include, but are not limited to, poverty, systemic racism, and less access to comprehensive health care.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74686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white</a:t>
            </a:r>
            <a:r>
              <a:rPr lang="en-US" baseline="0" dirty="0"/>
              <a:t> persons account for the greatest number of persons living with HIV/AIDS in Minnesota (</a:t>
            </a:r>
            <a:r>
              <a:rPr lang="en-US" dirty="0"/>
              <a:t>4,105</a:t>
            </a:r>
            <a:r>
              <a:rPr lang="en-US" baseline="0" dirty="0"/>
              <a:t> cases), they have one of the lowest rates of people living with HIV/AIDS (93.1 per 100,000 persons). Black, African-born persons account for 1,525 cases living with HIV/AIDS in Minnesota, however since this population makes up a small proportion of the overall population in Minnesota, the rate of people living with HIV/AIDS in this community is higher than other races and ethnicities. The rate of African-born persons living with HIV/AIDS is 1,158.8 per 100.000 persons; this is a rate of more than 12 times greater than white, non-Hispanic persons. Black, non African-born persons also have higher rates of people living with HIV/AIDS at 1,362.2 per 100,000 persons; this is more than 14 times higher than the rate among white people. Hispanic persons have the next highest rate of people living with HIV/AIDS in Minnesota at 387.6 per 100,000; this is a rate of more than 4 times higher than white, non-Hispanic persons. American Indians have a rate of people living with HIV/AIDS of 201.4 per 100,000 persons; this is a rate more than two times higher than white non-Hispanic persons. Finally, Asian/Pacific Islanders have a rate of people living with HIV/AIDS of 93.5 per 100,000; this accounts for an HIV/AIDS rate similar to the rate among white non-Hispanic persons. The overall rate of HIV/AIDS in Minnesota is 173.1 per 100,000.</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01178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Beginning in 2012, MDH began estimating the number of MSM living in Minnesota. This number was updated in 2017 with more recent data from Emory University. Men who have sex with Men have the highest rate of persons living with HIV/AIDS than any other sub-group. In 2019, the estimated rate of people living with HIV/AIDS among MSM was 5,452.8 per 100,000 population. This is 75 times higher than the rate among non-MSM men (72.6 per 100,000 population). It’s important to note that MSM contains cases from all racial/ethnic categories and therefore cannot be directly compared to the rates by race/ethnicity. For more information on how this was estimated, see the</a:t>
            </a:r>
            <a:r>
              <a:rPr lang="en-US" b="1" dirty="0">
                <a:latin typeface="Times New Roman" pitchFamily="18" charset="0"/>
              </a:rPr>
              <a:t> </a:t>
            </a:r>
            <a:r>
              <a:rPr lang="en-US" i="1" dirty="0">
                <a:latin typeface="Times New Roman" pitchFamily="18" charset="0"/>
              </a:rPr>
              <a:t>HIV</a:t>
            </a:r>
            <a:r>
              <a:rPr lang="en-US" i="1" baseline="0" dirty="0">
                <a:latin typeface="Times New Roman" pitchFamily="18" charset="0"/>
              </a:rPr>
              <a:t> Surveillance </a:t>
            </a:r>
            <a:r>
              <a:rPr lang="en-US" i="1" dirty="0">
                <a:latin typeface="Times New Roman" pitchFamily="18" charset="0"/>
              </a:rPr>
              <a:t>Technical Notes</a:t>
            </a:r>
            <a:r>
              <a:rPr lang="en-US" dirty="0">
                <a:latin typeface="Times New Roman" pitchFamily="18" charset="0"/>
              </a:rPr>
              <a: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09667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 (male, female, or transgender).</a:t>
            </a:r>
          </a:p>
          <a:p>
            <a:endParaRPr lang="en-US" dirty="0">
              <a:latin typeface="Times New Roman" charset="0"/>
            </a:endParaRPr>
          </a:p>
          <a:p>
            <a:r>
              <a:rPr lang="en-US" dirty="0">
                <a:latin typeface="Times New Roman" charset="0"/>
              </a:rPr>
              <a:t>As of 2019, there are 125 transgender people living with HIV/AIDS in Minnesota, of which the majority are trans</a:t>
            </a:r>
            <a:r>
              <a:rPr lang="en-US" baseline="0" dirty="0">
                <a:latin typeface="Times New Roman" charset="0"/>
              </a:rPr>
              <a:t> women</a:t>
            </a:r>
            <a:r>
              <a:rPr lang="en-US" dirty="0">
                <a:latin typeface="Times New Roman" charset="0"/>
              </a:rPr>
              <a:t> (86%). This represents about 1% of people living with HIV/AIDS in the state.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8077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Over</a:t>
            </a:r>
            <a:r>
              <a:rPr lang="en-US" baseline="0" dirty="0">
                <a:latin typeface="Times New Roman" pitchFamily="18" charset="0"/>
              </a:rPr>
              <a:t> 72%</a:t>
            </a:r>
            <a:r>
              <a:rPr lang="en-US" dirty="0">
                <a:latin typeface="Times New Roman" pitchFamily="18" charset="0"/>
              </a:rPr>
              <a:t> of persons living with HIV/AIDS as</a:t>
            </a:r>
            <a:r>
              <a:rPr lang="en-US" baseline="0" dirty="0">
                <a:latin typeface="Times New Roman" pitchFamily="18" charset="0"/>
              </a:rPr>
              <a:t> of</a:t>
            </a:r>
            <a:r>
              <a:rPr lang="en-US" dirty="0">
                <a:latin typeface="Times New Roman" pitchFamily="18" charset="0"/>
              </a:rPr>
              <a:t> 2018 are currently 40 years of age or older. As with new cases, there are differences by gender in the age of living cases.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119084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68195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2019, the number of foreign-born people living with HIV/AIDS in Minnesota increased substantially, especially among the African-born population.  In 1990, 50 foreign-born people were reported to be living with HIV/AIDS in Minnesota, and by 2007 this number had increased to 1,126 people.  In 2019, the total number of foreign-born people living with HIV/AIDS in Minnesota was 2,244 2,367, a 5% increase from 2018.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0672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characteristics of foreign-born persons living with HIV/AIDS in Minnesota differ from U.S.-born, especially in sex</a:t>
            </a:r>
            <a:r>
              <a:rPr lang="en-US" baseline="0" dirty="0">
                <a:latin typeface="Times New Roman" pitchFamily="18" charset="0"/>
              </a:rPr>
              <a:t> assigned at birth</a:t>
            </a:r>
            <a:r>
              <a:rPr lang="en-US" dirty="0">
                <a:latin typeface="Times New Roman" pitchFamily="18" charset="0"/>
              </a:rPr>
              <a:t>. While females account for 18% of cases among U.S.-born persons, they account for 46% of foreign-born cases. This is especially noticeable among African-born cases, where women account for 59% of those living with HIV/AIDS in Minnesota.</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235387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475600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sex</a:t>
            </a:r>
            <a:r>
              <a:rPr lang="en-US" baseline="0" dirty="0">
                <a:latin typeface="Times New Roman" pitchFamily="18" charset="0"/>
              </a:rPr>
              <a:t> assigned at birth</a:t>
            </a:r>
            <a:r>
              <a:rPr lang="en-US" dirty="0">
                <a:latin typeface="Times New Roman" pitchFamily="18" charset="0"/>
              </a:rPr>
              <a:t> distribution among cases born in Latin America/the Caribbean is similar to that of U.S.-born cases, where 16% of prevalent cases are among women.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404378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3278084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number of deaths among all people living with HIV infection in Minnesota decreased dramatically between 1995 and 1997 and has remained relatively constant over the past decade. In 2019, a total of 78 deaths were reported among people living with HIV infection in Minnesota.  The total number of deaths reported in Minnesota for those living with AIDS was 55</a:t>
            </a:r>
            <a:r>
              <a:rPr lang="en-US" baseline="0" dirty="0">
                <a:latin typeface="Times New Roman" pitchFamily="18" charset="0"/>
              </a:rPr>
              <a:t> </a:t>
            </a:r>
            <a:r>
              <a:rPr lang="en-US" dirty="0">
                <a:latin typeface="Times New Roman" pitchFamily="18" charset="0"/>
              </a:rPr>
              <a:t>(71% of all deaths) in 2019.</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272603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end of 2017, the rate of adults and adolescents living with diagnosed HIV infection in the United States and 6 dependent areas was 369.4 per 100,000 population.  The rates of adults and adolescents living with diagnosed HIV infection ranged from 7.9 per 100,000 in American Samoa to 2,398.9 per 100,000 in the District of Columbia. </a:t>
            </a:r>
          </a:p>
          <a:p>
            <a:endParaRPr lang="en-US" b="0" dirty="0"/>
          </a:p>
          <a:p>
            <a:r>
              <a:rPr lang="en-US" b="0" dirty="0"/>
              <a:t>The District of Columbia (i.e., Washington, DC) is a city; use caution when comparing the rate of persons living with diagnosed HIV infection in DC with the rates in states.</a:t>
            </a:r>
          </a:p>
          <a:p>
            <a:pPr defTabSz="891491">
              <a:defRPr/>
            </a:pPr>
            <a:r>
              <a:rPr lang="en-US" b="0" dirty="0"/>
              <a:t>  </a:t>
            </a:r>
          </a:p>
          <a:p>
            <a:pPr defTabSz="891491">
              <a:defRPr/>
            </a:pPr>
            <a:r>
              <a:rPr lang="en-US" dirty="0"/>
              <a:t>Data are based on address of residence as of December 31, 2017 (i.e., most recent known address). </a:t>
            </a:r>
          </a:p>
          <a:p>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420390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491">
              <a:defRPr/>
            </a:pPr>
            <a:r>
              <a:rPr lang="en-US" b="0" dirty="0"/>
              <a:t>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a:t>
            </a:r>
            <a:r>
              <a:rPr lang="en-US" b="0" baseline="0" dirty="0"/>
              <a:t> </a:t>
            </a:r>
            <a:r>
              <a:rPr lang="en-US" b="0" dirty="0"/>
              <a:t>to 1,267.6 per 100,000 in the District of Columbia. </a:t>
            </a:r>
          </a:p>
          <a:p>
            <a:pPr defTabSz="891491">
              <a:defRPr/>
            </a:pPr>
            <a:endParaRPr lang="en-US" b="0" dirty="0"/>
          </a:p>
          <a:p>
            <a:pPr defTabSz="891491">
              <a:defRPr/>
            </a:pPr>
            <a:r>
              <a:rPr lang="en-US" b="0" dirty="0"/>
              <a:t>The District of Columbia (i.e., Washington, DC) is a city; use caution when comparing the rate of persons living with diagnosed HIV infection in DC with the rates in states.</a:t>
            </a:r>
          </a:p>
          <a:p>
            <a:pPr defTabSz="891491">
              <a:defRPr/>
            </a:pPr>
            <a:endParaRPr lang="en-US" b="0" dirty="0"/>
          </a:p>
          <a:p>
            <a:pPr defTabSz="891491">
              <a:defRPr/>
            </a:pPr>
            <a:r>
              <a:rPr lang="en-US" dirty="0"/>
              <a:t>Data are based on address of residence as of December 31, 2017 (i.e., most recent known address).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2269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annual number of deaths of persons </a:t>
            </a:r>
            <a:r>
              <a:rPr lang="en-US" b="1" u="none" dirty="0">
                <a:latin typeface="+mn-lt"/>
              </a:rPr>
              <a:t>with</a:t>
            </a:r>
            <a:r>
              <a:rPr lang="en-US" dirty="0">
                <a:latin typeface="+mn-lt"/>
              </a:rPr>
              <a:t> HIV Infection ever classified as stage 3 (AIDS) (some of which were not </a:t>
            </a:r>
            <a:r>
              <a:rPr lang="en-US" b="1" u="none" dirty="0">
                <a:latin typeface="+mn-lt"/>
              </a:rPr>
              <a:t>caused by </a:t>
            </a:r>
            <a:r>
              <a:rPr lang="en-US" dirty="0">
                <a:latin typeface="+mn-lt"/>
              </a:rPr>
              <a:t>HIV stage 3), as reported to the National HIV Surveillance System through June 30, 2019, was 10% to 46% (depending on the year) greater than the number of deaths attributed to HIV infection in death certificate data (by </a:t>
            </a:r>
            <a:r>
              <a:rPr lang="en-US" i="1" dirty="0">
                <a:latin typeface="+mn-lt"/>
              </a:rPr>
              <a:t>ICD-10</a:t>
            </a:r>
            <a:r>
              <a:rPr lang="en-US" dirty="0">
                <a:latin typeface="+mn-lt"/>
              </a:rPr>
              <a:t>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a:t>
            </a:r>
          </a:p>
          <a:p>
            <a:endParaRPr lang="en-US" dirty="0">
              <a:latin typeface="+mn-lt"/>
            </a:endParaRPr>
          </a:p>
          <a:p>
            <a:r>
              <a:rPr lang="en-US" dirty="0">
                <a:latin typeface="+mn-lt"/>
              </a:rPr>
              <a:t>The blue line represents data from the National HIV Surveillance System.</a:t>
            </a:r>
          </a:p>
          <a:p>
            <a:r>
              <a:rPr lang="en-US" dirty="0">
                <a:latin typeface="+mn-lt"/>
              </a:rPr>
              <a:t>The green line represents death certificate data compiled by the National Center for Health Statistics.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412152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almost 300 cases diagnosed each year. By the end of 2018, an estimated 8,981 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44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prevalent HIV cases in Minnesota, the majority clustered in the twin cities metro area with the highest rates of infection in the cities of Minneapolis and</a:t>
            </a:r>
            <a:r>
              <a:rPr lang="en-US" baseline="0" dirty="0"/>
              <a:t> Saint Paul, followed by the suburban areas and then Greater Minnesota.</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71225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a:t>
            </a:r>
            <a:r>
              <a:rPr lang="en-US" baseline="0" dirty="0"/>
              <a:t> within the </a:t>
            </a:r>
            <a:r>
              <a:rPr lang="en-US" dirty="0"/>
              <a:t>twin cities metro area, the highest rates of prevalent HIV infection were in the cities of Minneapolis and</a:t>
            </a:r>
            <a:r>
              <a:rPr lang="en-US" baseline="0" dirty="0"/>
              <a:t> Saint Paul.</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6817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9,193 people living with HIV/AIDS for whom complete residence information is available, 35% of all people living with HIV/AIDS in Minnesota live in the city of Minneapolis, along</a:t>
            </a:r>
            <a:r>
              <a:rPr lang="en-US" baseline="0" dirty="0"/>
              <a:t> with</a:t>
            </a:r>
            <a:r>
              <a:rPr lang="en-US" dirty="0"/>
              <a:t> 35% living in the surrounding suburban area. People living with HIV/AIDS in Greater Minnesota account for 17% of all people living with HIV/AIDS. Finally, people living with HIV/AIDS in Saint Paul account for 13% of all people living with HIV/AIDS.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59812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11/13/2020</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11/13/2020</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11/13/2020</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11/13/2020</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11/13/2020</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11/13/2020</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11/13/2020</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11/13/2020</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11/13/2020</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11/13/2020</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3820921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65692762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a:ln>
                  <a:noFill/>
                </a:ln>
                <a:solidFill>
                  <a:srgbClr val="003865"/>
                </a:solidFill>
                <a:effectLst/>
                <a:uLnTx/>
                <a:uFillTx/>
                <a:latin typeface="Calibri"/>
                <a:ea typeface="+mn-ea"/>
                <a:cs typeface="+mn-cs"/>
              </a:rPr>
              <a:t>|</a:t>
            </a:r>
            <a:r>
              <a:rPr kumimoji="0" lang="en-US" sz="900" b="0" i="0" u="none" strike="noStrike" kern="1200" cap="none" spc="0" normalizeH="0" baseline="0" noProof="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8" y="1776213"/>
            <a:ext cx="5447247" cy="778956"/>
          </a:xfrm>
          <a:prstGeom prst="rect">
            <a:avLst/>
          </a:prstGeom>
        </p:spPr>
      </p:pic>
    </p:spTree>
    <p:extLst>
      <p:ext uri="{BB962C8B-B14F-4D97-AF65-F5344CB8AC3E}">
        <p14:creationId xmlns:p14="http://schemas.microsoft.com/office/powerpoint/2010/main" val="1683095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838200" y="152400"/>
            <a:ext cx="10515600" cy="914400"/>
          </a:xfrm>
        </p:spPr>
        <p:txBody>
          <a:bodyPr>
            <a:normAutofit/>
          </a:bodyPr>
          <a:lstStyle>
            <a:lvl1pPr algn="ctr">
              <a:defRPr sz="33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25739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a:ln>
                  <a:noFill/>
                </a:ln>
                <a:solidFill>
                  <a:srgbClr val="003865"/>
                </a:solidFill>
                <a:effectLst/>
                <a:uLnTx/>
                <a:uFillTx/>
                <a:latin typeface="Calibri"/>
                <a:ea typeface="+mn-ea"/>
                <a:cs typeface="+mn-cs"/>
              </a:rPr>
              <a:t>|</a:t>
            </a:r>
            <a:r>
              <a:rPr kumimoji="0" lang="en-US" sz="900" b="0" i="0" u="none" strike="noStrike" kern="1200" cap="none" spc="0" normalizeH="0" baseline="0" noProof="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8BE21"/>
              </a:solidFill>
              <a:effectLst/>
              <a:uLnTx/>
              <a:uFillTx/>
              <a:latin typeface="Calibri"/>
              <a:ea typeface="+mn-ea"/>
              <a:cs typeface="+mn-cs"/>
            </a:endParaRPr>
          </a:p>
        </p:txBody>
      </p:sp>
    </p:spTree>
    <p:extLst>
      <p:ext uri="{BB962C8B-B14F-4D97-AF65-F5344CB8AC3E}">
        <p14:creationId xmlns:p14="http://schemas.microsoft.com/office/powerpoint/2010/main" val="824923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a:ln>
                  <a:noFill/>
                </a:ln>
                <a:solidFill>
                  <a:srgbClr val="003865"/>
                </a:solidFill>
                <a:effectLst/>
                <a:uLnTx/>
                <a:uFillTx/>
                <a:latin typeface="Calibri"/>
                <a:ea typeface="+mn-ea"/>
                <a:cs typeface="+mn-cs"/>
              </a:rPr>
              <a:t>|</a:t>
            </a:r>
            <a:r>
              <a:rPr kumimoji="0" lang="en-US" sz="900" b="0" i="0" u="none" strike="noStrike" kern="1200" cap="none" spc="0" normalizeH="0" baseline="0" noProof="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3857818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a:t>      </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24776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11/13/2020</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2.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11/13/2020</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6" r:id="rId50"/>
    <p:sldLayoutId id="2147483827" r:id="rId5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a:t>      </a:t>
            </a:r>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86589697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HIV/AIDS Prevalence and </a:t>
            </a:r>
            <a:r>
              <a:rPr lang="en-US"/>
              <a:t>Mortality Report, </a:t>
            </a:r>
            <a:r>
              <a:rPr lang="en-US" dirty="0"/>
              <a:t>2019</a:t>
            </a:r>
          </a:p>
        </p:txBody>
      </p:sp>
      <p:sp>
        <p:nvSpPr>
          <p:cNvPr id="2" name="Text Placeholder 1"/>
          <p:cNvSpPr>
            <a:spLocks noGrp="1"/>
          </p:cNvSpPr>
          <p:nvPr>
            <p:ph type="body" sz="quarter" idx="14"/>
          </p:nvPr>
        </p:nvSpPr>
        <p:spPr>
          <a:xfrm>
            <a:off x="2802467" y="5644884"/>
            <a:ext cx="6587067" cy="356905"/>
          </a:xfrm>
        </p:spPr>
        <p:txBody>
          <a:bodyPr>
            <a:normAutofit lnSpcReduction="10000"/>
          </a:bodyPr>
          <a:lstStyle/>
          <a:p>
            <a:r>
              <a:rPr lang="en-US" dirty="0"/>
              <a:t>HIV/AIDS Surveillance System</a:t>
            </a:r>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
        <p:nvSpPr>
          <p:cNvPr id="6" name="Footer Placeholder 2"/>
          <p:cNvSpPr>
            <a:spLocks noGrp="1"/>
          </p:cNvSpPr>
          <p:nvPr>
            <p:ph type="ftr" sz="quarter" idx="3"/>
          </p:nvPr>
        </p:nvSpPr>
        <p:spPr>
          <a:xfrm>
            <a:off x="3302177" y="6356349"/>
            <a:ext cx="5790065" cy="365125"/>
          </a:xfrm>
        </p:spPr>
        <p:txBody>
          <a:bodyPr/>
          <a:lstStyle/>
          <a:p>
            <a:r>
              <a:rPr lang="en-US" dirty="0"/>
              <a:t>http://www.health.state.mn.us/diseases/hiv/stats/index.html</a:t>
            </a:r>
          </a:p>
        </p:txBody>
      </p:sp>
    </p:spTree>
    <p:extLst>
      <p:ext uri="{BB962C8B-B14F-4D97-AF65-F5344CB8AC3E}">
        <p14:creationId xmlns:p14="http://schemas.microsoft.com/office/powerpoint/2010/main" val="156048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1990-2017" title="New HIV Diagnoses, HIV and AIDS cases by year"/>
          <p:cNvSpPr>
            <a:spLocks noGrp="1"/>
          </p:cNvSpPr>
          <p:nvPr>
            <p:ph type="title"/>
          </p:nvPr>
        </p:nvSpPr>
        <p:spPr/>
        <p:txBody>
          <a:bodyPr>
            <a:noAutofit/>
          </a:bodyPr>
          <a:lstStyle/>
          <a:p>
            <a:r>
              <a:rPr lang="en-US" altLang="en-US" sz="2800" dirty="0"/>
              <a:t>New HIV Diagnoses, HIV (non-AIDS) and AIDS Cases by Year of HIV Diagnosis, 1990-2019</a:t>
            </a:r>
            <a:endParaRPr lang="en-US" sz="2800" dirty="0"/>
          </a:p>
        </p:txBody>
      </p:sp>
      <p:graphicFrame>
        <p:nvGraphicFramePr>
          <p:cNvPr id="10" name="Object 1" descr="New HIV Diagnoses, Deaths and Prevalent Cases by Year, 1996-2017" title="New HIV Diagnoses, Deaths and Prevalent Cases by Year, 1996-2017"/>
          <p:cNvGraphicFramePr>
            <a:graphicFrameLocks noGrp="1" noChangeAspect="1"/>
          </p:cNvGraphicFramePr>
          <p:nvPr>
            <p:ph idx="1"/>
          </p:nvPr>
        </p:nvGraphicFramePr>
        <p:xfrm>
          <a:off x="713203" y="632656"/>
          <a:ext cx="11934891" cy="49386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a:xfrm>
            <a:off x="838200" y="5571294"/>
            <a:ext cx="11161644" cy="1279390"/>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120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1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Persons Living with HIV/AIDS in Minnesota</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65256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152400"/>
            <a:ext cx="11191461" cy="914400"/>
          </a:xfrm>
        </p:spPr>
        <p:txBody>
          <a:bodyPr>
            <a:noAutofit/>
          </a:bodyPr>
          <a:lstStyle/>
          <a:p>
            <a:r>
              <a:rPr lang="en-US" sz="3300" dirty="0"/>
              <a:t>Estimated Number of Persons Living with HIV/AIDS in Minnesota</a:t>
            </a:r>
          </a:p>
        </p:txBody>
      </p:sp>
      <p:sp>
        <p:nvSpPr>
          <p:cNvPr id="3" name="Content Placeholder 2"/>
          <p:cNvSpPr>
            <a:spLocks noGrp="1"/>
          </p:cNvSpPr>
          <p:nvPr>
            <p:ph idx="1"/>
          </p:nvPr>
        </p:nvSpPr>
        <p:spPr>
          <a:xfrm>
            <a:off x="838200" y="1825625"/>
            <a:ext cx="10515600" cy="3996677"/>
          </a:xfrm>
        </p:spPr>
        <p:txBody>
          <a:bodyPr/>
          <a:lstStyle/>
          <a:p>
            <a:r>
              <a:rPr lang="en-US" dirty="0"/>
              <a:t>As of December 31, 2019 </a:t>
            </a:r>
            <a:r>
              <a:rPr lang="en-US" b="1" dirty="0"/>
              <a:t>9,193* </a:t>
            </a:r>
            <a:r>
              <a:rPr lang="en-US" dirty="0"/>
              <a:t>persons are assumed alive and living in Minnesota with HIV/AIDS. This includes:</a:t>
            </a:r>
          </a:p>
          <a:p>
            <a:pPr lvl="1"/>
            <a:r>
              <a:rPr lang="en-US" dirty="0"/>
              <a:t>5,094 (55%) living with HIV infection (non-AIDS)</a:t>
            </a:r>
          </a:p>
          <a:p>
            <a:pPr lvl="1"/>
            <a:r>
              <a:rPr lang="en-US" dirty="0"/>
              <a:t>4,099 (45%) living with AIDS </a:t>
            </a:r>
          </a:p>
          <a:p>
            <a:r>
              <a:rPr lang="en-US" dirty="0"/>
              <a:t>This number includes </a:t>
            </a:r>
            <a:r>
              <a:rPr lang="en-US" b="1" dirty="0"/>
              <a:t>2,418</a:t>
            </a:r>
            <a:r>
              <a:rPr lang="en-US" dirty="0"/>
              <a:t> persons who were first reported with HIV or AIDS elsewhere and subsequently moved to Minnesota</a:t>
            </a:r>
          </a:p>
          <a:p>
            <a:r>
              <a:rPr lang="en-US" dirty="0"/>
              <a:t>This number excludes </a:t>
            </a:r>
            <a:r>
              <a:rPr lang="en-US" b="1" dirty="0"/>
              <a:t>1,612</a:t>
            </a:r>
            <a:r>
              <a:rPr lang="en-US" dirty="0"/>
              <a:t> persons who were first reported with HIV or AIDS in Minnesota and subsequently moved out of the state</a:t>
            </a:r>
          </a:p>
        </p:txBody>
      </p:sp>
      <p:sp>
        <p:nvSpPr>
          <p:cNvPr id="5" name="Slide Number Placeholder 4"/>
          <p:cNvSpPr>
            <a:spLocks noGrp="1"/>
          </p:cNvSpPr>
          <p:nvPr>
            <p:ph type="sldNum" sz="quarter" idx="12"/>
          </p:nvPr>
        </p:nvSpPr>
        <p:spPr/>
        <p:txBody>
          <a:bodyPr/>
          <a:lstStyle/>
          <a:p>
            <a:fld id="{48F63A3B-78C7-47BE-AE5E-E10140E04643}" type="slidenum">
              <a:rPr lang="en-US" smtClean="0"/>
              <a:t>12</a:t>
            </a:fld>
            <a:endParaRPr lang="en-US" dirty="0"/>
          </a:p>
        </p:txBody>
      </p:sp>
      <p:sp>
        <p:nvSpPr>
          <p:cNvPr id="6" name="Footer Placeholder 3"/>
          <p:cNvSpPr>
            <a:spLocks noGrp="1"/>
          </p:cNvSpPr>
          <p:nvPr>
            <p:ph type="ftr" sz="quarter" idx="3"/>
          </p:nvPr>
        </p:nvSpPr>
        <p:spPr>
          <a:xfrm>
            <a:off x="417443" y="5822302"/>
            <a:ext cx="10515600" cy="787205"/>
          </a:xfrm>
        </p:spPr>
        <p:txBody>
          <a:bodyPr/>
          <a:lstStyle/>
          <a:p>
            <a:pPr algn="l"/>
            <a:r>
              <a:rPr lang="en-US"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Tree>
    <p:extLst>
      <p:ext uri="{BB962C8B-B14F-4D97-AF65-F5344CB8AC3E}">
        <p14:creationId xmlns:p14="http://schemas.microsoft.com/office/powerpoint/2010/main" val="224362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Place</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20920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14</a:t>
            </a:fld>
            <a:endParaRPr lang="en-US"/>
          </a:p>
        </p:txBody>
      </p:sp>
      <p:sp>
        <p:nvSpPr>
          <p:cNvPr id="6" name="Title 5"/>
          <p:cNvSpPr>
            <a:spLocks noGrp="1"/>
          </p:cNvSpPr>
          <p:nvPr>
            <p:ph type="title"/>
          </p:nvPr>
        </p:nvSpPr>
        <p:spPr>
          <a:xfrm>
            <a:off x="0" y="42335"/>
            <a:ext cx="12192000" cy="1195367"/>
          </a:xfrm>
        </p:spPr>
        <p:txBody>
          <a:bodyPr>
            <a:normAutofit/>
          </a:bodyPr>
          <a:lstStyle/>
          <a:p>
            <a:pPr algn="ctr"/>
            <a:r>
              <a:rPr lang="en-US" sz="3062" dirty="0"/>
              <a:t>Minnesota Patients Living with HIV</a:t>
            </a:r>
            <a:r>
              <a:rPr lang="en-US" sz="3062" baseline="30000" dirty="0"/>
              <a:t>#</a:t>
            </a:r>
            <a:r>
              <a:rPr lang="en-US" sz="3062" dirty="0"/>
              <a:t> by County of Current Residence, 2019 </a:t>
            </a:r>
          </a:p>
        </p:txBody>
      </p:sp>
      <p:sp>
        <p:nvSpPr>
          <p:cNvPr id="9" name="TextBox 8"/>
          <p:cNvSpPr txBox="1"/>
          <p:nvPr/>
        </p:nvSpPr>
        <p:spPr>
          <a:xfrm>
            <a:off x="8241974" y="4229473"/>
            <a:ext cx="3972505" cy="1459089"/>
          </a:xfrm>
          <a:prstGeom prst="rect">
            <a:avLst/>
          </a:prstGeom>
          <a:noFill/>
        </p:spPr>
        <p:txBody>
          <a:bodyPr wrap="square" rtlCol="0">
            <a:spAutoFit/>
          </a:bodyPr>
          <a:lstStyle/>
          <a:p>
            <a:r>
              <a:rPr lang="en-US" sz="1778" dirty="0"/>
              <a:t>3,167 cases (827.8 per 100,000)</a:t>
            </a:r>
          </a:p>
          <a:p>
            <a:r>
              <a:rPr lang="en-US" sz="1778" dirty="0"/>
              <a:t>1,154 cases (404.8 per 100,000)</a:t>
            </a:r>
          </a:p>
          <a:p>
            <a:r>
              <a:rPr lang="en-US" sz="1778" dirty="0"/>
              <a:t>3,270 cases (149.9 per 100,000)</a:t>
            </a:r>
          </a:p>
          <a:p>
            <a:r>
              <a:rPr lang="en-US" sz="1778" dirty="0"/>
              <a:t>1,587 cases (64.7 per 100,000)</a:t>
            </a:r>
          </a:p>
          <a:p>
            <a:r>
              <a:rPr lang="en-US" sz="1778" dirty="0"/>
              <a:t>9,178 cases (173.0 per 100,000)</a:t>
            </a:r>
          </a:p>
        </p:txBody>
      </p:sp>
      <p:sp>
        <p:nvSpPr>
          <p:cNvPr id="10" name="TextBox 9"/>
          <p:cNvSpPr txBox="1"/>
          <p:nvPr/>
        </p:nvSpPr>
        <p:spPr>
          <a:xfrm>
            <a:off x="6035092" y="4229473"/>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8" name="TextBox 7"/>
          <p:cNvSpPr txBox="1"/>
          <p:nvPr/>
        </p:nvSpPr>
        <p:spPr>
          <a:xfrm>
            <a:off x="6020646" y="6115635"/>
            <a:ext cx="2206882" cy="547159"/>
          </a:xfrm>
          <a:prstGeom prst="rect">
            <a:avLst/>
          </a:prstGeom>
          <a:noFill/>
        </p:spPr>
        <p:txBody>
          <a:bodyPr wrap="square" rtlCol="0">
            <a:spAutoFit/>
          </a:bodyPr>
          <a:lstStyle/>
          <a:p>
            <a:r>
              <a:rPr lang="en-US" sz="988" baseline="30000" dirty="0"/>
              <a:t>#</a:t>
            </a:r>
            <a:r>
              <a:rPr lang="en-US" sz="988" dirty="0"/>
              <a:t>HIV or AIDS at last appointment</a:t>
            </a:r>
          </a:p>
          <a:p>
            <a:r>
              <a:rPr lang="en-US" sz="988" dirty="0"/>
              <a:t>*7-county metro area, excluding the cities of Minneapolis and St. Paul</a:t>
            </a:r>
          </a:p>
        </p:txBody>
      </p:sp>
      <p:pic>
        <p:nvPicPr>
          <p:cNvPr id="4" name="Picture 3" descr="Highest density patients living with HIV by county in metro area. Map of M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1412308"/>
            <a:ext cx="4619724" cy="5445692"/>
          </a:xfrm>
          <a:prstGeom prst="rect">
            <a:avLst/>
          </a:prstGeom>
        </p:spPr>
      </p:pic>
    </p:spTree>
    <p:extLst>
      <p:ext uri="{BB962C8B-B14F-4D97-AF65-F5344CB8AC3E}">
        <p14:creationId xmlns:p14="http://schemas.microsoft.com/office/powerpoint/2010/main" val="214147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2335"/>
            <a:ext cx="12192000" cy="1195367"/>
          </a:xfrm>
        </p:spPr>
        <p:txBody>
          <a:bodyPr>
            <a:normAutofit/>
          </a:bodyPr>
          <a:lstStyle/>
          <a:p>
            <a:pPr algn="ctr"/>
            <a:r>
              <a:rPr lang="en-US" sz="3161" dirty="0"/>
              <a:t>2019 Minnesota Patients Living with HIV by Metro County</a:t>
            </a:r>
          </a:p>
        </p:txBody>
      </p:sp>
      <p:sp>
        <p:nvSpPr>
          <p:cNvPr id="11" name="TextBox 10"/>
          <p:cNvSpPr txBox="1"/>
          <p:nvPr/>
        </p:nvSpPr>
        <p:spPr>
          <a:xfrm>
            <a:off x="6035092" y="4229473"/>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8" name="TextBox 7"/>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sp>
        <p:nvSpPr>
          <p:cNvPr id="10" name="TextBox 9"/>
          <p:cNvSpPr txBox="1"/>
          <p:nvPr/>
        </p:nvSpPr>
        <p:spPr>
          <a:xfrm>
            <a:off x="8241974" y="4229473"/>
            <a:ext cx="3972505" cy="1459089"/>
          </a:xfrm>
          <a:prstGeom prst="rect">
            <a:avLst/>
          </a:prstGeom>
          <a:noFill/>
        </p:spPr>
        <p:txBody>
          <a:bodyPr wrap="square" rtlCol="0">
            <a:spAutoFit/>
          </a:bodyPr>
          <a:lstStyle/>
          <a:p>
            <a:r>
              <a:rPr lang="en-US" sz="1778" dirty="0"/>
              <a:t>3,167 cases (827.8 per 100,000)</a:t>
            </a:r>
          </a:p>
          <a:p>
            <a:r>
              <a:rPr lang="en-US" sz="1778" dirty="0"/>
              <a:t>1,154 cases (404.8 per 100,000)</a:t>
            </a:r>
          </a:p>
          <a:p>
            <a:r>
              <a:rPr lang="en-US" sz="1778" dirty="0"/>
              <a:t>3,270 cases (149.9 per 100,000)</a:t>
            </a:r>
          </a:p>
          <a:p>
            <a:r>
              <a:rPr lang="en-US" sz="1778" dirty="0"/>
              <a:t>1,587 cases (64.7 per 100,000)</a:t>
            </a:r>
          </a:p>
          <a:p>
            <a:r>
              <a:rPr lang="en-US" sz="1778" dirty="0"/>
              <a:t>9,178 cases (173.0 per 100,000)</a:t>
            </a:r>
          </a:p>
        </p:txBody>
      </p:sp>
      <p:pic>
        <p:nvPicPr>
          <p:cNvPr id="4" name="Picture 3" descr="Zoomed in map of metro area counties showing Hennepin as highest incidence of patience living with HI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84" y="1496928"/>
            <a:ext cx="4920123" cy="5048335"/>
          </a:xfrm>
          <a:prstGeom prst="rect">
            <a:avLst/>
          </a:prstGeom>
        </p:spPr>
      </p:pic>
      <p:sp>
        <p:nvSpPr>
          <p:cNvPr id="2" name="Slide Number Placeholder 1"/>
          <p:cNvSpPr>
            <a:spLocks noGrp="1"/>
          </p:cNvSpPr>
          <p:nvPr>
            <p:ph type="sldNum" sz="quarter" idx="12"/>
          </p:nvPr>
        </p:nvSpPr>
        <p:spPr/>
        <p:txBody>
          <a:bodyPr/>
          <a:lstStyle/>
          <a:p>
            <a:fld id="{C77968C3-7B7E-411D-B105-08F43D0B3F8A}" type="slidenum">
              <a:rPr lang="en-US" smtClean="0"/>
              <a:t>15</a:t>
            </a:fld>
            <a:endParaRPr lang="en-US"/>
          </a:p>
        </p:txBody>
      </p:sp>
    </p:spTree>
    <p:extLst>
      <p:ext uri="{BB962C8B-B14F-4D97-AF65-F5344CB8AC3E}">
        <p14:creationId xmlns:p14="http://schemas.microsoft.com/office/powerpoint/2010/main" val="100112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Persons Living with HIV/AIDS in Minnesota </a:t>
            </a:r>
            <a:br>
              <a:rPr lang="en-US" dirty="0"/>
            </a:br>
            <a:r>
              <a:rPr lang="en-US" dirty="0"/>
              <a:t>by Current Residence, 2019</a:t>
            </a:r>
          </a:p>
        </p:txBody>
      </p:sp>
      <p:graphicFrame>
        <p:nvGraphicFramePr>
          <p:cNvPr id="9" name="Content Placeholder 8" descr="Persons Living with HIV/AIDS in Minnesota by Current Residence, 2017" title="Persons Living with HIV/AIDS in Minnesota by Current Residence, 2017"/>
          <p:cNvGraphicFramePr>
            <a:graphicFrameLocks noGrp="1"/>
          </p:cNvGraphicFramePr>
          <p:nvPr>
            <p:ph idx="1"/>
            <p:extLst>
              <p:ext uri="{D42A27DB-BD31-4B8C-83A1-F6EECF244321}">
                <p14:modId xmlns:p14="http://schemas.microsoft.com/office/powerpoint/2010/main" val="674257812"/>
              </p:ext>
            </p:extLst>
          </p:nvPr>
        </p:nvGraphicFramePr>
        <p:xfrm>
          <a:off x="838200" y="144621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sp>
        <p:nvSpPr>
          <p:cNvPr id="6" name="Footer Placeholder 3"/>
          <p:cNvSpPr>
            <a:spLocks noGrp="1"/>
          </p:cNvSpPr>
          <p:nvPr>
            <p:ph type="ftr" sz="quarter" idx="3"/>
          </p:nvPr>
        </p:nvSpPr>
        <p:spPr>
          <a:xfrm>
            <a:off x="261731" y="5797550"/>
            <a:ext cx="10515600" cy="923924"/>
          </a:xfrm>
        </p:spPr>
        <p:txBody>
          <a:bodyPr/>
          <a:lstStyle/>
          <a:p>
            <a:pPr algn="l"/>
            <a:r>
              <a:rPr lang="en-US" dirty="0"/>
              <a:t>*15 persons missing county-level residence information</a:t>
            </a:r>
          </a:p>
          <a:p>
            <a:pPr algn="l"/>
            <a:r>
              <a:rPr lang="en-US" dirty="0"/>
              <a:t>Suburban includes the seven-county metro area of Anoka, Carver, Dakota, Hennepin (except Minneapolis), Ramsey (except Saint Paul), Scott, and Washington counties. Greater Minnesota includes all other counties outside of the seven-county metro area.</a:t>
            </a:r>
          </a:p>
        </p:txBody>
      </p:sp>
    </p:spTree>
    <p:extLst>
      <p:ext uri="{BB962C8B-B14F-4D97-AF65-F5344CB8AC3E}">
        <p14:creationId xmlns:p14="http://schemas.microsoft.com/office/powerpoint/2010/main" val="357515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Sex Assigned at Birth and Race/Ethnicity</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99956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Persons Living with HIV/AIDS in Minnesota by </a:t>
            </a:r>
            <a:br>
              <a:rPr lang="en-US" sz="3300" dirty="0"/>
            </a:br>
            <a:r>
              <a:rPr lang="en-US" sz="3300" dirty="0"/>
              <a:t>Sex Assigned at Birth, 2019</a:t>
            </a:r>
          </a:p>
        </p:txBody>
      </p:sp>
      <p:graphicFrame>
        <p:nvGraphicFramePr>
          <p:cNvPr id="9" name="Content Placeholder 8" descr="Persons Living with HIV/AIDS in Minnesota by Sex Assigned at Birth, 2017" title="Persons Living with HIV/AIDS in Minnesota by Sex Assigned at Birth, 2017"/>
          <p:cNvGraphicFramePr>
            <a:graphicFrameLocks noGrp="1"/>
          </p:cNvGraphicFramePr>
          <p:nvPr>
            <p:ph idx="1"/>
            <p:extLst>
              <p:ext uri="{D42A27DB-BD31-4B8C-83A1-F6EECF244321}">
                <p14:modId xmlns:p14="http://schemas.microsoft.com/office/powerpoint/2010/main" val="31035580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417211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Persons Living with HIV/AIDS in Minnesota by Sex Assigned at Birth and Race/Ethnicity^, 2019</a:t>
            </a:r>
          </a:p>
        </p:txBody>
      </p:sp>
      <p:graphicFrame>
        <p:nvGraphicFramePr>
          <p:cNvPr id="10" name="Content Placeholder 9" descr="males Persons Living with HIV/AIDS in Minnesota by Sex Assigned at Birth and Race/Ethnicity, 2017" title="males Persons Living with HIV/AIDS in Minnesota by Sex Assigned at Birth and Race/Ethnicity, 2017"/>
          <p:cNvGraphicFramePr>
            <a:graphicFrameLocks noGrp="1"/>
          </p:cNvGraphicFramePr>
          <p:nvPr>
            <p:ph sz="half" idx="1"/>
            <p:extLst>
              <p:ext uri="{D42A27DB-BD31-4B8C-83A1-F6EECF244321}">
                <p14:modId xmlns:p14="http://schemas.microsoft.com/office/powerpoint/2010/main" val="3120240613"/>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males Persons Living with HIV/AIDS in Minnesota by Sex Assigned at Birth and Race/Ethnicity, 2017" title="males Persons Living with HIV/AIDS in Minnesota by Sex Assigned at Birth and Race/Ethnicity, 2017"/>
          <p:cNvGraphicFramePr>
            <a:graphicFrameLocks noGrp="1"/>
          </p:cNvGraphicFramePr>
          <p:nvPr>
            <p:ph sz="half" idx="2"/>
            <p:extLst>
              <p:ext uri="{D42A27DB-BD31-4B8C-83A1-F6EECF244321}">
                <p14:modId xmlns:p14="http://schemas.microsoft.com/office/powerpoint/2010/main" val="1050224558"/>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
        <p:nvSpPr>
          <p:cNvPr id="7" name="Footer Placeholder 3"/>
          <p:cNvSpPr>
            <a:spLocks noGrp="1"/>
          </p:cNvSpPr>
          <p:nvPr>
            <p:ph type="ftr" sz="quarter" idx="3"/>
          </p:nvPr>
        </p:nvSpPr>
        <p:spPr>
          <a:xfrm>
            <a:off x="838200" y="6176963"/>
            <a:ext cx="10515600" cy="544511"/>
          </a:xfrm>
        </p:spPr>
        <p:txBody>
          <a:bodyPr/>
          <a:lstStyle/>
          <a:p>
            <a:pPr algn="l"/>
            <a:r>
              <a:rPr lang="en-US" dirty="0"/>
              <a:t>*Other includes multi-racial persons and persons with unknown race. </a:t>
            </a:r>
          </a:p>
          <a:p>
            <a:pPr algn="l"/>
            <a:r>
              <a:rPr lang="en-US" dirty="0"/>
              <a:t>^Race/ethnicity information missing for 10 PLWH.</a:t>
            </a:r>
          </a:p>
        </p:txBody>
      </p:sp>
    </p:spTree>
    <p:extLst>
      <p:ext uri="{BB962C8B-B14F-4D97-AF65-F5344CB8AC3E}">
        <p14:creationId xmlns:p14="http://schemas.microsoft.com/office/powerpoint/2010/main" val="355811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a:t>
            </a:r>
          </a:p>
        </p:txBody>
      </p:sp>
      <p:sp>
        <p:nvSpPr>
          <p:cNvPr id="3" name="Content Placeholder 2"/>
          <p:cNvSpPr>
            <a:spLocks noGrp="1"/>
          </p:cNvSpPr>
          <p:nvPr>
            <p:ph idx="1"/>
          </p:nvPr>
        </p:nvSpPr>
        <p:spPr/>
        <p:txBody>
          <a:bodyPr/>
          <a:lstStyle/>
          <a:p>
            <a:r>
              <a:rPr lang="en-US" dirty="0"/>
              <a:t>These three introduction slides provide a general context for the data used to create this slide set. If you have questions about any of the slides, please refer to the </a:t>
            </a:r>
            <a:r>
              <a:rPr lang="en-US" i="1" dirty="0"/>
              <a:t>Surveillance Technical Notes.</a:t>
            </a:r>
            <a:endParaRPr lang="en-US" dirty="0"/>
          </a:p>
          <a:p>
            <a:r>
              <a:rPr lang="en-US" dirty="0">
                <a:solidFill>
                  <a:schemeClr val="accent1"/>
                </a:solidFill>
              </a:rPr>
              <a:t>This slide set displays estimates of the number of persons living with HIV/AIDS (prevalence) and mortality in Minnesota by person, place, and time.</a:t>
            </a:r>
          </a:p>
          <a:p>
            <a:r>
              <a:rPr lang="en-US" dirty="0">
                <a:solidFill>
                  <a:schemeClr val="accent1"/>
                </a:solidFill>
              </a:rPr>
              <a:t>The slides rely on data from HIV/AIDS cases diagnosed through 2019 and reported to the Minnesota Department of Health (MDH) HIV/AIDS Surveillance System, which is a part of the National HIV/AIDS Surveillance System (NHSS).</a:t>
            </a:r>
          </a:p>
        </p:txBody>
      </p:sp>
      <p:sp>
        <p:nvSpPr>
          <p:cNvPr id="5" name="Slide Number Placeholder 4"/>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4044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Persons Living with HIV/AIDS in Minnesota by Gender Identity and Race/Ethnicity^, 2019</a:t>
            </a:r>
          </a:p>
        </p:txBody>
      </p:sp>
      <p:graphicFrame>
        <p:nvGraphicFramePr>
          <p:cNvPr id="10" name="Content Placeholder 9" descr="males Persons Living with HIV/AIDS in Minnesota by Sex Assigned at Birth and Race/Ethnicity, 2017" title="males Persons Living with HIV/AIDS in Minnesota by Sex Assigned at Birth and Race/Ethnicity, 2017"/>
          <p:cNvGraphicFramePr>
            <a:graphicFrameLocks noGrp="1"/>
          </p:cNvGraphicFramePr>
          <p:nvPr>
            <p:ph sz="half" idx="1"/>
            <p:extLst>
              <p:ext uri="{D42A27DB-BD31-4B8C-83A1-F6EECF244321}">
                <p14:modId xmlns:p14="http://schemas.microsoft.com/office/powerpoint/2010/main" val="951821611"/>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males Persons Living with HIV/AIDS in Minnesota by Sex Assigned at Birth and Race/Ethnicity, 2017" title="males Persons Living with HIV/AIDS in Minnesota by Sex Assigned at Birth and Race/Ethnicity, 2017"/>
          <p:cNvGraphicFramePr>
            <a:graphicFrameLocks noGrp="1"/>
          </p:cNvGraphicFramePr>
          <p:nvPr>
            <p:ph sz="half" idx="2"/>
            <p:extLst>
              <p:ext uri="{D42A27DB-BD31-4B8C-83A1-F6EECF244321}">
                <p14:modId xmlns:p14="http://schemas.microsoft.com/office/powerpoint/2010/main" val="587426397"/>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sp>
        <p:nvSpPr>
          <p:cNvPr id="7" name="Footer Placeholder 3"/>
          <p:cNvSpPr>
            <a:spLocks noGrp="1"/>
          </p:cNvSpPr>
          <p:nvPr>
            <p:ph type="ftr" sz="quarter" idx="3"/>
          </p:nvPr>
        </p:nvSpPr>
        <p:spPr>
          <a:xfrm>
            <a:off x="838200" y="6084094"/>
            <a:ext cx="10515600" cy="544511"/>
          </a:xfrm>
        </p:spPr>
        <p:txBody>
          <a:bodyPr/>
          <a:lstStyle/>
          <a:p>
            <a:pPr algn="l"/>
            <a:r>
              <a:rPr lang="en-US" dirty="0"/>
              <a:t>*Other includes multi-racial persons and persons with unknown race. </a:t>
            </a:r>
          </a:p>
          <a:p>
            <a:pPr algn="l"/>
            <a:r>
              <a:rPr lang="en-US" dirty="0"/>
              <a:t>^ Race/ethnicity information missing for 10 PLWH.</a:t>
            </a:r>
          </a:p>
          <a:p>
            <a:pPr algn="l"/>
            <a:r>
              <a:rPr lang="en-US" dirty="0"/>
              <a:t>**Current gender was not reportable until 2009, so may be incomplete for HIV infections reported before that time. Because current gender is incomplete for a large number of cases, there may be misclassification of transgender Minnesotans in the cisgender group.</a:t>
            </a:r>
            <a:endParaRPr lang="en-US" baseline="30000" dirty="0"/>
          </a:p>
        </p:txBody>
      </p:sp>
    </p:spTree>
    <p:extLst>
      <p:ext uri="{BB962C8B-B14F-4D97-AF65-F5344CB8AC3E}">
        <p14:creationId xmlns:p14="http://schemas.microsoft.com/office/powerpoint/2010/main" val="59690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7" y="152400"/>
            <a:ext cx="11327295" cy="914400"/>
          </a:xfrm>
        </p:spPr>
        <p:txBody>
          <a:bodyPr>
            <a:noAutofit/>
          </a:bodyPr>
          <a:lstStyle/>
          <a:p>
            <a:r>
              <a:rPr lang="en-US" sz="3300" dirty="0"/>
              <a:t>Number of Cases and Rates (per 100,000 persons) of Persons Living with HIV/AIDS by Race/Ethnicity** in Minnesota, 2019</a:t>
            </a:r>
          </a:p>
        </p:txBody>
      </p:sp>
      <p:graphicFrame>
        <p:nvGraphicFramePr>
          <p:cNvPr id="6" name="Content Placeholder 5" descr="Number of Cases and Rates (per 100,000 persons) of Persons Living with HIV/AIDS by Race/Ethnicity in Minnesota, 2017" title="Number of Cases and Rates (per 100,000 persons) of Persons Living with HIV/AIDS by Race/Ethnicity in Minnesota, 2017"/>
          <p:cNvGraphicFramePr>
            <a:graphicFrameLocks noGrp="1"/>
          </p:cNvGraphicFramePr>
          <p:nvPr>
            <p:ph idx="1"/>
            <p:extLst>
              <p:ext uri="{D42A27DB-BD31-4B8C-83A1-F6EECF244321}">
                <p14:modId xmlns:p14="http://schemas.microsoft.com/office/powerpoint/2010/main" val="2647957247"/>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597188286"/>
                    </a:ext>
                  </a:extLst>
                </a:gridCol>
                <a:gridCol w="2628900">
                  <a:extLst>
                    <a:ext uri="{9D8B030D-6E8A-4147-A177-3AD203B41FA5}">
                      <a16:colId xmlns:a16="http://schemas.microsoft.com/office/drawing/2014/main" val="3744336439"/>
                    </a:ext>
                  </a:extLst>
                </a:gridCol>
                <a:gridCol w="2628900">
                  <a:extLst>
                    <a:ext uri="{9D8B030D-6E8A-4147-A177-3AD203B41FA5}">
                      <a16:colId xmlns:a16="http://schemas.microsoft.com/office/drawing/2014/main" val="4270639121"/>
                    </a:ext>
                  </a:extLst>
                </a:gridCol>
                <a:gridCol w="2628900">
                  <a:extLst>
                    <a:ext uri="{9D8B030D-6E8A-4147-A177-3AD203B41FA5}">
                      <a16:colId xmlns:a16="http://schemas.microsoft.com/office/drawing/2014/main" val="4228544301"/>
                    </a:ext>
                  </a:extLst>
                </a:gridCol>
              </a:tblGrid>
              <a:tr h="370840">
                <a:tc>
                  <a:txBody>
                    <a:bodyPr/>
                    <a:lstStyle/>
                    <a:p>
                      <a:pPr algn="ctr"/>
                      <a:r>
                        <a:rPr lang="en-US" dirty="0"/>
                        <a:t>Race/Ethnicity</a:t>
                      </a:r>
                    </a:p>
                  </a:txBody>
                  <a:tcPr/>
                </a:tc>
                <a:tc>
                  <a:txBody>
                    <a:bodyPr/>
                    <a:lstStyle/>
                    <a:p>
                      <a:pPr algn="ctr"/>
                      <a:r>
                        <a:rPr lang="en-US" dirty="0"/>
                        <a:t>Number of Cases</a:t>
                      </a:r>
                    </a:p>
                  </a:txBody>
                  <a:tcPr/>
                </a:tc>
                <a:tc>
                  <a:txBody>
                    <a:bodyPr/>
                    <a:lstStyle/>
                    <a:p>
                      <a:pPr algn="ctr"/>
                      <a:r>
                        <a:rPr lang="en-US" dirty="0"/>
                        <a:t>Percentage of Total</a:t>
                      </a:r>
                    </a:p>
                  </a:txBody>
                  <a:tcPr/>
                </a:tc>
                <a:tc>
                  <a:txBody>
                    <a:bodyPr/>
                    <a:lstStyle/>
                    <a:p>
                      <a:pPr algn="ctr"/>
                      <a:r>
                        <a:rPr lang="en-US" dirty="0"/>
                        <a:t>Rate per 100,000^</a:t>
                      </a:r>
                    </a:p>
                  </a:txBody>
                  <a:tcPr/>
                </a:tc>
                <a:extLst>
                  <a:ext uri="{0D108BD9-81ED-4DB2-BD59-A6C34878D82A}">
                    <a16:rowId xmlns:a16="http://schemas.microsoft.com/office/drawing/2014/main" val="3046149510"/>
                  </a:ext>
                </a:extLst>
              </a:tr>
              <a:tr h="370840">
                <a:tc>
                  <a:txBody>
                    <a:bodyPr/>
                    <a:lstStyle/>
                    <a:p>
                      <a:r>
                        <a:rPr lang="en-US" dirty="0"/>
                        <a:t>White, non-Hispanic</a:t>
                      </a:r>
                    </a:p>
                  </a:txBody>
                  <a:tcPr/>
                </a:tc>
                <a:tc>
                  <a:txBody>
                    <a:bodyPr/>
                    <a:lstStyle/>
                    <a:p>
                      <a:pPr algn="ctr"/>
                      <a:r>
                        <a:rPr lang="en-US" dirty="0"/>
                        <a:t>4,105</a:t>
                      </a:r>
                    </a:p>
                  </a:txBody>
                  <a:tcPr/>
                </a:tc>
                <a:tc>
                  <a:txBody>
                    <a:bodyPr/>
                    <a:lstStyle/>
                    <a:p>
                      <a:pPr algn="ctr"/>
                      <a:r>
                        <a:rPr lang="en-US" dirty="0"/>
                        <a:t>45%</a:t>
                      </a:r>
                    </a:p>
                  </a:txBody>
                  <a:tcPr/>
                </a:tc>
                <a:tc>
                  <a:txBody>
                    <a:bodyPr/>
                    <a:lstStyle/>
                    <a:p>
                      <a:pPr algn="ctr"/>
                      <a:r>
                        <a:rPr lang="en-US" dirty="0"/>
                        <a:t>93.1</a:t>
                      </a:r>
                    </a:p>
                  </a:txBody>
                  <a:tcPr/>
                </a:tc>
                <a:extLst>
                  <a:ext uri="{0D108BD9-81ED-4DB2-BD59-A6C34878D82A}">
                    <a16:rowId xmlns:a16="http://schemas.microsoft.com/office/drawing/2014/main" val="744609264"/>
                  </a:ext>
                </a:extLst>
              </a:tr>
              <a:tr h="370840">
                <a:tc>
                  <a:txBody>
                    <a:bodyPr/>
                    <a:lstStyle/>
                    <a:p>
                      <a:r>
                        <a:rPr lang="en-US" dirty="0"/>
                        <a:t>Black, non African-born</a:t>
                      </a:r>
                    </a:p>
                  </a:txBody>
                  <a:tcPr/>
                </a:tc>
                <a:tc>
                  <a:txBody>
                    <a:bodyPr/>
                    <a:lstStyle/>
                    <a:p>
                      <a:pPr algn="ctr"/>
                      <a:r>
                        <a:rPr lang="en-US" dirty="0"/>
                        <a:t>1,896</a:t>
                      </a:r>
                    </a:p>
                  </a:txBody>
                  <a:tcPr/>
                </a:tc>
                <a:tc>
                  <a:txBody>
                    <a:bodyPr/>
                    <a:lstStyle/>
                    <a:p>
                      <a:pPr algn="ctr"/>
                      <a:r>
                        <a:rPr lang="en-US" dirty="0"/>
                        <a:t>21%</a:t>
                      </a:r>
                    </a:p>
                  </a:txBody>
                  <a:tcPr/>
                </a:tc>
                <a:tc>
                  <a:txBody>
                    <a:bodyPr/>
                    <a:lstStyle/>
                    <a:p>
                      <a:pPr algn="ctr"/>
                      <a:r>
                        <a:rPr lang="en-US" dirty="0"/>
                        <a:t>1,362.2</a:t>
                      </a:r>
                    </a:p>
                  </a:txBody>
                  <a:tcPr/>
                </a:tc>
                <a:extLst>
                  <a:ext uri="{0D108BD9-81ED-4DB2-BD59-A6C34878D82A}">
                    <a16:rowId xmlns:a16="http://schemas.microsoft.com/office/drawing/2014/main" val="3753930964"/>
                  </a:ext>
                </a:extLst>
              </a:tr>
              <a:tr h="370840">
                <a:tc>
                  <a:txBody>
                    <a:bodyPr/>
                    <a:lstStyle/>
                    <a:p>
                      <a:r>
                        <a:rPr lang="en-US" dirty="0"/>
                        <a:t>Black, African-born*</a:t>
                      </a:r>
                    </a:p>
                  </a:txBody>
                  <a:tcPr/>
                </a:tc>
                <a:tc>
                  <a:txBody>
                    <a:bodyPr/>
                    <a:lstStyle/>
                    <a:p>
                      <a:pPr algn="ctr"/>
                      <a:r>
                        <a:rPr lang="en-US" dirty="0"/>
                        <a:t>1,525</a:t>
                      </a:r>
                    </a:p>
                  </a:txBody>
                  <a:tcPr/>
                </a:tc>
                <a:tc>
                  <a:txBody>
                    <a:bodyPr/>
                    <a:lstStyle/>
                    <a:p>
                      <a:pPr algn="ctr"/>
                      <a:r>
                        <a:rPr lang="en-US" dirty="0"/>
                        <a:t>17%</a:t>
                      </a:r>
                    </a:p>
                  </a:txBody>
                  <a:tcPr/>
                </a:tc>
                <a:tc>
                  <a:txBody>
                    <a:bodyPr/>
                    <a:lstStyle/>
                    <a:p>
                      <a:pPr algn="ctr"/>
                      <a:r>
                        <a:rPr lang="en-US" dirty="0"/>
                        <a:t>1,156.8</a:t>
                      </a:r>
                      <a:r>
                        <a:rPr lang="en-US" baseline="30000" dirty="0"/>
                        <a:t>††</a:t>
                      </a:r>
                      <a:endParaRPr lang="en-US" dirty="0"/>
                    </a:p>
                  </a:txBody>
                  <a:tcPr/>
                </a:tc>
                <a:extLst>
                  <a:ext uri="{0D108BD9-81ED-4DB2-BD59-A6C34878D82A}">
                    <a16:rowId xmlns:a16="http://schemas.microsoft.com/office/drawing/2014/main" val="501623591"/>
                  </a:ext>
                </a:extLst>
              </a:tr>
              <a:tr h="370840">
                <a:tc>
                  <a:txBody>
                    <a:bodyPr/>
                    <a:lstStyle/>
                    <a:p>
                      <a:r>
                        <a:rPr lang="en-US" dirty="0"/>
                        <a:t>Hispanic</a:t>
                      </a:r>
                    </a:p>
                  </a:txBody>
                  <a:tcPr/>
                </a:tc>
                <a:tc>
                  <a:txBody>
                    <a:bodyPr/>
                    <a:lstStyle/>
                    <a:p>
                      <a:pPr algn="ctr"/>
                      <a:r>
                        <a:rPr lang="en-US" dirty="0"/>
                        <a:t>970</a:t>
                      </a:r>
                    </a:p>
                  </a:txBody>
                  <a:tcPr/>
                </a:tc>
                <a:tc>
                  <a:txBody>
                    <a:bodyPr/>
                    <a:lstStyle/>
                    <a:p>
                      <a:pPr algn="ctr"/>
                      <a:r>
                        <a:rPr lang="en-US" dirty="0"/>
                        <a:t>11%</a:t>
                      </a:r>
                    </a:p>
                  </a:txBody>
                  <a:tcPr/>
                </a:tc>
                <a:tc>
                  <a:txBody>
                    <a:bodyPr/>
                    <a:lstStyle/>
                    <a:p>
                      <a:pPr algn="ctr"/>
                      <a:r>
                        <a:rPr lang="en-US" dirty="0"/>
                        <a:t>387.6</a:t>
                      </a:r>
                    </a:p>
                  </a:txBody>
                  <a:tcPr/>
                </a:tc>
                <a:extLst>
                  <a:ext uri="{0D108BD9-81ED-4DB2-BD59-A6C34878D82A}">
                    <a16:rowId xmlns:a16="http://schemas.microsoft.com/office/drawing/2014/main" val="1083769600"/>
                  </a:ext>
                </a:extLst>
              </a:tr>
              <a:tr h="370840">
                <a:tc>
                  <a:txBody>
                    <a:bodyPr/>
                    <a:lstStyle/>
                    <a:p>
                      <a:r>
                        <a:rPr lang="en-US" dirty="0"/>
                        <a:t>American Indian</a:t>
                      </a:r>
                    </a:p>
                  </a:txBody>
                  <a:tcPr/>
                </a:tc>
                <a:tc>
                  <a:txBody>
                    <a:bodyPr/>
                    <a:lstStyle/>
                    <a:p>
                      <a:pPr algn="ctr"/>
                      <a:r>
                        <a:rPr lang="en-US" dirty="0"/>
                        <a:t>112</a:t>
                      </a:r>
                    </a:p>
                  </a:txBody>
                  <a:tcPr/>
                </a:tc>
                <a:tc>
                  <a:txBody>
                    <a:bodyPr/>
                    <a:lstStyle/>
                    <a:p>
                      <a:pPr algn="ctr"/>
                      <a:r>
                        <a:rPr lang="en-US" dirty="0"/>
                        <a:t>1%</a:t>
                      </a:r>
                    </a:p>
                  </a:txBody>
                  <a:tcPr/>
                </a:tc>
                <a:tc>
                  <a:txBody>
                    <a:bodyPr/>
                    <a:lstStyle/>
                    <a:p>
                      <a:pPr algn="ctr"/>
                      <a:r>
                        <a:rPr lang="en-US" dirty="0"/>
                        <a:t>201.4</a:t>
                      </a:r>
                    </a:p>
                  </a:txBody>
                  <a:tcPr/>
                </a:tc>
                <a:extLst>
                  <a:ext uri="{0D108BD9-81ED-4DB2-BD59-A6C34878D82A}">
                    <a16:rowId xmlns:a16="http://schemas.microsoft.com/office/drawing/2014/main" val="1372386691"/>
                  </a:ext>
                </a:extLst>
              </a:tr>
              <a:tr h="370840">
                <a:tc>
                  <a:txBody>
                    <a:bodyPr/>
                    <a:lstStyle/>
                    <a:p>
                      <a:r>
                        <a:rPr lang="en-US" dirty="0"/>
                        <a:t>Asian/Pacific</a:t>
                      </a:r>
                      <a:r>
                        <a:rPr lang="en-US" baseline="0" dirty="0"/>
                        <a:t> Islander</a:t>
                      </a:r>
                      <a:endParaRPr lang="en-US" dirty="0"/>
                    </a:p>
                  </a:txBody>
                  <a:tcPr/>
                </a:tc>
                <a:tc>
                  <a:txBody>
                    <a:bodyPr/>
                    <a:lstStyle/>
                    <a:p>
                      <a:pPr algn="ctr"/>
                      <a:r>
                        <a:rPr lang="en-US" dirty="0"/>
                        <a:t>203</a:t>
                      </a:r>
                    </a:p>
                  </a:txBody>
                  <a:tcPr/>
                </a:tc>
                <a:tc>
                  <a:txBody>
                    <a:bodyPr/>
                    <a:lstStyle/>
                    <a:p>
                      <a:pPr algn="ctr"/>
                      <a:r>
                        <a:rPr lang="en-US" dirty="0"/>
                        <a:t>2%</a:t>
                      </a:r>
                    </a:p>
                  </a:txBody>
                  <a:tcPr/>
                </a:tc>
                <a:tc>
                  <a:txBody>
                    <a:bodyPr/>
                    <a:lstStyle/>
                    <a:p>
                      <a:pPr algn="ctr"/>
                      <a:r>
                        <a:rPr lang="en-US" dirty="0"/>
                        <a:t>93.5</a:t>
                      </a:r>
                    </a:p>
                  </a:txBody>
                  <a:tcPr/>
                </a:tc>
                <a:extLst>
                  <a:ext uri="{0D108BD9-81ED-4DB2-BD59-A6C34878D82A}">
                    <a16:rowId xmlns:a16="http://schemas.microsoft.com/office/drawing/2014/main" val="1143854413"/>
                  </a:ext>
                </a:extLst>
              </a:tr>
              <a:tr h="370840">
                <a:tc>
                  <a:txBody>
                    <a:bodyPr/>
                    <a:lstStyle/>
                    <a:p>
                      <a:r>
                        <a:rPr lang="en-US" dirty="0"/>
                        <a:t>Other</a:t>
                      </a:r>
                      <a:r>
                        <a:rPr lang="en-US" baseline="30000" dirty="0"/>
                        <a:t>†</a:t>
                      </a:r>
                      <a:endParaRPr lang="en-US" dirty="0"/>
                    </a:p>
                  </a:txBody>
                  <a:tcPr/>
                </a:tc>
                <a:tc>
                  <a:txBody>
                    <a:bodyPr/>
                    <a:lstStyle/>
                    <a:p>
                      <a:pPr algn="ctr"/>
                      <a:r>
                        <a:rPr lang="en-US" dirty="0"/>
                        <a:t>372</a:t>
                      </a:r>
                    </a:p>
                  </a:txBody>
                  <a:tcPr/>
                </a:tc>
                <a:tc>
                  <a:txBody>
                    <a:bodyPr/>
                    <a:lstStyle/>
                    <a:p>
                      <a:pPr algn="ctr"/>
                      <a:r>
                        <a:rPr lang="en-US" dirty="0"/>
                        <a:t>4%</a:t>
                      </a:r>
                    </a:p>
                  </a:txBody>
                  <a:tcPr/>
                </a:tc>
                <a:tc>
                  <a:txBody>
                    <a:bodyPr/>
                    <a:lstStyle/>
                    <a:p>
                      <a:pPr algn="ctr"/>
                      <a:r>
                        <a:rPr lang="en-US" dirty="0"/>
                        <a:t>X</a:t>
                      </a:r>
                    </a:p>
                  </a:txBody>
                  <a:tcPr/>
                </a:tc>
                <a:extLst>
                  <a:ext uri="{0D108BD9-81ED-4DB2-BD59-A6C34878D82A}">
                    <a16:rowId xmlns:a16="http://schemas.microsoft.com/office/drawing/2014/main" val="649489198"/>
                  </a:ext>
                </a:extLst>
              </a:tr>
              <a:tr h="370840">
                <a:tc>
                  <a:txBody>
                    <a:bodyPr/>
                    <a:lstStyle/>
                    <a:p>
                      <a:r>
                        <a:rPr lang="en-US" b="1" dirty="0"/>
                        <a:t>Total</a:t>
                      </a:r>
                    </a:p>
                  </a:txBody>
                  <a:tcPr/>
                </a:tc>
                <a:tc>
                  <a:txBody>
                    <a:bodyPr/>
                    <a:lstStyle/>
                    <a:p>
                      <a:pPr algn="ctr"/>
                      <a:r>
                        <a:rPr lang="en-US" b="1" dirty="0"/>
                        <a:t>9,183</a:t>
                      </a:r>
                    </a:p>
                  </a:txBody>
                  <a:tcPr/>
                </a:tc>
                <a:tc>
                  <a:txBody>
                    <a:bodyPr/>
                    <a:lstStyle/>
                    <a:p>
                      <a:pPr algn="ctr"/>
                      <a:r>
                        <a:rPr lang="en-US" b="1" dirty="0"/>
                        <a:t>100%</a:t>
                      </a:r>
                    </a:p>
                  </a:txBody>
                  <a:tcPr/>
                </a:tc>
                <a:tc>
                  <a:txBody>
                    <a:bodyPr/>
                    <a:lstStyle/>
                    <a:p>
                      <a:pPr algn="ctr"/>
                      <a:r>
                        <a:rPr lang="en-US" b="1" dirty="0"/>
                        <a:t>173.1</a:t>
                      </a:r>
                    </a:p>
                  </a:txBody>
                  <a:tcPr/>
                </a:tc>
                <a:extLst>
                  <a:ext uri="{0D108BD9-81ED-4DB2-BD59-A6C34878D82A}">
                    <a16:rowId xmlns:a16="http://schemas.microsoft.com/office/drawing/2014/main" val="3565052978"/>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21</a:t>
            </a:fld>
            <a:endParaRPr lang="en-US" dirty="0"/>
          </a:p>
        </p:txBody>
      </p:sp>
      <p:sp>
        <p:nvSpPr>
          <p:cNvPr id="7" name="Footer Placeholder 3"/>
          <p:cNvSpPr>
            <a:spLocks noGrp="1"/>
          </p:cNvSpPr>
          <p:nvPr>
            <p:ph type="ftr" sz="quarter" idx="3"/>
          </p:nvPr>
        </p:nvSpPr>
        <p:spPr>
          <a:xfrm>
            <a:off x="420757" y="5406777"/>
            <a:ext cx="10515600" cy="1190735"/>
          </a:xfrm>
        </p:spPr>
        <p:txBody>
          <a:bodyPr/>
          <a:lstStyle/>
          <a:p>
            <a:pPr algn="l"/>
            <a:r>
              <a:rPr lang="en-US" dirty="0"/>
              <a:t>^2010 United States Census Data used for rate calculations, except where otherwise specified.</a:t>
            </a:r>
          </a:p>
          <a:p>
            <a:pPr algn="l"/>
            <a:r>
              <a:rPr lang="en-US" dirty="0"/>
              <a:t>**Race/ethnicity information missing for 10 PLWH.</a:t>
            </a:r>
          </a:p>
          <a:p>
            <a:pPr algn="l"/>
            <a:r>
              <a:rPr lang="en-US" dirty="0"/>
              <a:t>*African-born refers to Blacks who reported an African country of birth. Non African-born refers to all other Blacks. Rates for black, non African-born and black, African-born are not comparable to previous years due to an increase in the estimate for black, African-born population. </a:t>
            </a:r>
          </a:p>
          <a:p>
            <a:pPr algn="l"/>
            <a:r>
              <a:rPr lang="en-US" baseline="30000" dirty="0"/>
              <a:t>†</a:t>
            </a:r>
            <a:r>
              <a:rPr lang="en-US" dirty="0"/>
              <a:t> Other includes multi-racial persons and persons with unknown race </a:t>
            </a:r>
          </a:p>
          <a:p>
            <a:pPr algn="l"/>
            <a:r>
              <a:rPr lang="en-US" baseline="30000" dirty="0"/>
              <a:t>††</a:t>
            </a:r>
            <a:r>
              <a:rPr lang="en-US" dirty="0"/>
              <a:t>Estimate of 131,832 Source: 2018 American Community Survey.</a:t>
            </a:r>
            <a:endParaRPr lang="en-US" baseline="30000" dirty="0"/>
          </a:p>
        </p:txBody>
      </p:sp>
    </p:spTree>
    <p:extLst>
      <p:ext uri="{BB962C8B-B14F-4D97-AF65-F5344CB8AC3E}">
        <p14:creationId xmlns:p14="http://schemas.microsoft.com/office/powerpoint/2010/main" val="352689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152400"/>
            <a:ext cx="11608904" cy="914400"/>
          </a:xfrm>
        </p:spPr>
        <p:txBody>
          <a:bodyPr>
            <a:noAutofit/>
          </a:bodyPr>
          <a:lstStyle/>
          <a:p>
            <a:r>
              <a:rPr lang="en-US" sz="2800" dirty="0"/>
              <a:t>Number of Cases and Rates (per 100,000 persons) of Adults and Adolescents* Living with HIV/AIDS by Sex Assigned at Birth and Risk</a:t>
            </a:r>
            <a:r>
              <a:rPr lang="en-US" sz="2800" baseline="30000" dirty="0"/>
              <a:t>†</a:t>
            </a:r>
            <a:r>
              <a:rPr lang="en-US" sz="2800" dirty="0"/>
              <a:t> in Minnesota, 2019</a:t>
            </a:r>
          </a:p>
        </p:txBody>
      </p:sp>
      <p:graphicFrame>
        <p:nvGraphicFramePr>
          <p:cNvPr id="6" name="Content Placeholder 5" descr="Number of Cases and Rates (per 100,000 persons) of Adults and Adolescents* Living with HIV/AIDS by Sex and Risk† in Minnesota, 2017" title="Number of Cases and Rates (per 100,000 persons) of Adults and Adolescents* Living with HIV/AIDS by Sex and Risk† in Minnesota, 2017"/>
          <p:cNvGraphicFramePr>
            <a:graphicFrameLocks noGrp="1"/>
          </p:cNvGraphicFramePr>
          <p:nvPr>
            <p:ph idx="1"/>
            <p:extLst>
              <p:ext uri="{D42A27DB-BD31-4B8C-83A1-F6EECF244321}">
                <p14:modId xmlns:p14="http://schemas.microsoft.com/office/powerpoint/2010/main" val="3382147489"/>
              </p:ext>
            </p:extLst>
          </p:nvPr>
        </p:nvGraphicFramePr>
        <p:xfrm>
          <a:off x="838200" y="1825625"/>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87928909"/>
                    </a:ext>
                  </a:extLst>
                </a:gridCol>
                <a:gridCol w="2628900">
                  <a:extLst>
                    <a:ext uri="{9D8B030D-6E8A-4147-A177-3AD203B41FA5}">
                      <a16:colId xmlns:a16="http://schemas.microsoft.com/office/drawing/2014/main" val="1277090575"/>
                    </a:ext>
                  </a:extLst>
                </a:gridCol>
                <a:gridCol w="2628900">
                  <a:extLst>
                    <a:ext uri="{9D8B030D-6E8A-4147-A177-3AD203B41FA5}">
                      <a16:colId xmlns:a16="http://schemas.microsoft.com/office/drawing/2014/main" val="925338570"/>
                    </a:ext>
                  </a:extLst>
                </a:gridCol>
                <a:gridCol w="2628900">
                  <a:extLst>
                    <a:ext uri="{9D8B030D-6E8A-4147-A177-3AD203B41FA5}">
                      <a16:colId xmlns:a16="http://schemas.microsoft.com/office/drawing/2014/main" val="3940019747"/>
                    </a:ext>
                  </a:extLst>
                </a:gridCol>
              </a:tblGrid>
              <a:tr h="370840">
                <a:tc>
                  <a:txBody>
                    <a:bodyPr/>
                    <a:lstStyle/>
                    <a:p>
                      <a:pPr algn="ctr"/>
                      <a:r>
                        <a:rPr lang="en-US" dirty="0"/>
                        <a:t>Sex/Risk</a:t>
                      </a:r>
                    </a:p>
                  </a:txBody>
                  <a:tcPr/>
                </a:tc>
                <a:tc>
                  <a:txBody>
                    <a:bodyPr/>
                    <a:lstStyle/>
                    <a:p>
                      <a:pPr algn="ctr"/>
                      <a:r>
                        <a:rPr lang="en-US" dirty="0"/>
                        <a:t>Number of Cases</a:t>
                      </a:r>
                    </a:p>
                  </a:txBody>
                  <a:tcPr/>
                </a:tc>
                <a:tc>
                  <a:txBody>
                    <a:bodyPr/>
                    <a:lstStyle/>
                    <a:p>
                      <a:pPr algn="ctr"/>
                      <a:r>
                        <a:rPr lang="en-US" dirty="0"/>
                        <a:t>Percent</a:t>
                      </a:r>
                      <a:r>
                        <a:rPr lang="en-US" baseline="0" dirty="0"/>
                        <a:t> of Total</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Rate per 100,000^</a:t>
                      </a:r>
                    </a:p>
                  </a:txBody>
                  <a:tcPr/>
                </a:tc>
                <a:extLst>
                  <a:ext uri="{0D108BD9-81ED-4DB2-BD59-A6C34878D82A}">
                    <a16:rowId xmlns:a16="http://schemas.microsoft.com/office/drawing/2014/main" val="3769478011"/>
                  </a:ext>
                </a:extLst>
              </a:tr>
              <a:tr h="370840">
                <a:tc>
                  <a:txBody>
                    <a:bodyPr/>
                    <a:lstStyle/>
                    <a:p>
                      <a:r>
                        <a:rPr lang="en-US" b="1" dirty="0"/>
                        <a:t>Assigned Male</a:t>
                      </a:r>
                      <a:r>
                        <a:rPr lang="en-US" b="1" baseline="0" dirty="0"/>
                        <a:t> at Birth</a:t>
                      </a:r>
                      <a:endParaRPr lang="en-US" b="1" dirty="0"/>
                    </a:p>
                  </a:txBody>
                  <a:tcPr/>
                </a:tc>
                <a:tc>
                  <a:txBody>
                    <a:bodyPr/>
                    <a:lstStyle/>
                    <a:p>
                      <a:pPr algn="ctr"/>
                      <a:r>
                        <a:rPr lang="en-US" b="0" dirty="0"/>
                        <a:t>6,786</a:t>
                      </a:r>
                    </a:p>
                  </a:txBody>
                  <a:tcPr/>
                </a:tc>
                <a:tc>
                  <a:txBody>
                    <a:bodyPr/>
                    <a:lstStyle/>
                    <a:p>
                      <a:pPr algn="ctr"/>
                      <a:r>
                        <a:rPr lang="en-US" dirty="0"/>
                        <a:t>75%</a:t>
                      </a:r>
                    </a:p>
                  </a:txBody>
                  <a:tcPr/>
                </a:tc>
                <a:tc>
                  <a:txBody>
                    <a:bodyPr/>
                    <a:lstStyle/>
                    <a:p>
                      <a:pPr algn="ctr"/>
                      <a:r>
                        <a:rPr lang="en-US" dirty="0"/>
                        <a:t>257.8</a:t>
                      </a:r>
                    </a:p>
                  </a:txBody>
                  <a:tcPr/>
                </a:tc>
                <a:extLst>
                  <a:ext uri="{0D108BD9-81ED-4DB2-BD59-A6C34878D82A}">
                    <a16:rowId xmlns:a16="http://schemas.microsoft.com/office/drawing/2014/main" val="151633080"/>
                  </a:ext>
                </a:extLst>
              </a:tr>
              <a:tr h="370840">
                <a:tc>
                  <a:txBody>
                    <a:bodyPr/>
                    <a:lstStyle/>
                    <a:p>
                      <a:r>
                        <a:rPr lang="en-US" i="1" dirty="0"/>
                        <a:t>     MSM</a:t>
                      </a:r>
                      <a:r>
                        <a:rPr lang="en-US" i="1" baseline="30000" dirty="0"/>
                        <a:t>†</a:t>
                      </a:r>
                      <a:endParaRPr lang="en-US" i="1" dirty="0"/>
                    </a:p>
                  </a:txBody>
                  <a:tcPr/>
                </a:tc>
                <a:tc>
                  <a:txBody>
                    <a:bodyPr/>
                    <a:lstStyle/>
                    <a:p>
                      <a:pPr algn="ctr"/>
                      <a:r>
                        <a:rPr lang="en-US" i="1" dirty="0"/>
                        <a:t>4,942</a:t>
                      </a:r>
                    </a:p>
                  </a:txBody>
                  <a:tcPr/>
                </a:tc>
                <a:tc>
                  <a:txBody>
                    <a:bodyPr/>
                    <a:lstStyle/>
                    <a:p>
                      <a:pPr algn="ctr"/>
                      <a:r>
                        <a:rPr lang="en-US" i="1" dirty="0"/>
                        <a:t>55%</a:t>
                      </a:r>
                    </a:p>
                  </a:txBody>
                  <a:tcPr/>
                </a:tc>
                <a:tc>
                  <a:txBody>
                    <a:bodyPr/>
                    <a:lstStyle/>
                    <a:p>
                      <a:pPr algn="ctr"/>
                      <a:r>
                        <a:rPr lang="en-US" i="1" dirty="0"/>
                        <a:t>5,452.8</a:t>
                      </a:r>
                      <a:r>
                        <a:rPr lang="en-US" i="1" baseline="30000" dirty="0"/>
                        <a:t>††</a:t>
                      </a:r>
                      <a:endParaRPr lang="en-US" i="1" dirty="0"/>
                    </a:p>
                  </a:txBody>
                  <a:tcPr/>
                </a:tc>
                <a:extLst>
                  <a:ext uri="{0D108BD9-81ED-4DB2-BD59-A6C34878D82A}">
                    <a16:rowId xmlns:a16="http://schemas.microsoft.com/office/drawing/2014/main" val="1168985335"/>
                  </a:ext>
                </a:extLst>
              </a:tr>
              <a:tr h="370840">
                <a:tc>
                  <a:txBody>
                    <a:bodyPr/>
                    <a:lstStyle/>
                    <a:p>
                      <a:r>
                        <a:rPr lang="en-US" i="1" dirty="0"/>
                        <a:t>     Non-MSM</a:t>
                      </a:r>
                    </a:p>
                  </a:txBody>
                  <a:tcPr/>
                </a:tc>
                <a:tc>
                  <a:txBody>
                    <a:bodyPr/>
                    <a:lstStyle/>
                    <a:p>
                      <a:pPr algn="ctr"/>
                      <a:r>
                        <a:rPr lang="en-US" i="1" dirty="0"/>
                        <a:t>1,844</a:t>
                      </a:r>
                    </a:p>
                  </a:txBody>
                  <a:tcPr/>
                </a:tc>
                <a:tc>
                  <a:txBody>
                    <a:bodyPr/>
                    <a:lstStyle/>
                    <a:p>
                      <a:pPr algn="ctr"/>
                      <a:r>
                        <a:rPr lang="en-US" i="1" dirty="0"/>
                        <a:t>20%</a:t>
                      </a:r>
                    </a:p>
                  </a:txBody>
                  <a:tcPr/>
                </a:tc>
                <a:tc>
                  <a:txBody>
                    <a:bodyPr/>
                    <a:lstStyle/>
                    <a:p>
                      <a:pPr algn="ctr"/>
                      <a:r>
                        <a:rPr lang="en-US" i="1" dirty="0"/>
                        <a:t>72.6</a:t>
                      </a:r>
                    </a:p>
                  </a:txBody>
                  <a:tcPr/>
                </a:tc>
                <a:extLst>
                  <a:ext uri="{0D108BD9-81ED-4DB2-BD59-A6C34878D82A}">
                    <a16:rowId xmlns:a16="http://schemas.microsoft.com/office/drawing/2014/main" val="1285595494"/>
                  </a:ext>
                </a:extLst>
              </a:tr>
              <a:tr h="370840">
                <a:tc>
                  <a:txBody>
                    <a:bodyPr/>
                    <a:lstStyle/>
                    <a:p>
                      <a:r>
                        <a:rPr lang="en-US" b="1" dirty="0"/>
                        <a:t>Assigned</a:t>
                      </a:r>
                      <a:r>
                        <a:rPr lang="en-US" b="1" baseline="0" dirty="0"/>
                        <a:t> Female at Birth</a:t>
                      </a:r>
                      <a:endParaRPr lang="en-US" b="1" dirty="0"/>
                    </a:p>
                  </a:txBody>
                  <a:tcPr/>
                </a:tc>
                <a:tc>
                  <a:txBody>
                    <a:bodyPr/>
                    <a:lstStyle/>
                    <a:p>
                      <a:pPr algn="ctr"/>
                      <a:r>
                        <a:rPr lang="en-US" b="0" dirty="0"/>
                        <a:t>2,242</a:t>
                      </a:r>
                    </a:p>
                  </a:txBody>
                  <a:tcPr/>
                </a:tc>
                <a:tc>
                  <a:txBody>
                    <a:bodyPr/>
                    <a:lstStyle/>
                    <a:p>
                      <a:pPr algn="ctr"/>
                      <a:r>
                        <a:rPr lang="en-US" dirty="0"/>
                        <a:t>25%</a:t>
                      </a:r>
                    </a:p>
                  </a:txBody>
                  <a:tcPr/>
                </a:tc>
                <a:tc>
                  <a:txBody>
                    <a:bodyPr/>
                    <a:lstStyle/>
                    <a:p>
                      <a:pPr algn="ctr"/>
                      <a:r>
                        <a:rPr lang="en-US" dirty="0"/>
                        <a:t>83.9</a:t>
                      </a:r>
                    </a:p>
                  </a:txBody>
                  <a:tcPr/>
                </a:tc>
                <a:extLst>
                  <a:ext uri="{0D108BD9-81ED-4DB2-BD59-A6C34878D82A}">
                    <a16:rowId xmlns:a16="http://schemas.microsoft.com/office/drawing/2014/main" val="1023272245"/>
                  </a:ext>
                </a:extLst>
              </a:tr>
              <a:tr h="370840">
                <a:tc>
                  <a:txBody>
                    <a:bodyPr/>
                    <a:lstStyle/>
                    <a:p>
                      <a:r>
                        <a:rPr lang="en-US" b="1" dirty="0"/>
                        <a:t>Total</a:t>
                      </a:r>
                    </a:p>
                  </a:txBody>
                  <a:tcPr/>
                </a:tc>
                <a:tc>
                  <a:txBody>
                    <a:bodyPr/>
                    <a:lstStyle/>
                    <a:p>
                      <a:pPr algn="ctr"/>
                      <a:r>
                        <a:rPr lang="en-US" b="1" dirty="0"/>
                        <a:t>9,028</a:t>
                      </a:r>
                    </a:p>
                  </a:txBody>
                  <a:tcPr/>
                </a:tc>
                <a:tc>
                  <a:txBody>
                    <a:bodyPr/>
                    <a:lstStyle/>
                    <a:p>
                      <a:pPr algn="ctr"/>
                      <a:r>
                        <a:rPr lang="en-US" b="1" dirty="0"/>
                        <a:t>100%</a:t>
                      </a:r>
                    </a:p>
                  </a:txBody>
                  <a:tcPr/>
                </a:tc>
                <a:tc>
                  <a:txBody>
                    <a:bodyPr/>
                    <a:lstStyle/>
                    <a:p>
                      <a:pPr algn="ctr"/>
                      <a:r>
                        <a:rPr lang="en-US" b="1" dirty="0"/>
                        <a:t>170.2</a:t>
                      </a:r>
                    </a:p>
                  </a:txBody>
                  <a:tcPr/>
                </a:tc>
                <a:extLst>
                  <a:ext uri="{0D108BD9-81ED-4DB2-BD59-A6C34878D82A}">
                    <a16:rowId xmlns:a16="http://schemas.microsoft.com/office/drawing/2014/main" val="1996005953"/>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sp>
        <p:nvSpPr>
          <p:cNvPr id="7" name="Footer Placeholder 3"/>
          <p:cNvSpPr>
            <a:spLocks noGrp="1"/>
          </p:cNvSpPr>
          <p:nvPr>
            <p:ph type="ftr" sz="quarter" idx="3"/>
          </p:nvPr>
        </p:nvSpPr>
        <p:spPr>
          <a:xfrm>
            <a:off x="838200" y="5475287"/>
            <a:ext cx="10515600" cy="1063625"/>
          </a:xfrm>
        </p:spPr>
        <p:txBody>
          <a:bodyPr/>
          <a:lstStyle/>
          <a:p>
            <a:pPr algn="l"/>
            <a:r>
              <a:rPr lang="en-US" dirty="0"/>
              <a:t>*HIV or AIDS at first diagnosis ages 13 and older.</a:t>
            </a:r>
          </a:p>
          <a:p>
            <a:pPr algn="l"/>
            <a:r>
              <a:rPr lang="en-US" dirty="0"/>
              <a:t>^2010 United States Census Data used for rate calculations, except where otherwise specified.</a:t>
            </a:r>
          </a:p>
          <a:p>
            <a:pPr algn="l"/>
            <a:r>
              <a:rPr lang="en-US" baseline="30000" dirty="0"/>
              <a:t>†</a:t>
            </a:r>
            <a:r>
              <a:rPr lang="en-US" dirty="0"/>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algn="l"/>
            <a:r>
              <a:rPr lang="en-US" baseline="30000" dirty="0"/>
              <a:t>††</a:t>
            </a:r>
            <a:r>
              <a:rPr lang="en-US" dirty="0"/>
              <a:t>Estimate of 90,663 Source: </a:t>
            </a:r>
            <a:r>
              <a:rPr lang="en-US" dirty="0">
                <a:hlinkClick r:id="rId3"/>
              </a:rPr>
              <a:t>http://www.emorycamp.org/item.php?i=92</a:t>
            </a:r>
            <a:endParaRPr lang="en-US" dirty="0"/>
          </a:p>
        </p:txBody>
      </p:sp>
    </p:spTree>
    <p:extLst>
      <p:ext uri="{BB962C8B-B14F-4D97-AF65-F5344CB8AC3E}">
        <p14:creationId xmlns:p14="http://schemas.microsoft.com/office/powerpoint/2010/main" val="354559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Number of Cases Living with HIV/AIDS by Gender Identity in Minnesota, 2019</a:t>
            </a:r>
          </a:p>
        </p:txBody>
      </p:sp>
      <p:graphicFrame>
        <p:nvGraphicFramePr>
          <p:cNvPr id="7" name="Content Placeholder 6" descr="Number of Cases of Adults and Adolescents* Living with HIV/AIDS by Gender Identity and Risk† in Minnesota, 2017" title="Number of Cases of Adults and Adolescents* Living with HIV/AIDS by Gender Identity and Risk† in Minnesota, 2017"/>
          <p:cNvGraphicFramePr>
            <a:graphicFrameLocks noGrp="1"/>
          </p:cNvGraphicFramePr>
          <p:nvPr>
            <p:ph idx="1"/>
            <p:extLst>
              <p:ext uri="{D42A27DB-BD31-4B8C-83A1-F6EECF244321}">
                <p14:modId xmlns:p14="http://schemas.microsoft.com/office/powerpoint/2010/main" val="4129799352"/>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23251011"/>
                    </a:ext>
                  </a:extLst>
                </a:gridCol>
                <a:gridCol w="3505200">
                  <a:extLst>
                    <a:ext uri="{9D8B030D-6E8A-4147-A177-3AD203B41FA5}">
                      <a16:colId xmlns:a16="http://schemas.microsoft.com/office/drawing/2014/main" val="1941111867"/>
                    </a:ext>
                  </a:extLst>
                </a:gridCol>
                <a:gridCol w="3505200">
                  <a:extLst>
                    <a:ext uri="{9D8B030D-6E8A-4147-A177-3AD203B41FA5}">
                      <a16:colId xmlns:a16="http://schemas.microsoft.com/office/drawing/2014/main" val="2359172027"/>
                    </a:ext>
                  </a:extLst>
                </a:gridCol>
              </a:tblGrid>
              <a:tr h="370840">
                <a:tc>
                  <a:txBody>
                    <a:bodyPr/>
                    <a:lstStyle/>
                    <a:p>
                      <a:pPr algn="ctr"/>
                      <a:r>
                        <a:rPr lang="en-US" dirty="0"/>
                        <a:t>Gender Identity</a:t>
                      </a:r>
                    </a:p>
                  </a:txBody>
                  <a:tcPr/>
                </a:tc>
                <a:tc>
                  <a:txBody>
                    <a:bodyPr/>
                    <a:lstStyle/>
                    <a:p>
                      <a:pPr algn="ctr"/>
                      <a:r>
                        <a:rPr lang="en-US" dirty="0"/>
                        <a:t>Number of Cases</a:t>
                      </a:r>
                    </a:p>
                  </a:txBody>
                  <a:tcPr/>
                </a:tc>
                <a:tc>
                  <a:txBody>
                    <a:bodyPr/>
                    <a:lstStyle/>
                    <a:p>
                      <a:pPr algn="ctr"/>
                      <a:r>
                        <a:rPr lang="en-US" dirty="0"/>
                        <a:t>Percent of Total</a:t>
                      </a:r>
                    </a:p>
                  </a:txBody>
                  <a:tcPr/>
                </a:tc>
                <a:extLst>
                  <a:ext uri="{0D108BD9-81ED-4DB2-BD59-A6C34878D82A}">
                    <a16:rowId xmlns:a16="http://schemas.microsoft.com/office/drawing/2014/main" val="199017903"/>
                  </a:ext>
                </a:extLst>
              </a:tr>
              <a:tr h="370840">
                <a:tc>
                  <a:txBody>
                    <a:bodyPr/>
                    <a:lstStyle/>
                    <a:p>
                      <a:r>
                        <a:rPr lang="en-US" b="0" dirty="0"/>
                        <a:t>Cisgender Men</a:t>
                      </a:r>
                    </a:p>
                  </a:txBody>
                  <a:tcPr/>
                </a:tc>
                <a:tc>
                  <a:txBody>
                    <a:bodyPr/>
                    <a:lstStyle/>
                    <a:p>
                      <a:pPr algn="ctr"/>
                      <a:r>
                        <a:rPr lang="en-US" b="0" dirty="0"/>
                        <a:t>6,746</a:t>
                      </a:r>
                    </a:p>
                  </a:txBody>
                  <a:tcPr/>
                </a:tc>
                <a:tc>
                  <a:txBody>
                    <a:bodyPr/>
                    <a:lstStyle/>
                    <a:p>
                      <a:pPr algn="ctr"/>
                      <a:r>
                        <a:rPr lang="en-US" b="0" dirty="0"/>
                        <a:t>73%</a:t>
                      </a:r>
                    </a:p>
                  </a:txBody>
                  <a:tcPr/>
                </a:tc>
                <a:extLst>
                  <a:ext uri="{0D108BD9-81ED-4DB2-BD59-A6C34878D82A}">
                    <a16:rowId xmlns:a16="http://schemas.microsoft.com/office/drawing/2014/main" val="2642892950"/>
                  </a:ext>
                </a:extLst>
              </a:tr>
              <a:tr h="370840">
                <a:tc>
                  <a:txBody>
                    <a:bodyPr/>
                    <a:lstStyle/>
                    <a:p>
                      <a:r>
                        <a:rPr lang="en-US" i="0" dirty="0"/>
                        <a:t>Cisgender Women</a:t>
                      </a:r>
                    </a:p>
                  </a:txBody>
                  <a:tcPr/>
                </a:tc>
                <a:tc>
                  <a:txBody>
                    <a:bodyPr/>
                    <a:lstStyle/>
                    <a:p>
                      <a:pPr algn="ctr"/>
                      <a:r>
                        <a:rPr lang="en-US" i="0" dirty="0"/>
                        <a:t>2,322</a:t>
                      </a:r>
                    </a:p>
                  </a:txBody>
                  <a:tcPr/>
                </a:tc>
                <a:tc>
                  <a:txBody>
                    <a:bodyPr/>
                    <a:lstStyle/>
                    <a:p>
                      <a:pPr algn="ctr"/>
                      <a:r>
                        <a:rPr lang="en-US" i="0" dirty="0"/>
                        <a:t>25%</a:t>
                      </a:r>
                    </a:p>
                  </a:txBody>
                  <a:tcPr/>
                </a:tc>
                <a:extLst>
                  <a:ext uri="{0D108BD9-81ED-4DB2-BD59-A6C34878D82A}">
                    <a16:rowId xmlns:a16="http://schemas.microsoft.com/office/drawing/2014/main" val="2360892083"/>
                  </a:ext>
                </a:extLst>
              </a:tr>
              <a:tr h="370840">
                <a:tc>
                  <a:txBody>
                    <a:bodyPr/>
                    <a:lstStyle/>
                    <a:p>
                      <a:r>
                        <a:rPr lang="en-US" b="1" dirty="0"/>
                        <a:t>Transgender</a:t>
                      </a:r>
                      <a:r>
                        <a:rPr lang="en-US" b="1" baseline="30000" dirty="0"/>
                        <a:t>††</a:t>
                      </a:r>
                      <a:r>
                        <a:rPr lang="en-US" b="1" dirty="0"/>
                        <a:t> (Total)</a:t>
                      </a:r>
                    </a:p>
                  </a:txBody>
                  <a:tcPr/>
                </a:tc>
                <a:tc>
                  <a:txBody>
                    <a:bodyPr/>
                    <a:lstStyle/>
                    <a:p>
                      <a:pPr algn="ctr"/>
                      <a:r>
                        <a:rPr lang="en-US" b="1" dirty="0"/>
                        <a:t>125</a:t>
                      </a:r>
                    </a:p>
                  </a:txBody>
                  <a:tcPr/>
                </a:tc>
                <a:tc>
                  <a:txBody>
                    <a:bodyPr/>
                    <a:lstStyle/>
                    <a:p>
                      <a:pPr algn="ctr"/>
                      <a:r>
                        <a:rPr lang="en-US" b="1" dirty="0"/>
                        <a:t>1%</a:t>
                      </a:r>
                    </a:p>
                  </a:txBody>
                  <a:tcPr/>
                </a:tc>
                <a:extLst>
                  <a:ext uri="{0D108BD9-81ED-4DB2-BD59-A6C34878D82A}">
                    <a16:rowId xmlns:a16="http://schemas.microsoft.com/office/drawing/2014/main" val="3341879369"/>
                  </a:ext>
                </a:extLst>
              </a:tr>
              <a:tr h="370840">
                <a:tc>
                  <a:txBody>
                    <a:bodyPr/>
                    <a:lstStyle/>
                    <a:p>
                      <a:r>
                        <a:rPr lang="en-US" b="1" dirty="0"/>
                        <a:t>     </a:t>
                      </a:r>
                      <a:r>
                        <a:rPr lang="en-US" b="0" i="1" dirty="0"/>
                        <a:t>Trans</a:t>
                      </a:r>
                      <a:r>
                        <a:rPr lang="en-US" b="0" i="1" baseline="0" dirty="0"/>
                        <a:t> Women</a:t>
                      </a:r>
                      <a:endParaRPr lang="en-US" b="1" dirty="0"/>
                    </a:p>
                  </a:txBody>
                  <a:tcPr/>
                </a:tc>
                <a:tc>
                  <a:txBody>
                    <a:bodyPr/>
                    <a:lstStyle/>
                    <a:p>
                      <a:pPr algn="ctr"/>
                      <a:r>
                        <a:rPr lang="en-US" b="0" i="1" dirty="0"/>
                        <a:t>108</a:t>
                      </a:r>
                    </a:p>
                  </a:txBody>
                  <a:tcPr/>
                </a:tc>
                <a:tc>
                  <a:txBody>
                    <a:bodyPr/>
                    <a:lstStyle/>
                    <a:p>
                      <a:pPr algn="ctr"/>
                      <a:r>
                        <a:rPr lang="en-US" b="0" i="1" dirty="0"/>
                        <a:t>86%</a:t>
                      </a:r>
                    </a:p>
                  </a:txBody>
                  <a:tcPr/>
                </a:tc>
                <a:extLst>
                  <a:ext uri="{0D108BD9-81ED-4DB2-BD59-A6C34878D82A}">
                    <a16:rowId xmlns:a16="http://schemas.microsoft.com/office/drawing/2014/main" val="2774007252"/>
                  </a:ext>
                </a:extLst>
              </a:tr>
              <a:tr h="370840">
                <a:tc>
                  <a:txBody>
                    <a:bodyPr/>
                    <a:lstStyle/>
                    <a:p>
                      <a:r>
                        <a:rPr lang="en-US" i="1" dirty="0"/>
                        <a:t>    </a:t>
                      </a:r>
                      <a:r>
                        <a:rPr lang="en-US" i="1" baseline="0" dirty="0"/>
                        <a:t> Trans Men</a:t>
                      </a:r>
                      <a:endParaRPr lang="en-US" i="1" dirty="0"/>
                    </a:p>
                  </a:txBody>
                  <a:tcPr/>
                </a:tc>
                <a:tc>
                  <a:txBody>
                    <a:bodyPr/>
                    <a:lstStyle/>
                    <a:p>
                      <a:pPr algn="ctr"/>
                      <a:r>
                        <a:rPr lang="en-US" b="0" i="1" dirty="0"/>
                        <a:t>10</a:t>
                      </a:r>
                    </a:p>
                  </a:txBody>
                  <a:tcPr/>
                </a:tc>
                <a:tc>
                  <a:txBody>
                    <a:bodyPr/>
                    <a:lstStyle/>
                    <a:p>
                      <a:pPr algn="ctr"/>
                      <a:r>
                        <a:rPr lang="en-US" b="0" i="1" dirty="0"/>
                        <a:t>8%</a:t>
                      </a:r>
                    </a:p>
                  </a:txBody>
                  <a:tcPr/>
                </a:tc>
                <a:extLst>
                  <a:ext uri="{0D108BD9-81ED-4DB2-BD59-A6C34878D82A}">
                    <a16:rowId xmlns:a16="http://schemas.microsoft.com/office/drawing/2014/main" val="3973582886"/>
                  </a:ext>
                </a:extLst>
              </a:tr>
              <a:tr h="370840">
                <a:tc>
                  <a:txBody>
                    <a:bodyPr/>
                    <a:lstStyle/>
                    <a:p>
                      <a:r>
                        <a:rPr lang="en-US" i="1" dirty="0"/>
                        <a:t>     Other</a:t>
                      </a:r>
                      <a:r>
                        <a:rPr lang="en-US" i="1" baseline="0" dirty="0"/>
                        <a:t> Transgender</a:t>
                      </a:r>
                      <a:endParaRPr lang="en-US" i="1" dirty="0"/>
                    </a:p>
                  </a:txBody>
                  <a:tcPr/>
                </a:tc>
                <a:tc>
                  <a:txBody>
                    <a:bodyPr/>
                    <a:lstStyle/>
                    <a:p>
                      <a:pPr algn="ctr"/>
                      <a:r>
                        <a:rPr lang="en-US" b="0" i="1" dirty="0"/>
                        <a:t>7</a:t>
                      </a:r>
                    </a:p>
                  </a:txBody>
                  <a:tcPr/>
                </a:tc>
                <a:tc>
                  <a:txBody>
                    <a:bodyPr/>
                    <a:lstStyle/>
                    <a:p>
                      <a:pPr algn="ctr"/>
                      <a:r>
                        <a:rPr lang="en-US" b="0" i="1" dirty="0"/>
                        <a:t>6%</a:t>
                      </a:r>
                    </a:p>
                  </a:txBody>
                  <a:tcPr/>
                </a:tc>
                <a:extLst>
                  <a:ext uri="{0D108BD9-81ED-4DB2-BD59-A6C34878D82A}">
                    <a16:rowId xmlns:a16="http://schemas.microsoft.com/office/drawing/2014/main" val="1163387226"/>
                  </a:ext>
                </a:extLst>
              </a:tr>
              <a:tr h="370840">
                <a:tc>
                  <a:txBody>
                    <a:bodyPr/>
                    <a:lstStyle/>
                    <a:p>
                      <a:r>
                        <a:rPr lang="en-US" b="1" dirty="0"/>
                        <a:t>Total</a:t>
                      </a:r>
                    </a:p>
                  </a:txBody>
                  <a:tcPr/>
                </a:tc>
                <a:tc>
                  <a:txBody>
                    <a:bodyPr/>
                    <a:lstStyle/>
                    <a:p>
                      <a:pPr algn="ctr"/>
                      <a:r>
                        <a:rPr lang="en-US" b="1" dirty="0"/>
                        <a:t>9,193</a:t>
                      </a:r>
                    </a:p>
                  </a:txBody>
                  <a:tcPr/>
                </a:tc>
                <a:tc>
                  <a:txBody>
                    <a:bodyPr/>
                    <a:lstStyle/>
                    <a:p>
                      <a:pPr algn="ctr"/>
                      <a:r>
                        <a:rPr lang="en-US" b="1" dirty="0"/>
                        <a:t>100%</a:t>
                      </a:r>
                    </a:p>
                  </a:txBody>
                  <a:tcPr/>
                </a:tc>
                <a:extLst>
                  <a:ext uri="{0D108BD9-81ED-4DB2-BD59-A6C34878D82A}">
                    <a16:rowId xmlns:a16="http://schemas.microsoft.com/office/drawing/2014/main" val="1523711451"/>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
        <p:nvSpPr>
          <p:cNvPr id="6" name="Footer Placeholder 3"/>
          <p:cNvSpPr>
            <a:spLocks noGrp="1"/>
          </p:cNvSpPr>
          <p:nvPr>
            <p:ph type="ftr" sz="quarter" idx="3"/>
          </p:nvPr>
        </p:nvSpPr>
        <p:spPr>
          <a:xfrm>
            <a:off x="579783" y="5657850"/>
            <a:ext cx="10515600" cy="1063625"/>
          </a:xfrm>
        </p:spPr>
        <p:txBody>
          <a:bodyPr/>
          <a:lstStyle/>
          <a:p>
            <a:pPr algn="l"/>
            <a:r>
              <a:rPr lang="en-US" baseline="30000" dirty="0"/>
              <a:t>††</a:t>
            </a:r>
            <a:r>
              <a:rPr lang="en-US" dirty="0"/>
              <a:t>Current gender was not reportable until 2009, so may be incomplete for HIV infections reported before that time. Because current gender is incomplete for a large number of cases, there may be misclassification of transgender Minnesotans in either of the cisgender groups.</a:t>
            </a:r>
            <a:endParaRPr lang="en-US" baseline="30000" dirty="0"/>
          </a:p>
        </p:txBody>
      </p:sp>
    </p:spTree>
    <p:extLst>
      <p:ext uri="{BB962C8B-B14F-4D97-AF65-F5344CB8AC3E}">
        <p14:creationId xmlns:p14="http://schemas.microsoft.com/office/powerpoint/2010/main" val="304514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Age</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413039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152400"/>
            <a:ext cx="11052313" cy="914400"/>
          </a:xfrm>
        </p:spPr>
        <p:txBody>
          <a:bodyPr>
            <a:noAutofit/>
          </a:bodyPr>
          <a:lstStyle/>
          <a:p>
            <a:r>
              <a:rPr lang="en-US" sz="3300" dirty="0"/>
              <a:t>Persons Living with HIV/AIDS in Minnesota by Age Group*, 2019</a:t>
            </a:r>
          </a:p>
        </p:txBody>
      </p:sp>
      <p:graphicFrame>
        <p:nvGraphicFramePr>
          <p:cNvPr id="9" name="Content Placeholder 8" descr="Persons Living with HIV/AIDS in Minnesota by Age Group*, 2017" title="Persons Living with HIV/AIDS in Minnesota by Age Group*, 2017"/>
          <p:cNvGraphicFramePr>
            <a:graphicFrameLocks noGrp="1"/>
          </p:cNvGraphicFramePr>
          <p:nvPr>
            <p:ph idx="1"/>
            <p:extLst>
              <p:ext uri="{D42A27DB-BD31-4B8C-83A1-F6EECF244321}">
                <p14:modId xmlns:p14="http://schemas.microsoft.com/office/powerpoint/2010/main" val="206805802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25</a:t>
            </a:fld>
            <a:endParaRPr lang="en-US" dirty="0"/>
          </a:p>
        </p:txBody>
      </p:sp>
      <p:sp>
        <p:nvSpPr>
          <p:cNvPr id="6" name="Footer Placeholder 3"/>
          <p:cNvSpPr>
            <a:spLocks noGrp="1"/>
          </p:cNvSpPr>
          <p:nvPr>
            <p:ph type="ftr" sz="quarter" idx="3"/>
          </p:nvPr>
        </p:nvSpPr>
        <p:spPr>
          <a:xfrm>
            <a:off x="838200" y="6176963"/>
            <a:ext cx="10515600" cy="544511"/>
          </a:xfrm>
        </p:spPr>
        <p:txBody>
          <a:bodyPr/>
          <a:lstStyle/>
          <a:p>
            <a:pPr algn="l"/>
            <a:r>
              <a:rPr lang="en-US" dirty="0"/>
              <a:t>*Age missing for 7 persons living with HIV/AIDS</a:t>
            </a:r>
          </a:p>
        </p:txBody>
      </p:sp>
    </p:spTree>
    <p:extLst>
      <p:ext uri="{BB962C8B-B14F-4D97-AF65-F5344CB8AC3E}">
        <p14:creationId xmlns:p14="http://schemas.microsoft.com/office/powerpoint/2010/main" val="314769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9" y="152400"/>
            <a:ext cx="11350486" cy="914400"/>
          </a:xfrm>
        </p:spPr>
        <p:txBody>
          <a:bodyPr>
            <a:noAutofit/>
          </a:bodyPr>
          <a:lstStyle/>
          <a:p>
            <a:r>
              <a:rPr lang="en-US" sz="3300" dirty="0"/>
              <a:t>Persons Living with HIV/AIDS in Minnesota by Age* and Sex Assigned at Birth, 2019</a:t>
            </a:r>
          </a:p>
        </p:txBody>
      </p:sp>
      <p:graphicFrame>
        <p:nvGraphicFramePr>
          <p:cNvPr id="10" name="Content Placeholder 9" descr="males Persons Living with HIV/AIDS in Minnesota by Age* and Sex, 2017" title="males Persons Living with HIV/AIDS in Minnesota by Age* and Sex, 2017"/>
          <p:cNvGraphicFramePr>
            <a:graphicFrameLocks noGrp="1"/>
          </p:cNvGraphicFramePr>
          <p:nvPr>
            <p:ph sz="half" idx="1"/>
            <p:extLst>
              <p:ext uri="{D42A27DB-BD31-4B8C-83A1-F6EECF244321}">
                <p14:modId xmlns:p14="http://schemas.microsoft.com/office/powerpoint/2010/main" val="3202928581"/>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females Persons Living with HIV/AIDS in Minnesota by Age* and Sex, 2017" title="females Persons Living with HIV/AIDS in Minnesota by Age* and Sex, 2017"/>
          <p:cNvGraphicFramePr>
            <a:graphicFrameLocks noGrp="1"/>
          </p:cNvGraphicFramePr>
          <p:nvPr>
            <p:ph sz="half" idx="2"/>
            <p:extLst>
              <p:ext uri="{D42A27DB-BD31-4B8C-83A1-F6EECF244321}">
                <p14:modId xmlns:p14="http://schemas.microsoft.com/office/powerpoint/2010/main" val="2900113180"/>
              </p:ext>
            </p:extLst>
          </p:nvPr>
        </p:nvGraphicFramePr>
        <p:xfrm>
          <a:off x="6311348" y="1683543"/>
          <a:ext cx="5181600" cy="458311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26</a:t>
            </a:fld>
            <a:endParaRPr lang="en-US" dirty="0"/>
          </a:p>
        </p:txBody>
      </p:sp>
      <p:sp>
        <p:nvSpPr>
          <p:cNvPr id="7" name="Footer Placeholder 3"/>
          <p:cNvSpPr>
            <a:spLocks noGrp="1"/>
          </p:cNvSpPr>
          <p:nvPr>
            <p:ph type="ftr" sz="quarter" idx="3"/>
          </p:nvPr>
        </p:nvSpPr>
        <p:spPr>
          <a:xfrm>
            <a:off x="838200" y="6176963"/>
            <a:ext cx="10515600" cy="544511"/>
          </a:xfrm>
        </p:spPr>
        <p:txBody>
          <a:bodyPr/>
          <a:lstStyle/>
          <a:p>
            <a:pPr algn="l"/>
            <a:r>
              <a:rPr lang="en-US" dirty="0"/>
              <a:t>*Age missing for 7 persons living with HIV/AIDS</a:t>
            </a:r>
          </a:p>
        </p:txBody>
      </p:sp>
    </p:spTree>
    <p:extLst>
      <p:ext uri="{BB962C8B-B14F-4D97-AF65-F5344CB8AC3E}">
        <p14:creationId xmlns:p14="http://schemas.microsoft.com/office/powerpoint/2010/main" val="34781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Foreign Born Populations</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373387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300" dirty="0"/>
              <a:t>Foreign Born Persons Living with HIV/AIDS in Minnesota* by Region of Birth, 2008-2019</a:t>
            </a:r>
          </a:p>
        </p:txBody>
      </p:sp>
      <p:graphicFrame>
        <p:nvGraphicFramePr>
          <p:cNvPr id="25" name="Content Placeholder 24" descr="Foreign Born Persons Living with HIV/AIDS in Minnesota by Region of Birth, 2007-2017" title="Foreign Born Persons Living with HIV/AIDS in Minnesota by Region of Birth, 2007-2017"/>
          <p:cNvGraphicFramePr>
            <a:graphicFrameLocks noGrp="1"/>
          </p:cNvGraphicFramePr>
          <p:nvPr>
            <p:ph idx="1"/>
            <p:extLst>
              <p:ext uri="{D42A27DB-BD31-4B8C-83A1-F6EECF244321}">
                <p14:modId xmlns:p14="http://schemas.microsoft.com/office/powerpoint/2010/main" val="4287273016"/>
              </p:ext>
            </p:extLst>
          </p:nvPr>
        </p:nvGraphicFramePr>
        <p:xfrm>
          <a:off x="838200" y="158293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txBox="1">
            <a:spLocks/>
          </p:cNvSpPr>
          <p:nvPr/>
        </p:nvSpPr>
        <p:spPr>
          <a:xfrm>
            <a:off x="366252" y="6120581"/>
            <a:ext cx="10515600" cy="7872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9279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African-Born* Persons Living with HIV/AIDS Compared to Other Minnesota Cases by Sex Assigned at Birth, 2019</a:t>
            </a:r>
          </a:p>
        </p:txBody>
      </p:sp>
      <p:graphicFrame>
        <p:nvGraphicFramePr>
          <p:cNvPr id="10" name="Content Placeholder 9" descr="African born cases" title="African born cases"/>
          <p:cNvGraphicFramePr>
            <a:graphicFrameLocks noGrp="1"/>
          </p:cNvGraphicFramePr>
          <p:nvPr>
            <p:ph sz="half" idx="1"/>
            <p:extLst>
              <p:ext uri="{D42A27DB-BD31-4B8C-83A1-F6EECF244321}">
                <p14:modId xmlns:p14="http://schemas.microsoft.com/office/powerpoint/2010/main" val="2384581784"/>
              </p:ext>
            </p:extLst>
          </p:nvPr>
        </p:nvGraphicFramePr>
        <p:xfrm>
          <a:off x="838200" y="1593850"/>
          <a:ext cx="5181600" cy="4340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US-born cases" title="US-born cases"/>
          <p:cNvGraphicFramePr>
            <a:graphicFrameLocks noGrp="1"/>
          </p:cNvGraphicFramePr>
          <p:nvPr>
            <p:ph sz="half" idx="2"/>
            <p:extLst>
              <p:ext uri="{D42A27DB-BD31-4B8C-83A1-F6EECF244321}">
                <p14:modId xmlns:p14="http://schemas.microsoft.com/office/powerpoint/2010/main" val="2885688838"/>
              </p:ext>
            </p:extLst>
          </p:nvPr>
        </p:nvGraphicFramePr>
        <p:xfrm>
          <a:off x="6172200" y="1593850"/>
          <a:ext cx="5181600" cy="4340225"/>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sp>
        <p:nvSpPr>
          <p:cNvPr id="7" name="Footer Placeholder 3"/>
          <p:cNvSpPr>
            <a:spLocks noGrp="1"/>
          </p:cNvSpPr>
          <p:nvPr>
            <p:ph type="ftr" sz="quarter" idx="3"/>
          </p:nvPr>
        </p:nvSpPr>
        <p:spPr>
          <a:xfrm>
            <a:off x="838200" y="5934270"/>
            <a:ext cx="10515600" cy="787205"/>
          </a:xfrm>
        </p:spPr>
        <p:txBody>
          <a:bodyPr/>
          <a:lstStyle/>
          <a:p>
            <a:pPr algn="l"/>
            <a:r>
              <a:rPr lang="en-US" dirty="0"/>
              <a:t>*Includes persons arriving to Minnesota through the HIV+ Refugee Resettlement Program and other refugee/immigrant programs. Also includes 9 Hispanic, 4 White, and 21 Multi-Race identifying African-born persons. One African-born person had missing race information.</a:t>
            </a:r>
          </a:p>
        </p:txBody>
      </p:sp>
    </p:spTree>
    <p:extLst>
      <p:ext uri="{BB962C8B-B14F-4D97-AF65-F5344CB8AC3E}">
        <p14:creationId xmlns:p14="http://schemas.microsoft.com/office/powerpoint/2010/main" val="392040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(II)</a:t>
            </a:r>
          </a:p>
        </p:txBody>
      </p:sp>
      <p:sp>
        <p:nvSpPr>
          <p:cNvPr id="3" name="Content Placeholder 2"/>
          <p:cNvSpPr>
            <a:spLocks noGrp="1"/>
          </p:cNvSpPr>
          <p:nvPr>
            <p:ph idx="1"/>
          </p:nvPr>
        </p:nvSpPr>
        <p:spPr/>
        <p:txBody>
          <a:bodyPr>
            <a:normAutofit fontScale="70000" lnSpcReduction="20000"/>
          </a:bodyPr>
          <a:lstStyle/>
          <a:p>
            <a:r>
              <a:rPr lang="en-US" dirty="0"/>
              <a:t>Data analyses exclude persons diagnosed in federal or private correctional facilities, but include state prisoners (number of state prisoners believed to be living with HIV/AIDS = 22).</a:t>
            </a:r>
          </a:p>
          <a:p>
            <a:r>
              <a:rPr lang="en-US" dirty="0"/>
              <a:t>Data analyses for new infections exclude persons arriving to Minnesota through the HIV+ Refugee Resettlement Program (number of primary HIV+ refugees in this program living in Minnesota as of December 31, 2019 = 167), as well as other refugees/immigrants reporting a positive test prior to their arrival in Minnesota (n = 166).</a:t>
            </a:r>
          </a:p>
          <a:p>
            <a:r>
              <a:rPr lang="en-US" dirty="0"/>
              <a:t>Some limitations of surveillance data:</a:t>
            </a:r>
          </a:p>
          <a:p>
            <a:pPr lvl="1"/>
            <a:r>
              <a:rPr lang="en-US" dirty="0"/>
              <a:t>Do not include HIV-infected persons who have not been tested for HIV</a:t>
            </a:r>
          </a:p>
          <a:p>
            <a:pPr lvl="1"/>
            <a:r>
              <a:rPr lang="en-US" dirty="0"/>
              <a:t>Do not include persons whose positive test results have not been reported to MDH</a:t>
            </a:r>
          </a:p>
          <a:p>
            <a:pPr lvl="1"/>
            <a:r>
              <a:rPr lang="en-US" dirty="0"/>
              <a:t>Do not include HIV-infected persons who have </a:t>
            </a:r>
            <a:r>
              <a:rPr lang="en-US" u="sng" dirty="0"/>
              <a:t>only</a:t>
            </a:r>
            <a:r>
              <a:rPr lang="en-US" dirty="0"/>
              <a:t> tested anonymously</a:t>
            </a:r>
          </a:p>
          <a:p>
            <a:pPr lvl="1"/>
            <a:r>
              <a:rPr lang="en-US" dirty="0"/>
              <a:t>Case numbers for the most recent years may be undercounted due to delays in reporting</a:t>
            </a:r>
          </a:p>
          <a:p>
            <a:pPr lvl="1"/>
            <a:r>
              <a:rPr lang="en-US" dirty="0"/>
              <a:t>Reporting of living cases that were not initially diagnosed in Minnesota is known to be incomplete, as well as transfer of living cases that have moved to other states from Minnesota</a:t>
            </a:r>
          </a:p>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72815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Latin American/Caribbean* Persons Living with HIV/AIDS Compared to Other Minnesota Cases by Sex Assigned at Birth, 2019</a:t>
            </a:r>
          </a:p>
        </p:txBody>
      </p:sp>
      <p:graphicFrame>
        <p:nvGraphicFramePr>
          <p:cNvPr id="10" name="Content Placeholder 9" descr="Latin/American Caribbean Cases" title="Latin/American Caribbean Cases"/>
          <p:cNvGraphicFramePr>
            <a:graphicFrameLocks noGrp="1"/>
          </p:cNvGraphicFramePr>
          <p:nvPr>
            <p:ph sz="half" idx="1"/>
            <p:extLst>
              <p:ext uri="{D42A27DB-BD31-4B8C-83A1-F6EECF244321}">
                <p14:modId xmlns:p14="http://schemas.microsoft.com/office/powerpoint/2010/main" val="948154522"/>
              </p:ext>
            </p:extLst>
          </p:nvPr>
        </p:nvGraphicFramePr>
        <p:xfrm>
          <a:off x="838200" y="1593850"/>
          <a:ext cx="5181600" cy="4549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US born cases" title="US born cases"/>
          <p:cNvGraphicFramePr>
            <a:graphicFrameLocks noGrp="1"/>
          </p:cNvGraphicFramePr>
          <p:nvPr>
            <p:ph sz="half" idx="2"/>
            <p:extLst>
              <p:ext uri="{D42A27DB-BD31-4B8C-83A1-F6EECF244321}">
                <p14:modId xmlns:p14="http://schemas.microsoft.com/office/powerpoint/2010/main" val="1119845751"/>
              </p:ext>
            </p:extLst>
          </p:nvPr>
        </p:nvGraphicFramePr>
        <p:xfrm>
          <a:off x="6172200" y="1593850"/>
          <a:ext cx="5181600" cy="4549775"/>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30</a:t>
            </a:fld>
            <a:endParaRPr lang="en-US" dirty="0"/>
          </a:p>
        </p:txBody>
      </p:sp>
      <p:sp>
        <p:nvSpPr>
          <p:cNvPr id="7" name="Footer Placeholder 3"/>
          <p:cNvSpPr>
            <a:spLocks noGrp="1"/>
          </p:cNvSpPr>
          <p:nvPr>
            <p:ph type="ftr" sz="quarter" idx="3"/>
          </p:nvPr>
        </p:nvSpPr>
        <p:spPr>
          <a:xfrm>
            <a:off x="838200" y="6196012"/>
            <a:ext cx="10515600" cy="365125"/>
          </a:xfrm>
        </p:spPr>
        <p:txBody>
          <a:bodyPr/>
          <a:lstStyle/>
          <a:p>
            <a:pPr algn="l"/>
            <a:r>
              <a:rPr lang="en-US" dirty="0"/>
              <a:t>*Includes Mexico and all Central/South American and Caribbean countries.</a:t>
            </a:r>
          </a:p>
        </p:txBody>
      </p:sp>
    </p:spTree>
    <p:extLst>
      <p:ext uri="{BB962C8B-B14F-4D97-AF65-F5344CB8AC3E}">
        <p14:creationId xmlns:p14="http://schemas.microsoft.com/office/powerpoint/2010/main" val="4055121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Countries of Birth Among Foreign Born Persons* Living with HIV/AIDS in Minnesota, 2019</a:t>
            </a:r>
          </a:p>
        </p:txBody>
      </p:sp>
      <p:sp>
        <p:nvSpPr>
          <p:cNvPr id="5" name="Slide Number Placeholder 4"/>
          <p:cNvSpPr>
            <a:spLocks noGrp="1"/>
          </p:cNvSpPr>
          <p:nvPr>
            <p:ph type="sldNum" sz="quarter" idx="12"/>
          </p:nvPr>
        </p:nvSpPr>
        <p:spPr/>
        <p:txBody>
          <a:bodyPr/>
          <a:lstStyle/>
          <a:p>
            <a:fld id="{48F63A3B-78C7-47BE-AE5E-E10140E04643}" type="slidenum">
              <a:rPr lang="en-US" smtClean="0"/>
              <a:t>31</a:t>
            </a:fld>
            <a:endParaRPr lang="en-US" dirty="0"/>
          </a:p>
        </p:txBody>
      </p:sp>
      <p:graphicFrame>
        <p:nvGraphicFramePr>
          <p:cNvPr id="14" name="Content Placeholder 13" descr="Countries of Birth Among Foreign Born Persons* Living with HIV/AIDS in Minnesota, 2017" title="Countries of Birth Among Foreign Born Persons* Living with HIV/AIDS in Minnesota, 2017"/>
          <p:cNvGraphicFramePr>
            <a:graphicFrameLocks noGrp="1"/>
          </p:cNvGraphicFramePr>
          <p:nvPr>
            <p:ph idx="1"/>
            <p:extLst>
              <p:ext uri="{D42A27DB-BD31-4B8C-83A1-F6EECF244321}">
                <p14:modId xmlns:p14="http://schemas.microsoft.com/office/powerpoint/2010/main" val="1066653543"/>
              </p:ext>
            </p:extLst>
          </p:nvPr>
        </p:nvGraphicFramePr>
        <p:xfrm>
          <a:off x="838200" y="1486535"/>
          <a:ext cx="10515600" cy="4450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342447816"/>
                    </a:ext>
                  </a:extLst>
                </a:gridCol>
                <a:gridCol w="3505200">
                  <a:extLst>
                    <a:ext uri="{9D8B030D-6E8A-4147-A177-3AD203B41FA5}">
                      <a16:colId xmlns:a16="http://schemas.microsoft.com/office/drawing/2014/main" val="2437797384"/>
                    </a:ext>
                  </a:extLst>
                </a:gridCol>
                <a:gridCol w="3505200">
                  <a:extLst>
                    <a:ext uri="{9D8B030D-6E8A-4147-A177-3AD203B41FA5}">
                      <a16:colId xmlns:a16="http://schemas.microsoft.com/office/drawing/2014/main" val="3982341499"/>
                    </a:ext>
                  </a:extLst>
                </a:gridCol>
              </a:tblGrid>
              <a:tr h="370840">
                <a:tc>
                  <a:txBody>
                    <a:bodyPr/>
                    <a:lstStyle/>
                    <a:p>
                      <a:r>
                        <a:rPr lang="en-US" dirty="0"/>
                        <a:t>Country of Birth</a:t>
                      </a:r>
                    </a:p>
                  </a:txBody>
                  <a:tcPr/>
                </a:tc>
                <a:tc>
                  <a:txBody>
                    <a:bodyPr/>
                    <a:lstStyle/>
                    <a:p>
                      <a:pPr algn="ctr"/>
                      <a:r>
                        <a:rPr lang="en-US" dirty="0"/>
                        <a:t>Number of Prevalent Cases</a:t>
                      </a:r>
                    </a:p>
                  </a:txBody>
                  <a:tcPr/>
                </a:tc>
                <a:tc>
                  <a:txBody>
                    <a:bodyPr/>
                    <a:lstStyle/>
                    <a:p>
                      <a:pPr algn="ctr"/>
                      <a:r>
                        <a:rPr lang="en-US" dirty="0"/>
                        <a:t>Percent of Total</a:t>
                      </a:r>
                    </a:p>
                  </a:txBody>
                  <a:tcPr/>
                </a:tc>
                <a:extLst>
                  <a:ext uri="{0D108BD9-81ED-4DB2-BD59-A6C34878D82A}">
                    <a16:rowId xmlns:a16="http://schemas.microsoft.com/office/drawing/2014/main" val="1214210838"/>
                  </a:ext>
                </a:extLst>
              </a:tr>
              <a:tr h="370840">
                <a:tc>
                  <a:txBody>
                    <a:bodyPr/>
                    <a:lstStyle/>
                    <a:p>
                      <a:r>
                        <a:rPr lang="en-US" dirty="0"/>
                        <a:t>Ethiopia</a:t>
                      </a:r>
                    </a:p>
                  </a:txBody>
                  <a:tcPr/>
                </a:tc>
                <a:tc>
                  <a:txBody>
                    <a:bodyPr/>
                    <a:lstStyle/>
                    <a:p>
                      <a:pPr algn="ctr"/>
                      <a:r>
                        <a:rPr lang="en-US" dirty="0"/>
                        <a:t>347</a:t>
                      </a:r>
                    </a:p>
                  </a:txBody>
                  <a:tcPr/>
                </a:tc>
                <a:tc>
                  <a:txBody>
                    <a:bodyPr/>
                    <a:lstStyle/>
                    <a:p>
                      <a:pPr algn="ctr"/>
                      <a:r>
                        <a:rPr lang="en-US" dirty="0"/>
                        <a:t>14%</a:t>
                      </a:r>
                    </a:p>
                  </a:txBody>
                  <a:tcPr/>
                </a:tc>
                <a:extLst>
                  <a:ext uri="{0D108BD9-81ED-4DB2-BD59-A6C34878D82A}">
                    <a16:rowId xmlns:a16="http://schemas.microsoft.com/office/drawing/2014/main" val="2218398218"/>
                  </a:ext>
                </a:extLst>
              </a:tr>
              <a:tr h="370840">
                <a:tc>
                  <a:txBody>
                    <a:bodyPr/>
                    <a:lstStyle/>
                    <a:p>
                      <a:r>
                        <a:rPr lang="en-US" dirty="0"/>
                        <a:t>Mexico</a:t>
                      </a:r>
                    </a:p>
                  </a:txBody>
                  <a:tcPr/>
                </a:tc>
                <a:tc>
                  <a:txBody>
                    <a:bodyPr/>
                    <a:lstStyle/>
                    <a:p>
                      <a:pPr algn="ctr"/>
                      <a:r>
                        <a:rPr lang="en-US" dirty="0"/>
                        <a:t>290</a:t>
                      </a:r>
                    </a:p>
                  </a:txBody>
                  <a:tcPr/>
                </a:tc>
                <a:tc>
                  <a:txBody>
                    <a:bodyPr/>
                    <a:lstStyle/>
                    <a:p>
                      <a:pPr algn="ctr"/>
                      <a:r>
                        <a:rPr lang="en-US" dirty="0"/>
                        <a:t>12%</a:t>
                      </a:r>
                    </a:p>
                  </a:txBody>
                  <a:tcPr/>
                </a:tc>
                <a:extLst>
                  <a:ext uri="{0D108BD9-81ED-4DB2-BD59-A6C34878D82A}">
                    <a16:rowId xmlns:a16="http://schemas.microsoft.com/office/drawing/2014/main" val="1937424650"/>
                  </a:ext>
                </a:extLst>
              </a:tr>
              <a:tr h="370840">
                <a:tc>
                  <a:txBody>
                    <a:bodyPr/>
                    <a:lstStyle/>
                    <a:p>
                      <a:r>
                        <a:rPr lang="en-US" dirty="0"/>
                        <a:t>Liberia</a:t>
                      </a:r>
                    </a:p>
                  </a:txBody>
                  <a:tcPr/>
                </a:tc>
                <a:tc>
                  <a:txBody>
                    <a:bodyPr/>
                    <a:lstStyle/>
                    <a:p>
                      <a:pPr algn="ctr"/>
                      <a:r>
                        <a:rPr lang="en-US" dirty="0"/>
                        <a:t>272</a:t>
                      </a:r>
                    </a:p>
                  </a:txBody>
                  <a:tcPr/>
                </a:tc>
                <a:tc>
                  <a:txBody>
                    <a:bodyPr/>
                    <a:lstStyle/>
                    <a:p>
                      <a:pPr algn="ctr"/>
                      <a:r>
                        <a:rPr lang="en-US" dirty="0"/>
                        <a:t>11%</a:t>
                      </a:r>
                    </a:p>
                  </a:txBody>
                  <a:tcPr/>
                </a:tc>
                <a:extLst>
                  <a:ext uri="{0D108BD9-81ED-4DB2-BD59-A6C34878D82A}">
                    <a16:rowId xmlns:a16="http://schemas.microsoft.com/office/drawing/2014/main" val="1396973308"/>
                  </a:ext>
                </a:extLst>
              </a:tr>
              <a:tr h="370840">
                <a:tc>
                  <a:txBody>
                    <a:bodyPr/>
                    <a:lstStyle/>
                    <a:p>
                      <a:r>
                        <a:rPr lang="en-US" dirty="0"/>
                        <a:t>Kenya</a:t>
                      </a:r>
                    </a:p>
                  </a:txBody>
                  <a:tcPr/>
                </a:tc>
                <a:tc>
                  <a:txBody>
                    <a:bodyPr/>
                    <a:lstStyle/>
                    <a:p>
                      <a:pPr algn="ctr"/>
                      <a:r>
                        <a:rPr lang="en-US" dirty="0"/>
                        <a:t>202</a:t>
                      </a:r>
                    </a:p>
                  </a:txBody>
                  <a:tcPr/>
                </a:tc>
                <a:tc>
                  <a:txBody>
                    <a:bodyPr/>
                    <a:lstStyle/>
                    <a:p>
                      <a:pPr algn="ctr"/>
                      <a:r>
                        <a:rPr lang="en-US" dirty="0"/>
                        <a:t>8%</a:t>
                      </a:r>
                    </a:p>
                  </a:txBody>
                  <a:tcPr/>
                </a:tc>
                <a:extLst>
                  <a:ext uri="{0D108BD9-81ED-4DB2-BD59-A6C34878D82A}">
                    <a16:rowId xmlns:a16="http://schemas.microsoft.com/office/drawing/2014/main" val="759059010"/>
                  </a:ext>
                </a:extLst>
              </a:tr>
              <a:tr h="370840">
                <a:tc>
                  <a:txBody>
                    <a:bodyPr/>
                    <a:lstStyle/>
                    <a:p>
                      <a:r>
                        <a:rPr lang="en-US" dirty="0"/>
                        <a:t>Somalia</a:t>
                      </a:r>
                    </a:p>
                  </a:txBody>
                  <a:tcPr/>
                </a:tc>
                <a:tc>
                  <a:txBody>
                    <a:bodyPr/>
                    <a:lstStyle/>
                    <a:p>
                      <a:pPr algn="ctr"/>
                      <a:r>
                        <a:rPr lang="en-US" dirty="0"/>
                        <a:t>158</a:t>
                      </a:r>
                    </a:p>
                  </a:txBody>
                  <a:tcPr/>
                </a:tc>
                <a:tc>
                  <a:txBody>
                    <a:bodyPr/>
                    <a:lstStyle/>
                    <a:p>
                      <a:pPr algn="ctr"/>
                      <a:r>
                        <a:rPr lang="en-US" dirty="0"/>
                        <a:t>7%</a:t>
                      </a:r>
                    </a:p>
                  </a:txBody>
                  <a:tcPr/>
                </a:tc>
                <a:extLst>
                  <a:ext uri="{0D108BD9-81ED-4DB2-BD59-A6C34878D82A}">
                    <a16:rowId xmlns:a16="http://schemas.microsoft.com/office/drawing/2014/main" val="3164207753"/>
                  </a:ext>
                </a:extLst>
              </a:tr>
              <a:tr h="370840">
                <a:tc>
                  <a:txBody>
                    <a:bodyPr/>
                    <a:lstStyle/>
                    <a:p>
                      <a:r>
                        <a:rPr lang="en-US" dirty="0"/>
                        <a:t>Cameroon</a:t>
                      </a:r>
                    </a:p>
                  </a:txBody>
                  <a:tcPr/>
                </a:tc>
                <a:tc>
                  <a:txBody>
                    <a:bodyPr/>
                    <a:lstStyle/>
                    <a:p>
                      <a:pPr algn="ctr"/>
                      <a:r>
                        <a:rPr lang="en-US" dirty="0"/>
                        <a:t>124</a:t>
                      </a:r>
                    </a:p>
                  </a:txBody>
                  <a:tcPr/>
                </a:tc>
                <a:tc>
                  <a:txBody>
                    <a:bodyPr/>
                    <a:lstStyle/>
                    <a:p>
                      <a:pPr algn="ctr"/>
                      <a:r>
                        <a:rPr lang="en-US" dirty="0"/>
                        <a:t>5%</a:t>
                      </a:r>
                    </a:p>
                  </a:txBody>
                  <a:tcPr/>
                </a:tc>
                <a:extLst>
                  <a:ext uri="{0D108BD9-81ED-4DB2-BD59-A6C34878D82A}">
                    <a16:rowId xmlns:a16="http://schemas.microsoft.com/office/drawing/2014/main" val="607828026"/>
                  </a:ext>
                </a:extLst>
              </a:tr>
              <a:tr h="370840">
                <a:tc>
                  <a:txBody>
                    <a:bodyPr/>
                    <a:lstStyle/>
                    <a:p>
                      <a:r>
                        <a:rPr lang="en-US" dirty="0"/>
                        <a:t>Sudan</a:t>
                      </a:r>
                    </a:p>
                  </a:txBody>
                  <a:tcPr/>
                </a:tc>
                <a:tc>
                  <a:txBody>
                    <a:bodyPr/>
                    <a:lstStyle/>
                    <a:p>
                      <a:pPr algn="ctr"/>
                      <a:r>
                        <a:rPr lang="en-US" dirty="0"/>
                        <a:t>71</a:t>
                      </a:r>
                    </a:p>
                  </a:txBody>
                  <a:tcPr/>
                </a:tc>
                <a:tc>
                  <a:txBody>
                    <a:bodyPr/>
                    <a:lstStyle/>
                    <a:p>
                      <a:pPr algn="ctr"/>
                      <a:r>
                        <a:rPr lang="en-US" dirty="0"/>
                        <a:t>3%</a:t>
                      </a:r>
                    </a:p>
                  </a:txBody>
                  <a:tcPr/>
                </a:tc>
                <a:extLst>
                  <a:ext uri="{0D108BD9-81ED-4DB2-BD59-A6C34878D82A}">
                    <a16:rowId xmlns:a16="http://schemas.microsoft.com/office/drawing/2014/main" val="496080996"/>
                  </a:ext>
                </a:extLst>
              </a:tr>
              <a:tr h="370840">
                <a:tc>
                  <a:txBody>
                    <a:bodyPr/>
                    <a:lstStyle/>
                    <a:p>
                      <a:r>
                        <a:rPr lang="en-US" dirty="0"/>
                        <a:t>Nigeria</a:t>
                      </a:r>
                    </a:p>
                  </a:txBody>
                  <a:tcPr/>
                </a:tc>
                <a:tc>
                  <a:txBody>
                    <a:bodyPr/>
                    <a:lstStyle/>
                    <a:p>
                      <a:pPr algn="ctr"/>
                      <a:r>
                        <a:rPr lang="en-US" dirty="0"/>
                        <a:t>67</a:t>
                      </a:r>
                    </a:p>
                  </a:txBody>
                  <a:tcPr/>
                </a:tc>
                <a:tc>
                  <a:txBody>
                    <a:bodyPr/>
                    <a:lstStyle/>
                    <a:p>
                      <a:pPr algn="ctr"/>
                      <a:r>
                        <a:rPr lang="en-US" dirty="0"/>
                        <a:t>3%</a:t>
                      </a:r>
                    </a:p>
                  </a:txBody>
                  <a:tcPr/>
                </a:tc>
                <a:extLst>
                  <a:ext uri="{0D108BD9-81ED-4DB2-BD59-A6C34878D82A}">
                    <a16:rowId xmlns:a16="http://schemas.microsoft.com/office/drawing/2014/main" val="3097745963"/>
                  </a:ext>
                </a:extLst>
              </a:tr>
              <a:tr h="370840">
                <a:tc>
                  <a:txBody>
                    <a:bodyPr/>
                    <a:lstStyle/>
                    <a:p>
                      <a:r>
                        <a:rPr lang="en-US" dirty="0"/>
                        <a:t>Guatemala</a:t>
                      </a:r>
                    </a:p>
                  </a:txBody>
                  <a:tcPr/>
                </a:tc>
                <a:tc>
                  <a:txBody>
                    <a:bodyPr/>
                    <a:lstStyle/>
                    <a:p>
                      <a:pPr algn="ctr"/>
                      <a:r>
                        <a:rPr lang="en-US" dirty="0"/>
                        <a:t>39</a:t>
                      </a:r>
                    </a:p>
                  </a:txBody>
                  <a:tcPr/>
                </a:tc>
                <a:tc>
                  <a:txBody>
                    <a:bodyPr/>
                    <a:lstStyle/>
                    <a:p>
                      <a:pPr algn="ctr"/>
                      <a:r>
                        <a:rPr lang="en-US" dirty="0"/>
                        <a:t>2%</a:t>
                      </a:r>
                    </a:p>
                  </a:txBody>
                  <a:tcPr/>
                </a:tc>
                <a:extLst>
                  <a:ext uri="{0D108BD9-81ED-4DB2-BD59-A6C34878D82A}">
                    <a16:rowId xmlns:a16="http://schemas.microsoft.com/office/drawing/2014/main" val="751237290"/>
                  </a:ext>
                </a:extLst>
              </a:tr>
              <a:tr h="370840">
                <a:tc>
                  <a:txBody>
                    <a:bodyPr/>
                    <a:lstStyle/>
                    <a:p>
                      <a:r>
                        <a:rPr lang="en-US" dirty="0"/>
                        <a:t>Uganda</a:t>
                      </a:r>
                    </a:p>
                  </a:txBody>
                  <a:tcPr/>
                </a:tc>
                <a:tc>
                  <a:txBody>
                    <a:bodyPr/>
                    <a:lstStyle/>
                    <a:p>
                      <a:pPr algn="ctr"/>
                      <a:r>
                        <a:rPr lang="en-US" dirty="0"/>
                        <a:t>39</a:t>
                      </a:r>
                    </a:p>
                  </a:txBody>
                  <a:tcPr/>
                </a:tc>
                <a:tc>
                  <a:txBody>
                    <a:bodyPr/>
                    <a:lstStyle/>
                    <a:p>
                      <a:pPr algn="ctr"/>
                      <a:r>
                        <a:rPr lang="en-US" dirty="0"/>
                        <a:t>2%</a:t>
                      </a:r>
                    </a:p>
                  </a:txBody>
                  <a:tcPr/>
                </a:tc>
                <a:extLst>
                  <a:ext uri="{0D108BD9-81ED-4DB2-BD59-A6C34878D82A}">
                    <a16:rowId xmlns:a16="http://schemas.microsoft.com/office/drawing/2014/main" val="1436997360"/>
                  </a:ext>
                </a:extLst>
              </a:tr>
              <a:tr h="370840">
                <a:tc>
                  <a:txBody>
                    <a:bodyPr/>
                    <a:lstStyle/>
                    <a:p>
                      <a:r>
                        <a:rPr lang="en-US" dirty="0"/>
                        <a:t>Other* Countries</a:t>
                      </a:r>
                    </a:p>
                  </a:txBody>
                  <a:tcPr/>
                </a:tc>
                <a:tc>
                  <a:txBody>
                    <a:bodyPr/>
                    <a:lstStyle/>
                    <a:p>
                      <a:pPr algn="ctr"/>
                      <a:r>
                        <a:rPr lang="en-US" dirty="0"/>
                        <a:t>819</a:t>
                      </a:r>
                    </a:p>
                  </a:txBody>
                  <a:tcPr/>
                </a:tc>
                <a:tc>
                  <a:txBody>
                    <a:bodyPr/>
                    <a:lstStyle/>
                    <a:p>
                      <a:pPr algn="ctr"/>
                      <a:r>
                        <a:rPr lang="en-US" dirty="0"/>
                        <a:t>34%</a:t>
                      </a:r>
                    </a:p>
                  </a:txBody>
                  <a:tcPr/>
                </a:tc>
                <a:extLst>
                  <a:ext uri="{0D108BD9-81ED-4DB2-BD59-A6C34878D82A}">
                    <a16:rowId xmlns:a16="http://schemas.microsoft.com/office/drawing/2014/main" val="147029482"/>
                  </a:ext>
                </a:extLst>
              </a:tr>
            </a:tbl>
          </a:graphicData>
        </a:graphic>
      </p:graphicFrame>
      <p:sp>
        <p:nvSpPr>
          <p:cNvPr id="15" name="Footer Placeholder 3"/>
          <p:cNvSpPr>
            <a:spLocks noGrp="1"/>
          </p:cNvSpPr>
          <p:nvPr>
            <p:ph type="ftr" sz="quarter" idx="3"/>
          </p:nvPr>
        </p:nvSpPr>
        <p:spPr>
          <a:xfrm>
            <a:off x="838200" y="6215062"/>
            <a:ext cx="10515600" cy="365125"/>
          </a:xfrm>
        </p:spPr>
        <p:txBody>
          <a:bodyPr/>
          <a:lstStyle/>
          <a:p>
            <a:pPr algn="l"/>
            <a:r>
              <a:rPr lang="en-US" dirty="0"/>
              <a:t>*Includes over 100 additional countries</a:t>
            </a:r>
          </a:p>
        </p:txBody>
      </p:sp>
    </p:spTree>
    <p:extLst>
      <p:ext uri="{BB962C8B-B14F-4D97-AF65-F5344CB8AC3E}">
        <p14:creationId xmlns:p14="http://schemas.microsoft.com/office/powerpoint/2010/main" val="409536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Mortality</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389659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Reported Deaths Among Persons living with HIV/AIDS in Minnesota, 1984-2019</a:t>
            </a:r>
          </a:p>
        </p:txBody>
      </p:sp>
      <p:graphicFrame>
        <p:nvGraphicFramePr>
          <p:cNvPr id="9" name="Content Placeholder 8" descr="Reported Deaths Among Persons living with HIV/AIDS in Minnesota, 1984-2017" title="Reported Deaths Among Persons living with HIV/AIDS in Minnesota, 1984-2017"/>
          <p:cNvGraphicFramePr>
            <a:graphicFrameLocks noGrp="1"/>
          </p:cNvGraphicFramePr>
          <p:nvPr>
            <p:ph idx="1"/>
            <p:extLst>
              <p:ext uri="{D42A27DB-BD31-4B8C-83A1-F6EECF244321}">
                <p14:modId xmlns:p14="http://schemas.microsoft.com/office/powerpoint/2010/main" val="1812187970"/>
              </p:ext>
            </p:extLst>
          </p:nvPr>
        </p:nvGraphicFramePr>
        <p:xfrm>
          <a:off x="838200" y="1825625"/>
          <a:ext cx="10515600" cy="395605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33</a:t>
            </a:fld>
            <a:endParaRPr lang="en-US" dirty="0"/>
          </a:p>
        </p:txBody>
      </p:sp>
      <p:sp>
        <p:nvSpPr>
          <p:cNvPr id="6" name="Footer Placeholder 3"/>
          <p:cNvSpPr>
            <a:spLocks noGrp="1"/>
          </p:cNvSpPr>
          <p:nvPr>
            <p:ph type="ftr" sz="quarter" idx="3"/>
          </p:nvPr>
        </p:nvSpPr>
        <p:spPr>
          <a:xfrm>
            <a:off x="239110" y="5714343"/>
            <a:ext cx="11353800" cy="939800"/>
          </a:xfrm>
        </p:spPr>
        <p:txBody>
          <a:bodyPr/>
          <a:lstStyle/>
          <a:p>
            <a:pPr algn="l"/>
            <a:r>
              <a:rPr lang="en-US" dirty="0"/>
              <a:t>*Number of deaths known to have occurred among all people living with HIV infection in Minnesota, regardless of location of diagnosis or cause of death</a:t>
            </a:r>
          </a:p>
          <a:p>
            <a:pPr algn="l"/>
            <a:r>
              <a:rPr lang="en-US" dirty="0"/>
              <a:t>^Number of deaths known to have occurred among people living with AIDS in Minnesota in a given calendar year, regardless of location of diagnosis or cause of death</a:t>
            </a:r>
          </a:p>
          <a:p>
            <a:pPr algn="l"/>
            <a:r>
              <a:rPr lang="en-US" dirty="0"/>
              <a:t>**Number of deaths known to have occurred among people living with HIV (non-AIDS) in Minnesota in a given calendar year, regardless of location of diagnosis or cause of death</a:t>
            </a:r>
          </a:p>
          <a:p>
            <a:pPr algn="l"/>
            <a:r>
              <a:rPr lang="en-US" dirty="0"/>
              <a:t>***Number of deaths known to have occurred among people living with HIV (non-AIDS) and AIDS in Minnesota in a given calendar year, attributable to underlying HIV infection. Because of delays in reporting and incomplete information from some death record matches, numbers may be artificially low.</a:t>
            </a:r>
          </a:p>
        </p:txBody>
      </p:sp>
    </p:spTree>
    <p:extLst>
      <p:ext uri="{BB962C8B-B14F-4D97-AF65-F5344CB8AC3E}">
        <p14:creationId xmlns:p14="http://schemas.microsoft.com/office/powerpoint/2010/main" val="20523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(III)</a:t>
            </a:r>
          </a:p>
        </p:txBody>
      </p:sp>
      <p:sp>
        <p:nvSpPr>
          <p:cNvPr id="3" name="Content Placeholder 2"/>
          <p:cNvSpPr>
            <a:spLocks noGrp="1"/>
          </p:cNvSpPr>
          <p:nvPr>
            <p:ph idx="1"/>
          </p:nvPr>
        </p:nvSpPr>
        <p:spPr/>
        <p:txBody>
          <a:bodyPr>
            <a:normAutofit fontScale="77500" lnSpcReduction="20000"/>
          </a:bodyPr>
          <a:lstStyle/>
          <a:p>
            <a:r>
              <a:rPr lang="en-US" dirty="0"/>
              <a:t>Persons are assumed to be alive unless MDH has knowledge of their death.</a:t>
            </a:r>
          </a:p>
          <a:p>
            <a:r>
              <a:rPr lang="en-US" dirty="0"/>
              <a:t>Persons whose most recently reported state of residence was Minnesota are assumed to be currently residing in Minnesota unless MDH has knowledge of their relocation. Our ability to track changes of residence, including within the state, is limited and subject to reporting delays.</a:t>
            </a:r>
          </a:p>
          <a:p>
            <a:r>
              <a:rPr lang="en-US" dirty="0"/>
              <a:t>Vital status and current residence are updated through one or more of the following methods:</a:t>
            </a:r>
          </a:p>
          <a:p>
            <a:pPr lvl="1"/>
            <a:r>
              <a:rPr lang="en-US" dirty="0"/>
              <a:t>Standard case reporting</a:t>
            </a:r>
          </a:p>
          <a:p>
            <a:pPr lvl="1"/>
            <a:r>
              <a:rPr lang="en-US" dirty="0"/>
              <a:t>Correspondence with other health departments</a:t>
            </a:r>
          </a:p>
          <a:p>
            <a:pPr lvl="1"/>
            <a:r>
              <a:rPr lang="en-US" dirty="0"/>
              <a:t>Active surveillance</a:t>
            </a:r>
          </a:p>
          <a:p>
            <a:pPr lvl="1"/>
            <a:r>
              <a:rPr lang="en-US" dirty="0"/>
              <a:t>Death certificate reviews (annually)</a:t>
            </a:r>
          </a:p>
          <a:p>
            <a:pPr lvl="1"/>
            <a:r>
              <a:rPr lang="en-US" dirty="0"/>
              <a:t>Birth certificate reviews (annually, pregnant persons only)</a:t>
            </a:r>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00348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National Context</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29821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02167"/>
            <a:ext cx="12192000" cy="1143000"/>
          </a:xfrm>
        </p:spPr>
        <p:txBody>
          <a:bodyPr>
            <a:normAutofit fontScale="90000"/>
          </a:bodyPr>
          <a:lstStyle/>
          <a:p>
            <a:pPr algn="ctr">
              <a:lnSpc>
                <a:spcPts val="3467"/>
              </a:lnSpc>
            </a:pPr>
            <a:r>
              <a:rPr lang="en-US" sz="2667" dirty="0"/>
              <a:t>Rates of Adults and Adolescents Living with Diagnosed HIV Infection, by Area of Residence, Year-end 2017—United States and 6 Dependent Areas</a:t>
            </a:r>
            <a:br>
              <a:rPr lang="en-US" sz="2667" dirty="0"/>
            </a:br>
            <a:r>
              <a:rPr lang="en-US" sz="2400" dirty="0">
                <a:solidFill>
                  <a:srgbClr val="5F5F5F"/>
                </a:solidFill>
              </a:rPr>
              <a:t>N = 1,018,346	Total Rate: 369.4                                 </a:t>
            </a:r>
          </a:p>
        </p:txBody>
      </p:sp>
      <p:pic>
        <p:nvPicPr>
          <p:cNvPr id="2" name="Picture 1" descr="At the end of 2017, the rate of adults and adolescents living with diagnosed HIV infection in the United States and 6 dependent areas was 369.4 per 100,000 population.  The rates of adults and adolescents living with diagnosed HIV infection ranged from 7.9 per 100,000 in American Samoa to 2,398.9 per 100,000 in the District of Columbia. &#10;&#10;The District of Columbia (i.e., Washington, DC) is a city; use caution when comparing the rate of persons living with diagnosed HIV infection in DC with the rates in states.&#10;  &#10;Data are based on address of residence as of December 31, 2017 (i.e., most recent known address). &#10;">
            <a:extLst>
              <a:ext uri="{FF2B5EF4-FFF2-40B4-BE49-F238E27FC236}">
                <a16:creationId xmlns:a16="http://schemas.microsoft.com/office/drawing/2014/main" id="{7408F9B3-95E7-4CA0-81E6-599594B06EC5}"/>
              </a:ext>
            </a:extLst>
          </p:cNvPr>
          <p:cNvPicPr>
            <a:picLocks noChangeAspect="1"/>
          </p:cNvPicPr>
          <p:nvPr/>
        </p:nvPicPr>
        <p:blipFill>
          <a:blip r:embed="rId3"/>
          <a:stretch>
            <a:fillRect/>
          </a:stretch>
        </p:blipFill>
        <p:spPr>
          <a:xfrm>
            <a:off x="174158" y="206150"/>
            <a:ext cx="11843685" cy="6664047"/>
          </a:xfrm>
          <a:prstGeom prst="rect">
            <a:avLst/>
          </a:prstGeom>
        </p:spPr>
      </p:pic>
      <p:sp>
        <p:nvSpPr>
          <p:cNvPr id="14" name="Text Placeholder 3"/>
          <p:cNvSpPr txBox="1">
            <a:spLocks/>
          </p:cNvSpPr>
          <p:nvPr/>
        </p:nvSpPr>
        <p:spPr>
          <a:xfrm>
            <a:off x="1409493" y="5826546"/>
            <a:ext cx="9831960" cy="82530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pPr>
            <a:r>
              <a:rPr lang="en-US" sz="1200" i="1" dirty="0">
                <a:solidFill>
                  <a:srgbClr val="5F5F5F"/>
                </a:solidFill>
                <a:latin typeface="Calibri" panose="020F0502020204030204" pitchFamily="34" charset="0"/>
              </a:rPr>
              <a:t>Note.</a:t>
            </a:r>
            <a:r>
              <a:rPr lang="en-US" sz="1200" dirty="0">
                <a:solidFill>
                  <a:srgbClr val="5F5F5F"/>
                </a:solidFill>
                <a:latin typeface="Calibri" panose="020F0502020204030204" pitchFamily="34" charset="0"/>
              </a:rPr>
              <a:t>  Data are based on address of residence as of December 31, 2017 (i.e., most recent known address). </a:t>
            </a:r>
            <a:endParaRPr lang="en-US" sz="12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1386023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11805"/>
            <a:ext cx="12192000" cy="1143000"/>
          </a:xfrm>
        </p:spPr>
        <p:txBody>
          <a:bodyPr>
            <a:normAutofit fontScale="90000"/>
          </a:bodyPr>
          <a:lstStyle/>
          <a:p>
            <a:pPr algn="ctr">
              <a:lnSpc>
                <a:spcPts val="3467"/>
              </a:lnSpc>
            </a:pPr>
            <a:r>
              <a:rPr lang="en-US" sz="2667" dirty="0"/>
              <a:t>Rates of Adults and Adolescents Living with Diagnosed HIV Infection Ever Classified as Stage 3 (AIDS), by Area of Residence, Year-end 2017—United States and 6 Dependent Areas</a:t>
            </a:r>
            <a:br>
              <a:rPr lang="en-US" sz="2667" dirty="0"/>
            </a:br>
            <a:r>
              <a:rPr lang="en-US" sz="2400" dirty="0">
                <a:solidFill>
                  <a:srgbClr val="5F5F5F"/>
                </a:solidFill>
              </a:rPr>
              <a:t>N = 533,556	Total Rate: 193.6</a:t>
            </a:r>
          </a:p>
        </p:txBody>
      </p:sp>
      <p:pic>
        <p:nvPicPr>
          <p:cNvPr id="2" name="Picture 1" descr="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 to 1,267.6 per 100,000 in the District of Columbia. &#10;&#10;The District of Columbia (i.e., Washington, DC) is a city; use caution when comparing the rate of persons living with diagnosed HIV infection in DC with the rates in states.&#10;&#10;Data are based on address of residence as of December 31, 2017 (i.e., most recent known address). &#10;">
            <a:extLst>
              <a:ext uri="{FF2B5EF4-FFF2-40B4-BE49-F238E27FC236}">
                <a16:creationId xmlns:a16="http://schemas.microsoft.com/office/drawing/2014/main" id="{F3D9EBE9-2AAF-406B-B98E-E1DB47DCB798}"/>
              </a:ext>
            </a:extLst>
          </p:cNvPr>
          <p:cNvPicPr>
            <a:picLocks noChangeAspect="1"/>
          </p:cNvPicPr>
          <p:nvPr/>
        </p:nvPicPr>
        <p:blipFill>
          <a:blip r:embed="rId3"/>
          <a:stretch>
            <a:fillRect/>
          </a:stretch>
        </p:blipFill>
        <p:spPr>
          <a:xfrm>
            <a:off x="105145" y="586055"/>
            <a:ext cx="11981711" cy="6584251"/>
          </a:xfrm>
          <a:prstGeom prst="rect">
            <a:avLst/>
          </a:prstGeom>
        </p:spPr>
      </p:pic>
      <p:sp>
        <p:nvSpPr>
          <p:cNvPr id="10" name="Text Placeholder 3"/>
          <p:cNvSpPr txBox="1">
            <a:spLocks/>
          </p:cNvSpPr>
          <p:nvPr/>
        </p:nvSpPr>
        <p:spPr>
          <a:xfrm>
            <a:off x="1378921" y="6277993"/>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are based on address of residence as of December 31, 2017 (i.e., most recent known address). </a:t>
            </a:r>
          </a:p>
        </p:txBody>
      </p:sp>
    </p:spTree>
    <p:extLst>
      <p:ext uri="{BB962C8B-B14F-4D97-AF65-F5344CB8AC3E}">
        <p14:creationId xmlns:p14="http://schemas.microsoft.com/office/powerpoint/2010/main" val="9553553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0495"/>
            <a:ext cx="12192000" cy="1143000"/>
          </a:xfrm>
        </p:spPr>
        <p:txBody>
          <a:bodyPr>
            <a:normAutofit fontScale="90000"/>
          </a:bodyPr>
          <a:lstStyle/>
          <a:p>
            <a:pPr algn="ctr">
              <a:lnSpc>
                <a:spcPts val="3467"/>
              </a:lnSpc>
            </a:pPr>
            <a:r>
              <a:rPr lang="en-US" sz="2667" dirty="0"/>
              <a:t>Comparison of Deaths among persons with HIV Ever Classified as Stage 3 (AIDS) in National HIV Surveillance System and Deaths Reported in Death Certificates in which HIV was the Underlying Cause of Death, 1987−2017 — United States</a:t>
            </a:r>
          </a:p>
        </p:txBody>
      </p:sp>
      <p:pic>
        <p:nvPicPr>
          <p:cNvPr id="4" name="Picture 3" descr="The annual number of deaths of persons with HIV Infection ever classified as stage 3 (AIDS) (some of which were not caused by HIV stage 3), as reported to the National HIV Surveillance System through June 30, 2019, was 10% to 46% (depending on the year) greater than the number of deaths attributed to HIV infection in death certificate data (by ICD-10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10;&#10;The blue line represents data from the National HIV Surveillance System.&#10;The green line represents death certificate data compiled by the National Center for Health Statistics.&#10;"/>
          <p:cNvPicPr>
            <a:picLocks noChangeAspect="1"/>
          </p:cNvPicPr>
          <p:nvPr/>
        </p:nvPicPr>
        <p:blipFill>
          <a:blip r:embed="rId3"/>
          <a:stretch>
            <a:fillRect/>
          </a:stretch>
        </p:blipFill>
        <p:spPr>
          <a:xfrm>
            <a:off x="584739" y="1533421"/>
            <a:ext cx="11022523" cy="4430144"/>
          </a:xfrm>
          <a:prstGeom prst="rect">
            <a:avLst/>
          </a:prstGeom>
        </p:spPr>
      </p:pic>
      <p:sp>
        <p:nvSpPr>
          <p:cNvPr id="8" name="Text Placeholder 3"/>
          <p:cNvSpPr txBox="1">
            <a:spLocks/>
          </p:cNvSpPr>
          <p:nvPr/>
        </p:nvSpPr>
        <p:spPr>
          <a:xfrm>
            <a:off x="1424899" y="6023492"/>
            <a:ext cx="9042400" cy="45274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200" i="1" dirty="0">
                <a:solidFill>
                  <a:srgbClr val="5F5F5F"/>
                </a:solidFill>
                <a:latin typeface="Calibri" panose="020F0502020204030204" pitchFamily="34" charset="0"/>
              </a:rPr>
              <a:t>*</a:t>
            </a:r>
            <a:r>
              <a:rPr lang="en-US" sz="1200" dirty="0">
                <a:solidFill>
                  <a:srgbClr val="5F5F5F"/>
                </a:solidFill>
                <a:latin typeface="Calibri" panose="020F0502020204030204" pitchFamily="34" charset="0"/>
              </a:rPr>
              <a:t>For comparison with data for 1999 and later years, data for 1987−1998 were modified to account  for </a:t>
            </a:r>
            <a:r>
              <a:rPr lang="en-US" sz="1200" i="1" dirty="0">
                <a:solidFill>
                  <a:srgbClr val="5F5F5F"/>
                </a:solidFill>
                <a:latin typeface="Calibri" panose="020F0502020204030204" pitchFamily="34" charset="0"/>
              </a:rPr>
              <a:t>ICD-10</a:t>
            </a:r>
            <a:r>
              <a:rPr lang="en-US" sz="1200" dirty="0">
                <a:solidFill>
                  <a:srgbClr val="5F5F5F"/>
                </a:solidFill>
                <a:latin typeface="Calibri" panose="020F0502020204030204" pitchFamily="34" charset="0"/>
              </a:rPr>
              <a:t> rules instead of </a:t>
            </a:r>
            <a:r>
              <a:rPr lang="en-US" sz="1200" i="1" dirty="0">
                <a:solidFill>
                  <a:srgbClr val="5F5F5F"/>
                </a:solidFill>
                <a:latin typeface="Calibri" panose="020F0502020204030204" pitchFamily="34" charset="0"/>
              </a:rPr>
              <a:t>ICD-9</a:t>
            </a:r>
            <a:r>
              <a:rPr lang="en-US" sz="1200" dirty="0">
                <a:solidFill>
                  <a:srgbClr val="5F5F5F"/>
                </a:solidFill>
                <a:latin typeface="Calibri" panose="020F0502020204030204" pitchFamily="34" charset="0"/>
              </a:rPr>
              <a:t> rules.</a:t>
            </a:r>
          </a:p>
        </p:txBody>
      </p:sp>
    </p:spTree>
    <p:extLst>
      <p:ext uri="{BB962C8B-B14F-4D97-AF65-F5344CB8AC3E}">
        <p14:creationId xmlns:p14="http://schemas.microsoft.com/office/powerpoint/2010/main" val="11959798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Overview of HIV/AIDS in Minnesota</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350830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7&quot;&gt;&lt;/object&gt;&lt;object type=&quot;2&quot; unique_id=&quot;10008&quot;&gt;&lt;object type=&quot;3&quot; unique_id=&quot;11514&quot;&gt;&lt;property id=&quot;20148&quot; value=&quot;5&quot;/&gt;&lt;property id=&quot;20300&quot; value=&quot;Slide 1 - &amp;quot;HIV/AIDS Prevalence and Mortality Report, 2017&amp;quot;&quot;/&gt;&lt;property id=&quot;20307&quot; value=&quot;485&quot;/&gt;&lt;/object&gt;&lt;object type=&quot;3&quot; unique_id=&quot;11515&quot;&gt;&lt;property id=&quot;20148&quot; value=&quot;5&quot;/&gt;&lt;property id=&quot;20300&quot; value=&quot;Slide 2 - &amp;quot;Introduction (I)&amp;quot;&quot;/&gt;&lt;property id=&quot;20307&quot; value=&quot;484&quot;/&gt;&lt;/object&gt;&lt;object type=&quot;3&quot; unique_id=&quot;11516&quot;&gt;&lt;property id=&quot;20148&quot; value=&quot;5&quot;/&gt;&lt;property id=&quot;20300&quot; value=&quot;Slide 3 - &amp;quot;Introduction (II)&amp;quot;&quot;/&gt;&lt;property id=&quot;20307&quot; value=&quot;487&quot;/&gt;&lt;/object&gt;&lt;object type=&quot;3&quot; unique_id=&quot;11517&quot;&gt;&lt;property id=&quot;20148&quot; value=&quot;5&quot;/&gt;&lt;property id=&quot;20300&quot; value=&quot;Slide 4 - &amp;quot;Introduction (III)&amp;quot;&quot;/&gt;&lt;property id=&quot;20307&quot; value=&quot;486&quot;/&gt;&lt;/object&gt;&lt;object type=&quot;3&quot; unique_id=&quot;11518&quot;&gt;&lt;property id=&quot;20148&quot; value=&quot;5&quot;/&gt;&lt;property id=&quot;20300&quot; value=&quot;Slide 5 - &amp;quot;National Context&amp;quot;&quot;/&gt;&lt;property id=&quot;20307&quot; value=&quot;488&quot;/&gt;&lt;/object&gt;&lt;object type=&quot;3&quot; unique_id=&quot;11520&quot;&gt;&lt;property id=&quot;20148&quot; value=&quot;5&quot;/&gt;&lt;property id=&quot;20300&quot; value=&quot;Slide 7 - &amp;quot;Rates of Adults and Adolescents Living with Diagnosed HIV Infection Ever Classified as  Stage 3 (AIDS), by Area of &quot;/&gt;&lt;property id=&quot;20307&quot; value=&quot;490&quot;/&gt;&lt;/object&gt;&lt;object type=&quot;3&quot; unique_id=&quot;11522&quot;&gt;&lt;property id=&quot;20148&quot; value=&quot;5&quot;/&gt;&lt;property id=&quot;20300&quot; value=&quot;Slide 9 - &amp;quot;Overview of HIV/AIDS in Minnesota&amp;quot;&quot;/&gt;&lt;property id=&quot;20307&quot; value=&quot;492&quot;/&gt;&lt;/object&gt;&lt;object type=&quot;3&quot; unique_id=&quot;11523&quot;&gt;&lt;property id=&quot;20148&quot; value=&quot;5&quot;/&gt;&lt;property id=&quot;20300&quot; value=&quot;Slide 10 - &amp;quot;New HIV Disease Diagnoses, HIV (non-AIDS) and AIDS Cases by Year, 1991-2017&amp;quot;&quot;/&gt;&lt;property id=&quot;20307&quot; value=&quot;534&quot;/&gt;&lt;/object&gt;&lt;object type=&quot;3&quot; unique_id=&quot;11524&quot;&gt;&lt;property id=&quot;20148&quot; value=&quot;5&quot;/&gt;&lt;property id=&quot;20300&quot; value=&quot;Slide 11 - &amp;quot;Persons Living with HIV/AIDS in Minnesota&amp;quot;&quot;/&gt;&lt;property id=&quot;20307&quot; value=&quot;494&quot;/&gt;&lt;/object&gt;&lt;object type=&quot;3&quot; unique_id=&quot;11525&quot;&gt;&lt;property id=&quot;20148&quot; value=&quot;5&quot;/&gt;&lt;property id=&quot;20300&quot; value=&quot;Slide 12 - &amp;quot;Estimated Number of Persons Living with HIV/AIDS in Minnesota&amp;quot;&quot;/&gt;&lt;property id=&quot;20307&quot; value=&quot;495&quot;/&gt;&lt;/object&gt;&lt;object type=&quot;3&quot; unique_id=&quot;11526&quot;&gt;&lt;property id=&quot;20148&quot; value=&quot;5&quot;/&gt;&lt;property id=&quot;20300&quot; value=&quot;Slide 13 - &amp;quot;Place&amp;quot;&quot;/&gt;&lt;property id=&quot;20307&quot; value=&quot;496&quot;/&gt;&lt;/object&gt;&lt;object type=&quot;3&quot; unique_id=&quot;11527&quot;&gt;&lt;property id=&quot;20148&quot; value=&quot;5&quot;/&gt;&lt;property id=&quot;20300&quot; value=&quot;Slide 14 - &amp;quot;Living HIV/AIDS Cases by County of Residence, 2017&amp;quot;&quot;/&gt;&lt;property id=&quot;20307&quot; value=&quot;535&quot;/&gt;&lt;/object&gt;&lt;object type=&quot;3&quot; unique_id=&quot;11528&quot;&gt;&lt;property id=&quot;20148&quot; value=&quot;5&quot;/&gt;&lt;property id=&quot;20300&quot; value=&quot;Slide 15 - &amp;quot;Map of Metro Area: Living HIV/AIDS Cases by County of Residence, 2017&amp;quot;&quot;/&gt;&lt;property id=&quot;20307&quot; value=&quot;536&quot;/&gt;&lt;/object&gt;&lt;object type=&quot;3&quot; unique_id=&quot;11529&quot;&gt;&lt;property id=&quot;20148&quot; value=&quot;5&quot;/&gt;&lt;property id=&quot;20300&quot; value=&quot;Slide 16 - &amp;quot;Persons Living with HIV/AIDS in Minnesota  by Current Residence, 2017&amp;quot;&quot;/&gt;&lt;property id=&quot;20307&quot; value=&quot;499&quot;/&gt;&lt;/object&gt;&lt;object type=&quot;3&quot; unique_id=&quot;11530&quot;&gt;&lt;property id=&quot;20148&quot; value=&quot;5&quot;/&gt;&lt;property id=&quot;20300&quot; value=&quot;Slide 17 - &amp;quot;Sex Assigned at Birth and Race/Ethnicity&amp;quot;&quot;/&gt;&lt;property id=&quot;20307&quot; value=&quot;500&quot;/&gt;&lt;/object&gt;&lt;object type=&quot;3&quot; unique_id=&quot;11531&quot;&gt;&lt;property id=&quot;20148&quot; value=&quot;5&quot;/&gt;&lt;property id=&quot;20300&quot; value=&quot;Slide 18 - &amp;quot;Persons Living with HIV/AIDS in Minnesota by  Sex Assigned at Birth, 2017&amp;quot;&quot;/&gt;&lt;property id=&quot;20307&quot; value=&quot;501&quot;/&gt;&lt;/object&gt;&lt;object type=&quot;3&quot; unique_id=&quot;11532&quot;&gt;&lt;property id=&quot;20148&quot; value=&quot;5&quot;/&gt;&lt;property id=&quot;20300&quot; value=&quot;Slide 19 - &amp;quot;Persons Living with HIV/AIDS in Minnesota by Sex Assigned at Birth and Race/Ethnicity, 2017&amp;quot;&quot;/&gt;&lt;property id=&quot;20307&quot; value=&quot;502&quot;/&gt;&lt;/object&gt;&lt;object type=&quot;3&quot; unique_id=&quot;11533&quot;&gt;&lt;property id=&quot;20148&quot; value=&quot;5&quot;/&gt;&lt;property id=&quot;20300&quot; value=&quot;Slide 20 - &amp;quot;Number of Cases and Rates (per 100,000 persons) of Persons Living with HIV/AIDS by Race/Ethnicity in Minnesota, 20&quot;/&gt;&lt;property id=&quot;20307&quot; value=&quot;503&quot;/&gt;&lt;/object&gt;&lt;object type=&quot;3&quot; unique_id=&quot;11534&quot;&gt;&lt;property id=&quot;20148&quot; value=&quot;5&quot;/&gt;&lt;property id=&quot;20300&quot; value=&quot;Slide 21 - &amp;quot;Number of Cases and Rates (per 100,000 persons) of Adults and Adolescents* Living with HIV/AIDS by Sex and Risk† i&quot;/&gt;&lt;property id=&quot;20307&quot; value=&quot;504&quot;/&gt;&lt;/object&gt;&lt;object type=&quot;3&quot; unique_id=&quot;11535&quot;&gt;&lt;property id=&quot;20148&quot; value=&quot;5&quot;/&gt;&lt;property id=&quot;20300&quot; value=&quot;Slide 22 - &amp;quot;Number of Cases of Adults and Adolescents* Living with HIV/AIDS by Gender Identity and Risk† in Minnesota, 2017&amp;quot;&quot;/&gt;&lt;property id=&quot;20307&quot; value=&quot;505&quot;/&gt;&lt;/object&gt;&lt;object type=&quot;3&quot; unique_id=&quot;11536&quot;&gt;&lt;property id=&quot;20148&quot; value=&quot;5&quot;/&gt;&lt;property id=&quot;20300&quot; value=&quot;Slide 23 - &amp;quot;Age&amp;quot;&quot;/&gt;&lt;property id=&quot;20307&quot; value=&quot;506&quot;/&gt;&lt;/object&gt;&lt;object type=&quot;3&quot; unique_id=&quot;11537&quot;&gt;&lt;property id=&quot;20148&quot; value=&quot;5&quot;/&gt;&lt;property id=&quot;20300&quot; value=&quot;Slide 24 - &amp;quot;Persons Living with HIV/AIDS in Minnesota by Age Group*, 2017&amp;quot;&quot;/&gt;&lt;property id=&quot;20307&quot; value=&quot;507&quot;/&gt;&lt;/object&gt;&lt;object type=&quot;3&quot; unique_id=&quot;11538&quot;&gt;&lt;property id=&quot;20148&quot; value=&quot;5&quot;/&gt;&lt;property id=&quot;20300&quot; value=&quot;Slide 25 - &amp;quot;Persons Living with HIV/AIDS in Minnesota by Age* and Sex, 2017&amp;quot;&quot;/&gt;&lt;property id=&quot;20307&quot; value=&quot;508&quot;/&gt;&lt;/object&gt;&lt;object type=&quot;3&quot; unique_id=&quot;11539&quot;&gt;&lt;property id=&quot;20148&quot; value=&quot;5&quot;/&gt;&lt;property id=&quot;20300&quot; value=&quot;Slide 26 - &amp;quot;Mode of Exposure at Time of Diagnosis&amp;quot;&quot;/&gt;&lt;property id=&quot;20307&quot; value=&quot;509&quot;/&gt;&lt;/object&gt;&lt;object type=&quot;3&quot; unique_id=&quot;11540&quot;&gt;&lt;property id=&quot;20148&quot; value=&quot;5&quot;/&gt;&lt;property id=&quot;20300&quot; value=&quot;Slide 27 - &amp;quot;White Males Living with HIV/AIDS in Minnesota  by Estimated Mode of Exposure*, 2017&amp;quot;&quot;/&gt;&lt;property id=&quot;20307&quot; value=&quot;510&quot;/&gt;&lt;/object&gt;&lt;object type=&quot;3&quot; unique_id=&quot;11541&quot;&gt;&lt;property id=&quot;20148&quot; value=&quot;5&quot;/&gt;&lt;property id=&quot;20300&quot; value=&quot;Slide 28 - &amp;quot;Black, non African-born Males Living with HIV/AIDS in Minnesota by Estimated Mode of Exposure*, 2017&amp;quot;&quot;/&gt;&lt;property id=&quot;20307&quot; value=&quot;511&quot;/&gt;&lt;/object&gt;&lt;object type=&quot;3&quot; unique_id=&quot;11542&quot;&gt;&lt;property id=&quot;20148&quot; value=&quot;5&quot;/&gt;&lt;property id=&quot;20300&quot; value=&quot;Slide 29 - &amp;quot;Hispanic Males Living with HIV/AIDS in Minnesota by Estimated Mode of Exposure*, 2017&amp;quot;&quot;/&gt;&lt;property id=&quot;20307&quot; value=&quot;512&quot;/&gt;&lt;/object&gt;&lt;object type=&quot;3&quot; unique_id=&quot;11543&quot;&gt;&lt;property id=&quot;20148&quot; value=&quot;5&quot;/&gt;&lt;property id=&quot;20300&quot; value=&quot;Slide 30 - &amp;quot;Black, African-born Males Living with HIV/AIDS in Minnesota by Estimated Mode of Exposure*, 2017&amp;quot;&quot;/&gt;&lt;property id=&quot;20307&quot; value=&quot;513&quot;/&gt;&lt;/object&gt;&lt;object type=&quot;3&quot; unique_id=&quot;11544&quot;&gt;&lt;property id=&quot;20148&quot; value=&quot;5&quot;/&gt;&lt;property id=&quot;20300&quot; value=&quot;Slide 31 - &amp;quot;Multi-Racial Males Living with HIV/AIDS in Minnesota by Estimated Mode of Exposure*, 2017&amp;quot;&quot;/&gt;&lt;property id=&quot;20307&quot; value=&quot;514&quot;/&gt;&lt;/object&gt;&lt;object type=&quot;3&quot; unique_id=&quot;11545&quot;&gt;&lt;property id=&quot;20148&quot; value=&quot;5&quot;/&gt;&lt;property id=&quot;20300&quot; value=&quot;Slide 32 - &amp;quot;Asian/Pacific Islander Males Living with HIV/AIDS in Minnesota by Estimated Mode of Exposure*, 2017&amp;quot;&quot;/&gt;&lt;property id=&quot;20307&quot; value=&quot;515&quot;/&gt;&lt;/object&gt;&lt;object type=&quot;3&quot; unique_id=&quot;11546&quot;&gt;&lt;property id=&quot;20148&quot; value=&quot;5&quot;/&gt;&lt;property id=&quot;20300&quot; value=&quot;Slide 33 - &amp;quot;American Indian Males Living with HIV/AIDS in Minnesota by Estimated Mode of Exposure*, 2017&amp;quot;&quot;/&gt;&lt;property id=&quot;20307&quot; value=&quot;516&quot;/&gt;&lt;/object&gt;&lt;object type=&quot;3&quot; unique_id=&quot;11547&quot;&gt;&lt;property id=&quot;20148&quot; value=&quot;5&quot;/&gt;&lt;property id=&quot;20300&quot; value=&quot;Slide 34 - &amp;quot;White Females Living with HIV/AIDS in Minnesota by Estimated Mode of Exposure*, 2017&amp;quot;&quot;/&gt;&lt;property id=&quot;20307&quot; value=&quot;517&quot;/&gt;&lt;/object&gt;&lt;object type=&quot;3&quot; unique_id=&quot;11548&quot;&gt;&lt;property id=&quot;20148&quot; value=&quot;5&quot;/&gt;&lt;property id=&quot;20300&quot; value=&quot;Slide 35 - &amp;quot;Black, non African-born Females Living with HIV/AIDS in Minnesota by Estimated Mode of Exposure*, 2017&amp;quot;&quot;/&gt;&lt;property id=&quot;20307&quot; value=&quot;518&quot;/&gt;&lt;/object&gt;&lt;object type=&quot;3&quot; unique_id=&quot;11549&quot;&gt;&lt;property id=&quot;20148&quot; value=&quot;5&quot;/&gt;&lt;property id=&quot;20300&quot; value=&quot;Slide 36 - &amp;quot;Hispanic Females Living with HIV/AIDS in Minnesota by Estimated Mode of Exposure*, 2017&amp;quot;&quot;/&gt;&lt;property id=&quot;20307&quot; value=&quot;519&quot;/&gt;&lt;/object&gt;&lt;object type=&quot;3&quot; unique_id=&quot;11550&quot;&gt;&lt;property id=&quot;20148&quot; value=&quot;5&quot;/&gt;&lt;property id=&quot;20300&quot; value=&quot;Slide 37 - &amp;quot;Black, African-born Females Living with HIV/AIDS in Minnesota by Estimated Mode of Exposure*, 2017&amp;quot;&quot;/&gt;&lt;property id=&quot;20307&quot; value=&quot;520&quot;/&gt;&lt;/object&gt;&lt;object type=&quot;3&quot; unique_id=&quot;11551&quot;&gt;&lt;property id=&quot;20148&quot; value=&quot;5&quot;/&gt;&lt;property id=&quot;20300&quot; value=&quot;Slide 38 - &amp;quot; Multi-Racial Females Living with HIV/AIDS in Minnesota by Estimated Mode of Exposure*, 2017&amp;quot;&quot;/&gt;&lt;property id=&quot;20307&quot; value=&quot;521&quot;/&gt;&lt;/object&gt;&lt;object type=&quot;3&quot; unique_id=&quot;11552&quot;&gt;&lt;property id=&quot;20148&quot; value=&quot;5&quot;/&gt;&lt;property id=&quot;20300&quot; value=&quot;Slide 39 - &amp;quot;Asian/Pacific Islander Females Living with HIV/AIDS in Minnesota by Estimated Mode of Exposure*, 2017&amp;quot;&quot;/&gt;&lt;property id=&quot;20307&quot; value=&quot;522&quot;/&gt;&lt;/object&gt;&lt;object type=&quot;3&quot; unique_id=&quot;11553&quot;&gt;&lt;property id=&quot;20148&quot; value=&quot;5&quot;/&gt;&lt;property id=&quot;20300&quot; value=&quot;Slide 40 - &amp;quot; American Indian Females Living with HIV/AIDS in Minnesota by Estimated Mode of Exposure*, 2017&amp;quot;&quot;/&gt;&lt;property id=&quot;20307&quot; value=&quot;523&quot;/&gt;&lt;/object&gt;&lt;object type=&quot;3&quot; unique_id=&quot;11554&quot;&gt;&lt;property id=&quot;20148&quot; value=&quot;5&quot;/&gt;&lt;property id=&quot;20300&quot; value=&quot;Slide 41 - &amp;quot;HIV and Hepatitis B/C Co-infection&amp;quot;&quot;/&gt;&lt;property id=&quot;20307&quot; value=&quot;525&quot;/&gt;&lt;/object&gt;&lt;object type=&quot;3&quot; unique_id=&quot;11555&quot;&gt;&lt;property id=&quot;20148&quot; value=&quot;5&quot;/&gt;&lt;property id=&quot;20300&quot; value=&quot;Slide 42 - &amp;quot;HIV/AIDS and Hepatitis Co-infections in Minnesota&amp;quot;&quot;/&gt;&lt;property id=&quot;20307&quot; value=&quot;526&quot;/&gt;&lt;/object&gt;&lt;object type=&quot;3&quot; unique_id=&quot;11556&quot;&gt;&lt;property id=&quot;20148&quot; value=&quot;5&quot;/&gt;&lt;property id=&quot;20300&quot; value=&quot;Slide 43 - &amp;quot;Foreign Born Populations&amp;quot;&quot;/&gt;&lt;property id=&quot;20307&quot; value=&quot;527&quot;/&gt;&lt;/object&gt;&lt;object type=&quot;3&quot; unique_id=&quot;11558&quot;&gt;&lt;property id=&quot;20148&quot; value=&quot;5&quot;/&gt;&lt;property id=&quot;20300&quot; value=&quot;Slide 45 - &amp;quot;African-Born* Persons Living with HIV/AIDS Compared to Other Minnesota Cases by Sex, 2017&amp;quot;&quot;/&gt;&lt;property id=&quot;20307&quot; value=&quot;529&quot;/&gt;&lt;/object&gt;&lt;object type=&quot;3&quot; unique_id=&quot;11559&quot;&gt;&lt;property id=&quot;20148&quot; value=&quot;5&quot;/&gt;&lt;property id=&quot;20300&quot; value=&quot;Slide 46 - &amp;quot;Latin American/Caribbean* Persons Living with HIV/AIDS Compared to Other Minnesota Cases by Sex, 2017&amp;quot;&quot;/&gt;&lt;property id=&quot;20307&quot; value=&quot;530&quot;/&gt;&lt;/object&gt;&lt;object type=&quot;3&quot; unique_id=&quot;11560&quot;&gt;&lt;property id=&quot;20148&quot; value=&quot;5&quot;/&gt;&lt;property id=&quot;20300&quot; value=&quot;Slide 47 - &amp;quot;Countries of Birth Among Foreign Born Persons* Living with HIV/AIDS in Minnesota, 2017&amp;quot;&quot;/&gt;&lt;property id=&quot;20307&quot; value=&quot;531&quot;/&gt;&lt;/object&gt;&lt;object type=&quot;3&quot; unique_id=&quot;11561&quot;&gt;&lt;property id=&quot;20148&quot; value=&quot;5&quot;/&gt;&lt;property id=&quot;20300&quot; value=&quot;Slide 48 - &amp;quot;Mortality&amp;quot;&quot;/&gt;&lt;property id=&quot;20307&quot; value=&quot;532&quot;/&gt;&lt;/object&gt;&lt;object type=&quot;3&quot; unique_id=&quot;11562&quot;&gt;&lt;property id=&quot;20148&quot; value=&quot;5&quot;/&gt;&lt;property id=&quot;20300&quot; value=&quot;Slide 49 - &amp;quot;Reported Deaths Among Persons living with HIV/AIDS in Minnesota, 1984-2017&amp;quot;&quot;/&gt;&lt;property id=&quot;20307&quot; value=&quot;533&quot;/&gt;&lt;/object&gt;&lt;object type=&quot;3&quot; unique_id=&quot;21922&quot;&gt;&lt;property id=&quot;20148&quot; value=&quot;5&quot;/&gt;&lt;property id=&quot;20300&quot; value=&quot;Slide 6 - &amp;quot;Rates of Adults and Adolescents Living with Diagnosed HIV Infection, by Area of Residence, Year-end 2015 — United S&quot;/&gt;&lt;property id=&quot;20307&quot; value=&quot;537&quot;/&gt;&lt;/object&gt;&lt;object type=&quot;3&quot; unique_id=&quot;21923&quot;&gt;&lt;property id=&quot;20148&quot; value=&quot;5&quot;/&gt;&lt;property id=&quot;20300&quot; value=&quot;Slide 8 - &amp;quot;Stage 3 (AIDS) Classifications, Deaths, and Persons Living with Diagnosed HIV Infection Ever Classified as Stage 3 &quot;/&gt;&lt;property id=&quot;20307&quot; value=&quot;538&quot;/&gt;&lt;/object&gt;&lt;object type=&quot;3&quot; unique_id=&quot;21924&quot;&gt;&lt;property id=&quot;20148&quot; value=&quot;5&quot;/&gt;&lt;property id=&quot;20300&quot; value=&quot;Slide 44 - &amp;quot;Foreign Born Persons Living with HIV/AIDS in Minnesota by Region of Birth, 2007-2017&amp;quot;&quot;/&gt;&lt;property id=&quot;20307&quot; value=&quot;539&quot;/&gt;&lt;/objec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4.xml><?xml version="1.0" encoding="utf-8"?>
<ds:datastoreItem xmlns:ds="http://schemas.openxmlformats.org/officeDocument/2006/customXml" ds:itemID="{226A1386-9537-4EA6-B9A3-FB7D154FAC23}">
  <ds:schemaRefs>
    <ds:schemaRef ds:uri="http://schemas.microsoft.com/office/2006/metadata/properties"/>
    <ds:schemaRef ds:uri="a340cd5a-8d85-4c94-8b3b-dcb04460a05d"/>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MDH PowerPoint</Template>
  <TotalTime>4127</TotalTime>
  <Words>4628</Words>
  <Application>Microsoft Office PowerPoint</Application>
  <PresentationFormat>Widescreen</PresentationFormat>
  <Paragraphs>339</Paragraphs>
  <Slides>33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NeueHaasGroteskText Std</vt:lpstr>
      <vt:lpstr>Times New Roman</vt:lpstr>
      <vt:lpstr>Wingdings</vt:lpstr>
      <vt:lpstr>MN.IT</vt:lpstr>
      <vt:lpstr>1_MN.IT</vt:lpstr>
      <vt:lpstr>HIV/AIDS Prevalence and Mortality Report, 2019</vt:lpstr>
      <vt:lpstr>Introduction (I)</vt:lpstr>
      <vt:lpstr>Introduction (II)</vt:lpstr>
      <vt:lpstr>Introduction (III)</vt:lpstr>
      <vt:lpstr>National Context</vt:lpstr>
      <vt:lpstr>Rates of Adults and Adolescents Living with Diagnosed HIV Infection, by Area of Residence, Year-end 2017—United States and 6 Dependent Areas N = 1,018,346 Total Rate: 369.4                                 </vt:lpstr>
      <vt:lpstr>Rates of Adults and Adolescents Living with Diagnosed HIV Infection Ever Classified as Stage 3 (AIDS), by Area of Residence, Year-end 2017—United States and 6 Dependent Areas N = 533,556 Total Rate: 193.6</vt:lpstr>
      <vt:lpstr>Comparison of Deaths among persons with HIV Ever Classified as Stage 3 (AIDS) in National HIV Surveillance System and Deaths Reported in Death Certificates in which HIV was the Underlying Cause of Death, 1987−2017 — United States</vt:lpstr>
      <vt:lpstr>Overview of HIV/AIDS in Minnesota</vt:lpstr>
      <vt:lpstr>New HIV Diagnoses, HIV (non-AIDS) and AIDS Cases by Year of HIV Diagnosis, 1990-2019</vt:lpstr>
      <vt:lpstr>Persons Living with HIV/AIDS in Minnesota</vt:lpstr>
      <vt:lpstr>Estimated Number of Persons Living with HIV/AIDS in Minnesota</vt:lpstr>
      <vt:lpstr>Place</vt:lpstr>
      <vt:lpstr>Minnesota Patients Living with HIV# by County of Current Residence, 2019 </vt:lpstr>
      <vt:lpstr>2019 Minnesota Patients Living with HIV by Metro County</vt:lpstr>
      <vt:lpstr>Persons Living with HIV/AIDS in Minnesota  by Current Residence, 2019</vt:lpstr>
      <vt:lpstr>Sex Assigned at Birth and Race/Ethnicity</vt:lpstr>
      <vt:lpstr>Persons Living with HIV/AIDS in Minnesota by  Sex Assigned at Birth, 2019</vt:lpstr>
      <vt:lpstr>Persons Living with HIV/AIDS in Minnesota by Sex Assigned at Birth and Race/Ethnicity^, 2019</vt:lpstr>
      <vt:lpstr>Persons Living with HIV/AIDS in Minnesota by Gender Identity and Race/Ethnicity^, 2019</vt:lpstr>
      <vt:lpstr>Number of Cases and Rates (per 100,000 persons) of Persons Living with HIV/AIDS by Race/Ethnicity** in Minnesota, 2019</vt:lpstr>
      <vt:lpstr>Number of Cases and Rates (per 100,000 persons) of Adults and Adolescents* Living with HIV/AIDS by Sex Assigned at Birth and Risk† in Minnesota, 2019</vt:lpstr>
      <vt:lpstr>Number of Cases Living with HIV/AIDS by Gender Identity in Minnesota, 2019</vt:lpstr>
      <vt:lpstr>Age</vt:lpstr>
      <vt:lpstr>Persons Living with HIV/AIDS in Minnesota by Age Group*, 2019</vt:lpstr>
      <vt:lpstr>Persons Living with HIV/AIDS in Minnesota by Age* and Sex Assigned at Birth, 2019</vt:lpstr>
      <vt:lpstr>Foreign Born Populations</vt:lpstr>
      <vt:lpstr>Foreign Born Persons Living with HIV/AIDS in Minnesota* by Region of Birth, 2008-2019</vt:lpstr>
      <vt:lpstr>African-Born* Persons Living with HIV/AIDS Compared to Other Minnesota Cases by Sex Assigned at Birth, 2019</vt:lpstr>
      <vt:lpstr>Latin American/Caribbean* Persons Living with HIV/AIDS Compared to Other Minnesota Cases by Sex Assigned at Birth, 2019</vt:lpstr>
      <vt:lpstr>Countries of Birth Among Foreign Born Persons* Living with HIV/AIDS in Minnesota, 2019</vt:lpstr>
      <vt:lpstr>Mortality</vt:lpstr>
      <vt:lpstr>Reported Deaths Among Persons living with HIV/AIDS in Minnesota, 1984-2019</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Prevalence and Mortality Report, 2019</dc:title>
  <dc:subject/>
  <dc:creator>MN Dept of Health</dc:creator>
  <cp:keywords>PowerPoint, Template</cp:keywords>
  <dc:description>Version 1.1, Released 8-2016</dc:description>
  <cp:lastModifiedBy>Molly Pezzulo</cp:lastModifiedBy>
  <cp:revision>197</cp:revision>
  <dcterms:created xsi:type="dcterms:W3CDTF">2018-02-15T15:07:23Z</dcterms:created>
  <dcterms:modified xsi:type="dcterms:W3CDTF">2020-11-13T18:19:06Z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