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diagrams/drawing3.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4.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ppt/tags/tag26.xml" ContentType="application/vnd.openxmlformats-officedocument.presentationml.tags+xml"/>
  <Override PartName="/ppt/tags/tag23.xml" ContentType="application/vnd.openxmlformats-officedocument.presentationml.tags+xml"/>
  <Override PartName="/docProps/app.xml" ContentType="application/vnd.openxmlformats-officedocument.extended-properties+xml"/>
  <Override PartName="/ppt/tags/tag27.xml" ContentType="application/vnd.openxmlformats-officedocument.presentationml.tags+xml"/>
  <Override PartName="/ppt/tags/tag22.xml" ContentType="application/vnd.openxmlformats-officedocument.presentationml.tags+xml"/>
  <Override PartName="/ppt/tags/tag30.xml" ContentType="application/vnd.openxmlformats-officedocument.presentationml.tags+xml"/>
  <Override PartName="/ppt/tags/tag20.xml" ContentType="application/vnd.openxmlformats-officedocument.presentationml.tags+xml"/>
  <Override PartName="/ppt/tags/tag28.xml" ContentType="application/vnd.openxmlformats-officedocument.presentationml.tags+xml"/>
  <Override PartName="/ppt/tags/tag11.xml" ContentType="application/vnd.openxmlformats-officedocument.presentationml.tags+xml"/>
  <Override PartName="/ppt/tags/tag21.xml" ContentType="application/vnd.openxmlformats-officedocument.presentationml.tags+xml"/>
  <Override PartName="/ppt/tags/tag29.xml" ContentType="application/vnd.openxmlformats-officedocument.presentationml.tags+xml"/>
  <Override PartName="/ppt/tags/tag2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5.xml" ContentType="application/vnd.openxmlformats-officedocument.presentationml.tags+xml"/>
  <Override PartName="/ppt/tags/tag25.xml" ContentType="application/vnd.openxmlformats-officedocument.presentationml.tags+xml"/>
  <Override PartName="/ppt/tags/tag19.xml" ContentType="application/vnd.openxmlformats-officedocument.presentationml.tags+xml"/>
  <Override PartName="/ppt/tags/tag1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9" r:id="rId2"/>
    <p:sldId id="375" r:id="rId3"/>
    <p:sldId id="443" r:id="rId4"/>
    <p:sldId id="372" r:id="rId5"/>
    <p:sldId id="311" r:id="rId6"/>
    <p:sldId id="442" r:id="rId7"/>
    <p:sldId id="386" r:id="rId8"/>
    <p:sldId id="373" r:id="rId9"/>
    <p:sldId id="378" r:id="rId10"/>
    <p:sldId id="382" r:id="rId11"/>
    <p:sldId id="444" r:id="rId12"/>
    <p:sldId id="385" r:id="rId13"/>
    <p:sldId id="445" r:id="rId14"/>
    <p:sldId id="393" r:id="rId15"/>
    <p:sldId id="394" r:id="rId16"/>
    <p:sldId id="397" r:id="rId17"/>
    <p:sldId id="399" r:id="rId18"/>
    <p:sldId id="405" r:id="rId19"/>
    <p:sldId id="428" r:id="rId20"/>
    <p:sldId id="429" r:id="rId21"/>
    <p:sldId id="431" r:id="rId22"/>
    <p:sldId id="434" r:id="rId23"/>
    <p:sldId id="430" r:id="rId24"/>
    <p:sldId id="436" r:id="rId25"/>
    <p:sldId id="438" r:id="rId26"/>
    <p:sldId id="406" r:id="rId27"/>
    <p:sldId id="413" r:id="rId28"/>
    <p:sldId id="412" r:id="rId29"/>
    <p:sldId id="418" r:id="rId30"/>
    <p:sldId id="422" r:id="rId31"/>
    <p:sldId id="447" r:id="rId32"/>
    <p:sldId id="421" r:id="rId33"/>
    <p:sldId id="420" r:id="rId34"/>
    <p:sldId id="426" r:id="rId35"/>
    <p:sldId id="427" r:id="rId36"/>
    <p:sldId id="41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289" autoAdjust="0"/>
  </p:normalViewPr>
  <p:slideViewPr>
    <p:cSldViewPr snapToGrid="0">
      <p:cViewPr varScale="1">
        <p:scale>
          <a:sx n="39" d="100"/>
          <a:sy n="39" d="100"/>
        </p:scale>
        <p:origin x="16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BE63E-7FA3-4E21-BDD2-A933F6A22C89}"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6AB1DA01-42EC-44E0-B0D4-CD1D36504CB4}">
      <dgm:prSet custT="1"/>
      <dgm:spPr>
        <a:solidFill>
          <a:schemeClr val="accent1">
            <a:lumMod val="50000"/>
          </a:schemeClr>
        </a:solidFill>
      </dgm:spPr>
      <dgm:t>
        <a:bodyPr/>
        <a:lstStyle/>
        <a:p>
          <a:r>
            <a:rPr lang="en-US" sz="2400" b="1" dirty="0"/>
            <a:t>After completing this module, you will be able to…</a:t>
          </a:r>
        </a:p>
      </dgm:t>
    </dgm:pt>
    <dgm:pt modelId="{09E79362-8753-4699-8B06-D95A4405D1D3}" type="parTrans" cxnId="{51ADD2CD-3B89-4973-9681-96D1090BD7B8}">
      <dgm:prSet/>
      <dgm:spPr/>
      <dgm:t>
        <a:bodyPr/>
        <a:lstStyle/>
        <a:p>
          <a:endParaRPr lang="en-US"/>
        </a:p>
      </dgm:t>
    </dgm:pt>
    <dgm:pt modelId="{F1DFBFB6-A224-4E0F-BEB3-54726CF110B4}" type="sibTrans" cxnId="{51ADD2CD-3B89-4973-9681-96D1090BD7B8}">
      <dgm:prSet/>
      <dgm:spPr/>
      <dgm:t>
        <a:bodyPr/>
        <a:lstStyle/>
        <a:p>
          <a:endParaRPr lang="en-US"/>
        </a:p>
      </dgm:t>
    </dgm:pt>
    <dgm:pt modelId="{7B9FB7A8-5A80-48EE-B2F9-CEBD5B1B2741}">
      <dgm:prSet/>
      <dgm:spPr/>
      <dgm:t>
        <a:bodyPr/>
        <a:lstStyle/>
        <a:p>
          <a:r>
            <a:rPr lang="en-US" altLang="en-US" dirty="0"/>
            <a:t>Explain the importance of early diagnosis and linkage to care as key steps improve health of PLWH and prevent new infections</a:t>
          </a:r>
          <a:endParaRPr lang="en-US" dirty="0"/>
        </a:p>
      </dgm:t>
    </dgm:pt>
    <dgm:pt modelId="{29561FDC-6F41-452B-B552-E2924EFFD032}" type="parTrans" cxnId="{822A141B-2FB2-4377-BF49-C29FFA57A27C}">
      <dgm:prSet/>
      <dgm:spPr/>
      <dgm:t>
        <a:bodyPr/>
        <a:lstStyle/>
        <a:p>
          <a:endParaRPr lang="en-US"/>
        </a:p>
      </dgm:t>
    </dgm:pt>
    <dgm:pt modelId="{E657FD33-E1BC-447F-9A31-427C868C527C}" type="sibTrans" cxnId="{822A141B-2FB2-4377-BF49-C29FFA57A27C}">
      <dgm:prSet/>
      <dgm:spPr/>
      <dgm:t>
        <a:bodyPr/>
        <a:lstStyle/>
        <a:p>
          <a:endParaRPr lang="en-US"/>
        </a:p>
      </dgm:t>
    </dgm:pt>
    <dgm:pt modelId="{C837D4B6-6A82-4E8E-8148-E7A8A9AA8AA7}">
      <dgm:prSet/>
      <dgm:spPr/>
      <dgm:t>
        <a:bodyPr/>
        <a:lstStyle/>
        <a:p>
          <a:r>
            <a:rPr lang="en-US" altLang="en-US" dirty="0"/>
            <a:t>Identify the key factors that impede early HIV diagnosis and linkage to care</a:t>
          </a:r>
        </a:p>
      </dgm:t>
    </dgm:pt>
    <dgm:pt modelId="{5855CD94-1A5A-4650-852E-75C23E72C451}" type="parTrans" cxnId="{4CB3F028-6430-4B1F-9A4F-6F392DDAF023}">
      <dgm:prSet/>
      <dgm:spPr/>
      <dgm:t>
        <a:bodyPr/>
        <a:lstStyle/>
        <a:p>
          <a:endParaRPr lang="en-US"/>
        </a:p>
      </dgm:t>
    </dgm:pt>
    <dgm:pt modelId="{200D61B4-5B95-45D0-8990-BF0D7CE6F4EC}" type="sibTrans" cxnId="{4CB3F028-6430-4B1F-9A4F-6F392DDAF023}">
      <dgm:prSet/>
      <dgm:spPr/>
      <dgm:t>
        <a:bodyPr/>
        <a:lstStyle/>
        <a:p>
          <a:endParaRPr lang="en-US"/>
        </a:p>
      </dgm:t>
    </dgm:pt>
    <dgm:pt modelId="{B41151B1-7FB5-47D2-8D7A-2EF3EDC7553B}">
      <dgm:prSet/>
      <dgm:spPr/>
      <dgm:t>
        <a:bodyPr/>
        <a:lstStyle/>
        <a:p>
          <a:r>
            <a:rPr lang="en-US" altLang="en-US" dirty="0"/>
            <a:t>Describe emerging HIV testing and linkage to care practices that can increase early HIV diagnosis and linkage to care </a:t>
          </a:r>
        </a:p>
      </dgm:t>
    </dgm:pt>
    <dgm:pt modelId="{6DFDD0BC-B4C3-41D2-801F-0187C22E7435}" type="parTrans" cxnId="{3A25D065-806D-4252-9006-6C603847FD22}">
      <dgm:prSet/>
      <dgm:spPr/>
      <dgm:t>
        <a:bodyPr/>
        <a:lstStyle/>
        <a:p>
          <a:endParaRPr lang="en-US"/>
        </a:p>
      </dgm:t>
    </dgm:pt>
    <dgm:pt modelId="{58FF28C8-3BF3-44AC-BBBC-809C8C996398}" type="sibTrans" cxnId="{3A25D065-806D-4252-9006-6C603847FD22}">
      <dgm:prSet/>
      <dgm:spPr/>
      <dgm:t>
        <a:bodyPr/>
        <a:lstStyle/>
        <a:p>
          <a:endParaRPr lang="en-US"/>
        </a:p>
      </dgm:t>
    </dgm:pt>
    <dgm:pt modelId="{BBB65BDE-8B65-4545-BC4C-9CA217AA4E5D}" type="pres">
      <dgm:prSet presAssocID="{9D3BE63E-7FA3-4E21-BDD2-A933F6A22C89}" presName="linear" presStyleCnt="0">
        <dgm:presLayoutVars>
          <dgm:dir/>
          <dgm:animLvl val="lvl"/>
          <dgm:resizeHandles val="exact"/>
        </dgm:presLayoutVars>
      </dgm:prSet>
      <dgm:spPr/>
    </dgm:pt>
    <dgm:pt modelId="{8D0FFA07-F859-44F9-A1E3-9618B2D4B889}" type="pres">
      <dgm:prSet presAssocID="{6AB1DA01-42EC-44E0-B0D4-CD1D36504CB4}" presName="parentLin" presStyleCnt="0"/>
      <dgm:spPr/>
    </dgm:pt>
    <dgm:pt modelId="{AB0A8766-D632-4096-BD70-2BB3F517C018}" type="pres">
      <dgm:prSet presAssocID="{6AB1DA01-42EC-44E0-B0D4-CD1D36504CB4}" presName="parentLeftMargin" presStyleLbl="node1" presStyleIdx="0" presStyleCnt="1"/>
      <dgm:spPr/>
    </dgm:pt>
    <dgm:pt modelId="{B99102CC-2624-498F-905C-EA8BD2BAC5B4}" type="pres">
      <dgm:prSet presAssocID="{6AB1DA01-42EC-44E0-B0D4-CD1D36504CB4}" presName="parentText" presStyleLbl="node1" presStyleIdx="0" presStyleCnt="1">
        <dgm:presLayoutVars>
          <dgm:chMax val="0"/>
          <dgm:bulletEnabled val="1"/>
        </dgm:presLayoutVars>
      </dgm:prSet>
      <dgm:spPr/>
    </dgm:pt>
    <dgm:pt modelId="{E0F17A7E-91A0-4EA9-BCF7-22CA7B86D3A3}" type="pres">
      <dgm:prSet presAssocID="{6AB1DA01-42EC-44E0-B0D4-CD1D36504CB4}" presName="negativeSpace" presStyleCnt="0"/>
      <dgm:spPr/>
    </dgm:pt>
    <dgm:pt modelId="{96F9A60A-8F4B-4DC1-B40B-C0AA5A0E835B}" type="pres">
      <dgm:prSet presAssocID="{6AB1DA01-42EC-44E0-B0D4-CD1D36504CB4}" presName="childText" presStyleLbl="conFgAcc1" presStyleIdx="0" presStyleCnt="1">
        <dgm:presLayoutVars>
          <dgm:bulletEnabled val="1"/>
        </dgm:presLayoutVars>
      </dgm:prSet>
      <dgm:spPr/>
    </dgm:pt>
  </dgm:ptLst>
  <dgm:cxnLst>
    <dgm:cxn modelId="{BFE01110-8396-44C9-A0D8-4C63B2A605BB}" type="presOf" srcId="{B41151B1-7FB5-47D2-8D7A-2EF3EDC7553B}" destId="{96F9A60A-8F4B-4DC1-B40B-C0AA5A0E835B}" srcOrd="0" destOrd="2" presId="urn:microsoft.com/office/officeart/2005/8/layout/list1"/>
    <dgm:cxn modelId="{822A141B-2FB2-4377-BF49-C29FFA57A27C}" srcId="{6AB1DA01-42EC-44E0-B0D4-CD1D36504CB4}" destId="{7B9FB7A8-5A80-48EE-B2F9-CEBD5B1B2741}" srcOrd="0" destOrd="0" parTransId="{29561FDC-6F41-452B-B552-E2924EFFD032}" sibTransId="{E657FD33-E1BC-447F-9A31-427C868C527C}"/>
    <dgm:cxn modelId="{4CB3F028-6430-4B1F-9A4F-6F392DDAF023}" srcId="{6AB1DA01-42EC-44E0-B0D4-CD1D36504CB4}" destId="{C837D4B6-6A82-4E8E-8148-E7A8A9AA8AA7}" srcOrd="1" destOrd="0" parTransId="{5855CD94-1A5A-4650-852E-75C23E72C451}" sibTransId="{200D61B4-5B95-45D0-8990-BF0D7CE6F4EC}"/>
    <dgm:cxn modelId="{3A25D065-806D-4252-9006-6C603847FD22}" srcId="{6AB1DA01-42EC-44E0-B0D4-CD1D36504CB4}" destId="{B41151B1-7FB5-47D2-8D7A-2EF3EDC7553B}" srcOrd="2" destOrd="0" parTransId="{6DFDD0BC-B4C3-41D2-801F-0187C22E7435}" sibTransId="{58FF28C8-3BF3-44AC-BBBC-809C8C996398}"/>
    <dgm:cxn modelId="{ED62FF97-99E1-4CF1-8027-8C0659FF62D3}" type="presOf" srcId="{7B9FB7A8-5A80-48EE-B2F9-CEBD5B1B2741}" destId="{96F9A60A-8F4B-4DC1-B40B-C0AA5A0E835B}" srcOrd="0" destOrd="0" presId="urn:microsoft.com/office/officeart/2005/8/layout/list1"/>
    <dgm:cxn modelId="{54C4E19B-A964-4721-939F-B87C1C5E6573}" type="presOf" srcId="{6AB1DA01-42EC-44E0-B0D4-CD1D36504CB4}" destId="{B99102CC-2624-498F-905C-EA8BD2BAC5B4}" srcOrd="1" destOrd="0" presId="urn:microsoft.com/office/officeart/2005/8/layout/list1"/>
    <dgm:cxn modelId="{54B3A5B9-5CA1-48BE-A55D-5B03AA20FBFF}" type="presOf" srcId="{6AB1DA01-42EC-44E0-B0D4-CD1D36504CB4}" destId="{AB0A8766-D632-4096-BD70-2BB3F517C018}" srcOrd="0" destOrd="0" presId="urn:microsoft.com/office/officeart/2005/8/layout/list1"/>
    <dgm:cxn modelId="{FE2AC6CC-4B17-4BD0-AB9A-C315EA57D260}" type="presOf" srcId="{9D3BE63E-7FA3-4E21-BDD2-A933F6A22C89}" destId="{BBB65BDE-8B65-4545-BC4C-9CA217AA4E5D}" srcOrd="0" destOrd="0" presId="urn:microsoft.com/office/officeart/2005/8/layout/list1"/>
    <dgm:cxn modelId="{51ADD2CD-3B89-4973-9681-96D1090BD7B8}" srcId="{9D3BE63E-7FA3-4E21-BDD2-A933F6A22C89}" destId="{6AB1DA01-42EC-44E0-B0D4-CD1D36504CB4}" srcOrd="0" destOrd="0" parTransId="{09E79362-8753-4699-8B06-D95A4405D1D3}" sibTransId="{F1DFBFB6-A224-4E0F-BEB3-54726CF110B4}"/>
    <dgm:cxn modelId="{1A54BDF1-D87C-4DA1-B51D-96F2DCA6964B}" type="presOf" srcId="{C837D4B6-6A82-4E8E-8148-E7A8A9AA8AA7}" destId="{96F9A60A-8F4B-4DC1-B40B-C0AA5A0E835B}" srcOrd="0" destOrd="1" presId="urn:microsoft.com/office/officeart/2005/8/layout/list1"/>
    <dgm:cxn modelId="{3442B460-659C-4DDE-90AC-31B10487F9DA}" type="presParOf" srcId="{BBB65BDE-8B65-4545-BC4C-9CA217AA4E5D}" destId="{8D0FFA07-F859-44F9-A1E3-9618B2D4B889}" srcOrd="0" destOrd="0" presId="urn:microsoft.com/office/officeart/2005/8/layout/list1"/>
    <dgm:cxn modelId="{55955C50-4A2D-4854-B843-A8EAF961F7DA}" type="presParOf" srcId="{8D0FFA07-F859-44F9-A1E3-9618B2D4B889}" destId="{AB0A8766-D632-4096-BD70-2BB3F517C018}" srcOrd="0" destOrd="0" presId="urn:microsoft.com/office/officeart/2005/8/layout/list1"/>
    <dgm:cxn modelId="{7FC86000-3260-4E61-B5E8-1DE4202DFFE9}" type="presParOf" srcId="{8D0FFA07-F859-44F9-A1E3-9618B2D4B889}" destId="{B99102CC-2624-498F-905C-EA8BD2BAC5B4}" srcOrd="1" destOrd="0" presId="urn:microsoft.com/office/officeart/2005/8/layout/list1"/>
    <dgm:cxn modelId="{78B4E95A-FE62-47A3-8C31-F92E25445323}" type="presParOf" srcId="{BBB65BDE-8B65-4545-BC4C-9CA217AA4E5D}" destId="{E0F17A7E-91A0-4EA9-BCF7-22CA7B86D3A3}" srcOrd="1" destOrd="0" presId="urn:microsoft.com/office/officeart/2005/8/layout/list1"/>
    <dgm:cxn modelId="{B930937F-C1C4-4C69-A45A-CEFFBC59FAFC}" type="presParOf" srcId="{BBB65BDE-8B65-4545-BC4C-9CA217AA4E5D}" destId="{96F9A60A-8F4B-4DC1-B40B-C0AA5A0E83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49AD6-E6BD-493A-B498-B548FEA4924A}"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28AD7F4E-6C92-4A1A-ABF3-F703CF726939}">
      <dgm:prSet phldrT="[Text]" custT="1"/>
      <dgm:spPr>
        <a:solidFill>
          <a:srgbClr val="C41425"/>
        </a:solidFill>
      </dgm:spPr>
      <dgm:t>
        <a:bodyPr/>
        <a:lstStyle/>
        <a:p>
          <a:pPr>
            <a:spcAft>
              <a:spcPts val="600"/>
            </a:spcAft>
          </a:pPr>
          <a:r>
            <a:rPr lang="en-US" sz="3600" dirty="0">
              <a:solidFill>
                <a:schemeClr val="bg1"/>
              </a:solidFill>
            </a:rPr>
            <a:t>Linkage</a:t>
          </a:r>
        </a:p>
        <a:p>
          <a:pPr>
            <a:spcAft>
              <a:spcPts val="600"/>
            </a:spcAft>
          </a:pPr>
          <a:r>
            <a:rPr lang="en-US" sz="3600" dirty="0">
              <a:solidFill>
                <a:schemeClr val="bg1"/>
              </a:solidFill>
            </a:rPr>
            <a:t>Barriers</a:t>
          </a:r>
        </a:p>
      </dgm:t>
    </dgm:pt>
    <dgm:pt modelId="{354F41A6-FA1A-4B91-BB6A-39D69C71EA21}" type="parTrans" cxnId="{DADE1C2C-34A3-47BF-BE2D-880625F77E46}">
      <dgm:prSet/>
      <dgm:spPr/>
      <dgm:t>
        <a:bodyPr/>
        <a:lstStyle/>
        <a:p>
          <a:endParaRPr lang="en-US"/>
        </a:p>
      </dgm:t>
    </dgm:pt>
    <dgm:pt modelId="{3CEC028D-4751-42FA-A0E3-EC96C0E1F89B}" type="sibTrans" cxnId="{DADE1C2C-34A3-47BF-BE2D-880625F77E46}">
      <dgm:prSet/>
      <dgm:spPr/>
      <dgm:t>
        <a:bodyPr/>
        <a:lstStyle/>
        <a:p>
          <a:endParaRPr lang="en-US"/>
        </a:p>
      </dgm:t>
    </dgm:pt>
    <dgm:pt modelId="{4C5AA5A1-0BE6-4F81-BD8B-77C03073D300}">
      <dgm:prSet phldrT="[Text]"/>
      <dgm:spPr>
        <a:solidFill>
          <a:srgbClr val="004990"/>
        </a:solidFill>
      </dgm:spPr>
      <dgm:t>
        <a:bodyPr/>
        <a:lstStyle/>
        <a:p>
          <a:r>
            <a:rPr lang="en-US" dirty="0">
              <a:solidFill>
                <a:schemeClr val="bg1"/>
              </a:solidFill>
            </a:rPr>
            <a:t>Systemic</a:t>
          </a:r>
        </a:p>
      </dgm:t>
    </dgm:pt>
    <dgm:pt modelId="{7514709D-DECF-4482-AD89-732DC98C197D}" type="parTrans" cxnId="{A22818BF-9A03-46CE-8FC5-B6D3E6D5C809}">
      <dgm:prSet/>
      <dgm:spPr/>
      <dgm:t>
        <a:bodyPr/>
        <a:lstStyle/>
        <a:p>
          <a:endParaRPr lang="en-US"/>
        </a:p>
      </dgm:t>
    </dgm:pt>
    <dgm:pt modelId="{555CE042-CA23-4FED-851D-199BA80DE9EB}" type="sibTrans" cxnId="{A22818BF-9A03-46CE-8FC5-B6D3E6D5C809}">
      <dgm:prSet/>
      <dgm:spPr/>
      <dgm:t>
        <a:bodyPr/>
        <a:lstStyle/>
        <a:p>
          <a:endParaRPr lang="en-US"/>
        </a:p>
      </dgm:t>
    </dgm:pt>
    <dgm:pt modelId="{64D99344-1E23-4041-8E96-771CCF620A75}">
      <dgm:prSet phldrT="[Text]"/>
      <dgm:spPr>
        <a:solidFill>
          <a:srgbClr val="CDF5FF"/>
        </a:solidFill>
      </dgm:spPr>
      <dgm:t>
        <a:bodyPr/>
        <a:lstStyle/>
        <a:p>
          <a:r>
            <a:rPr lang="en-US" dirty="0"/>
            <a:t>Client-based</a:t>
          </a:r>
        </a:p>
      </dgm:t>
    </dgm:pt>
    <dgm:pt modelId="{CC6FD9BB-78EC-4C96-A490-2353BBEAA32F}" type="parTrans" cxnId="{4D68ABDE-416D-446F-A6F4-E250DFA122A5}">
      <dgm:prSet/>
      <dgm:spPr/>
      <dgm:t>
        <a:bodyPr/>
        <a:lstStyle/>
        <a:p>
          <a:endParaRPr lang="en-US"/>
        </a:p>
      </dgm:t>
    </dgm:pt>
    <dgm:pt modelId="{26F06A35-3EF0-4DE6-905C-095D1B745591}" type="sibTrans" cxnId="{4D68ABDE-416D-446F-A6F4-E250DFA122A5}">
      <dgm:prSet/>
      <dgm:spPr/>
      <dgm:t>
        <a:bodyPr/>
        <a:lstStyle/>
        <a:p>
          <a:endParaRPr lang="en-US"/>
        </a:p>
      </dgm:t>
    </dgm:pt>
    <dgm:pt modelId="{DAB7BD8E-2248-453F-949E-D897B5700B9E}">
      <dgm:prSet phldrT="[Text]"/>
      <dgm:spPr>
        <a:solidFill>
          <a:srgbClr val="F4949D"/>
        </a:solidFill>
      </dgm:spPr>
      <dgm:t>
        <a:bodyPr/>
        <a:lstStyle/>
        <a:p>
          <a:r>
            <a:rPr lang="en-US" dirty="0"/>
            <a:t>Provider-based</a:t>
          </a:r>
        </a:p>
      </dgm:t>
    </dgm:pt>
    <dgm:pt modelId="{321212C3-480E-4FEF-A70B-0A38E03EC50F}" type="parTrans" cxnId="{54A68545-1BB2-4C07-B16A-7ACDA284A83F}">
      <dgm:prSet/>
      <dgm:spPr/>
      <dgm:t>
        <a:bodyPr/>
        <a:lstStyle/>
        <a:p>
          <a:endParaRPr lang="en-US"/>
        </a:p>
      </dgm:t>
    </dgm:pt>
    <dgm:pt modelId="{E0BFCBA4-E93B-4D8E-97F5-1A75AB6ECF4A}" type="sibTrans" cxnId="{54A68545-1BB2-4C07-B16A-7ACDA284A83F}">
      <dgm:prSet/>
      <dgm:spPr/>
      <dgm:t>
        <a:bodyPr/>
        <a:lstStyle/>
        <a:p>
          <a:endParaRPr lang="en-US"/>
        </a:p>
      </dgm:t>
    </dgm:pt>
    <dgm:pt modelId="{5F370370-F52D-4E3C-A9FC-EE03F10531F4}" type="pres">
      <dgm:prSet presAssocID="{DD849AD6-E6BD-493A-B498-B548FEA4924A}" presName="composite" presStyleCnt="0">
        <dgm:presLayoutVars>
          <dgm:chMax val="1"/>
          <dgm:dir/>
          <dgm:resizeHandles val="exact"/>
        </dgm:presLayoutVars>
      </dgm:prSet>
      <dgm:spPr/>
    </dgm:pt>
    <dgm:pt modelId="{05182F7F-C259-4C82-9AA5-3C8AE4286D9D}" type="pres">
      <dgm:prSet presAssocID="{DD849AD6-E6BD-493A-B498-B548FEA4924A}" presName="radial" presStyleCnt="0">
        <dgm:presLayoutVars>
          <dgm:animLvl val="ctr"/>
        </dgm:presLayoutVars>
      </dgm:prSet>
      <dgm:spPr/>
    </dgm:pt>
    <dgm:pt modelId="{4FD12E6D-CF55-4F9C-A8A6-3B9AB4C3F07E}" type="pres">
      <dgm:prSet presAssocID="{28AD7F4E-6C92-4A1A-ABF3-F703CF726939}" presName="centerShape" presStyleLbl="vennNode1" presStyleIdx="0" presStyleCnt="4"/>
      <dgm:spPr/>
    </dgm:pt>
    <dgm:pt modelId="{69207E80-0959-4A58-B4FA-9AC7DC60418F}" type="pres">
      <dgm:prSet presAssocID="{4C5AA5A1-0BE6-4F81-BD8B-77C03073D300}" presName="node" presStyleLbl="vennNode1" presStyleIdx="1" presStyleCnt="4" custScaleX="126158" custScaleY="130418">
        <dgm:presLayoutVars>
          <dgm:bulletEnabled val="1"/>
        </dgm:presLayoutVars>
      </dgm:prSet>
      <dgm:spPr/>
    </dgm:pt>
    <dgm:pt modelId="{B8EAD612-5462-469B-B198-C41569251EB5}" type="pres">
      <dgm:prSet presAssocID="{64D99344-1E23-4041-8E96-771CCF620A75}" presName="node" presStyleLbl="vennNode1" presStyleIdx="2" presStyleCnt="4" custScaleX="126158" custScaleY="130418">
        <dgm:presLayoutVars>
          <dgm:bulletEnabled val="1"/>
        </dgm:presLayoutVars>
      </dgm:prSet>
      <dgm:spPr/>
    </dgm:pt>
    <dgm:pt modelId="{D54D808C-83FB-4535-BB18-376E039B2655}" type="pres">
      <dgm:prSet presAssocID="{DAB7BD8E-2248-453F-949E-D897B5700B9E}" presName="node" presStyleLbl="vennNode1" presStyleIdx="3" presStyleCnt="4" custScaleX="126158" custScaleY="130418">
        <dgm:presLayoutVars>
          <dgm:bulletEnabled val="1"/>
        </dgm:presLayoutVars>
      </dgm:prSet>
      <dgm:spPr/>
    </dgm:pt>
  </dgm:ptLst>
  <dgm:cxnLst>
    <dgm:cxn modelId="{DC26BC21-4D9D-4CE2-8327-824EB968F1AD}" type="presOf" srcId="{DAB7BD8E-2248-453F-949E-D897B5700B9E}" destId="{D54D808C-83FB-4535-BB18-376E039B2655}" srcOrd="0" destOrd="0" presId="urn:microsoft.com/office/officeart/2005/8/layout/radial3"/>
    <dgm:cxn modelId="{DADE1C2C-34A3-47BF-BE2D-880625F77E46}" srcId="{DD849AD6-E6BD-493A-B498-B548FEA4924A}" destId="{28AD7F4E-6C92-4A1A-ABF3-F703CF726939}" srcOrd="0" destOrd="0" parTransId="{354F41A6-FA1A-4B91-BB6A-39D69C71EA21}" sibTransId="{3CEC028D-4751-42FA-A0E3-EC96C0E1F89B}"/>
    <dgm:cxn modelId="{54A68545-1BB2-4C07-B16A-7ACDA284A83F}" srcId="{28AD7F4E-6C92-4A1A-ABF3-F703CF726939}" destId="{DAB7BD8E-2248-453F-949E-D897B5700B9E}" srcOrd="2" destOrd="0" parTransId="{321212C3-480E-4FEF-A70B-0A38E03EC50F}" sibTransId="{E0BFCBA4-E93B-4D8E-97F5-1A75AB6ECF4A}"/>
    <dgm:cxn modelId="{530CBA51-460F-48E4-B2C2-5A733620EFC0}" type="presOf" srcId="{DD849AD6-E6BD-493A-B498-B548FEA4924A}" destId="{5F370370-F52D-4E3C-A9FC-EE03F10531F4}" srcOrd="0" destOrd="0" presId="urn:microsoft.com/office/officeart/2005/8/layout/radial3"/>
    <dgm:cxn modelId="{9D022088-55AA-4E90-A14E-204702DEF761}" type="presOf" srcId="{64D99344-1E23-4041-8E96-771CCF620A75}" destId="{B8EAD612-5462-469B-B198-C41569251EB5}" srcOrd="0" destOrd="0" presId="urn:microsoft.com/office/officeart/2005/8/layout/radial3"/>
    <dgm:cxn modelId="{AE728EA3-B8DF-462F-9801-0058BD9B7EF4}" type="presOf" srcId="{4C5AA5A1-0BE6-4F81-BD8B-77C03073D300}" destId="{69207E80-0959-4A58-B4FA-9AC7DC60418F}" srcOrd="0" destOrd="0" presId="urn:microsoft.com/office/officeart/2005/8/layout/radial3"/>
    <dgm:cxn modelId="{A22818BF-9A03-46CE-8FC5-B6D3E6D5C809}" srcId="{28AD7F4E-6C92-4A1A-ABF3-F703CF726939}" destId="{4C5AA5A1-0BE6-4F81-BD8B-77C03073D300}" srcOrd="0" destOrd="0" parTransId="{7514709D-DECF-4482-AD89-732DC98C197D}" sibTransId="{555CE042-CA23-4FED-851D-199BA80DE9EB}"/>
    <dgm:cxn modelId="{57AC9ED0-2C9C-4BA4-B533-10B18737DB62}" type="presOf" srcId="{28AD7F4E-6C92-4A1A-ABF3-F703CF726939}" destId="{4FD12E6D-CF55-4F9C-A8A6-3B9AB4C3F07E}" srcOrd="0" destOrd="0" presId="urn:microsoft.com/office/officeart/2005/8/layout/radial3"/>
    <dgm:cxn modelId="{4D68ABDE-416D-446F-A6F4-E250DFA122A5}" srcId="{28AD7F4E-6C92-4A1A-ABF3-F703CF726939}" destId="{64D99344-1E23-4041-8E96-771CCF620A75}" srcOrd="1" destOrd="0" parTransId="{CC6FD9BB-78EC-4C96-A490-2353BBEAA32F}" sibTransId="{26F06A35-3EF0-4DE6-905C-095D1B745591}"/>
    <dgm:cxn modelId="{2A0272F2-6C2A-4F02-8BAA-AB121968AEDD}" type="presParOf" srcId="{5F370370-F52D-4E3C-A9FC-EE03F10531F4}" destId="{05182F7F-C259-4C82-9AA5-3C8AE4286D9D}" srcOrd="0" destOrd="0" presId="urn:microsoft.com/office/officeart/2005/8/layout/radial3"/>
    <dgm:cxn modelId="{0A5672B5-6017-4C23-886F-B3E723EBEF02}" type="presParOf" srcId="{05182F7F-C259-4C82-9AA5-3C8AE4286D9D}" destId="{4FD12E6D-CF55-4F9C-A8A6-3B9AB4C3F07E}" srcOrd="0" destOrd="0" presId="urn:microsoft.com/office/officeart/2005/8/layout/radial3"/>
    <dgm:cxn modelId="{55573A33-406D-4269-8518-21A332CD94FC}" type="presParOf" srcId="{05182F7F-C259-4C82-9AA5-3C8AE4286D9D}" destId="{69207E80-0959-4A58-B4FA-9AC7DC60418F}" srcOrd="1" destOrd="0" presId="urn:microsoft.com/office/officeart/2005/8/layout/radial3"/>
    <dgm:cxn modelId="{79535192-1336-47AC-A91D-D2F93F255184}" type="presParOf" srcId="{05182F7F-C259-4C82-9AA5-3C8AE4286D9D}" destId="{B8EAD612-5462-469B-B198-C41569251EB5}" srcOrd="2" destOrd="0" presId="urn:microsoft.com/office/officeart/2005/8/layout/radial3"/>
    <dgm:cxn modelId="{10AAF251-6783-4423-B58A-3BB88134E7D8}" type="presParOf" srcId="{05182F7F-C259-4C82-9AA5-3C8AE4286D9D}" destId="{D54D808C-83FB-4535-BB18-376E039B2655}"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977DE95-9012-409D-AA33-981E2B42672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FB442B07-1D91-4866-AC17-9E5C6C9A0D24}">
      <dgm:prSet phldrT="[Text]" custT="1"/>
      <dgm:spPr>
        <a:solidFill>
          <a:srgbClr val="1C4690"/>
        </a:solidFill>
      </dgm:spPr>
      <dgm:t>
        <a:bodyPr/>
        <a:lstStyle/>
        <a:p>
          <a:r>
            <a:rPr lang="en-US" sz="2800" dirty="0"/>
            <a:t>1. Multi-Disease Testing</a:t>
          </a:r>
        </a:p>
      </dgm:t>
    </dgm:pt>
    <dgm:pt modelId="{9A21A723-BBA0-4F53-9E89-32E3A73E25FC}" type="parTrans" cxnId="{3421EB77-87E3-45CF-8445-17C021B63429}">
      <dgm:prSet/>
      <dgm:spPr/>
      <dgm:t>
        <a:bodyPr/>
        <a:lstStyle/>
        <a:p>
          <a:endParaRPr lang="en-US"/>
        </a:p>
      </dgm:t>
    </dgm:pt>
    <dgm:pt modelId="{AF1202D1-4948-4107-9ABD-E6D71E896876}" type="sibTrans" cxnId="{3421EB77-87E3-45CF-8445-17C021B63429}">
      <dgm:prSet/>
      <dgm:spPr/>
      <dgm:t>
        <a:bodyPr/>
        <a:lstStyle/>
        <a:p>
          <a:endParaRPr lang="en-US"/>
        </a:p>
      </dgm:t>
    </dgm:pt>
    <dgm:pt modelId="{FEF59E2F-383B-40EE-AF0E-D266D3E43D0C}">
      <dgm:prSet phldrT="[Text]" custT="1"/>
      <dgm:spPr>
        <a:solidFill>
          <a:srgbClr val="005CB8"/>
        </a:solidFill>
      </dgm:spPr>
      <dgm:t>
        <a:bodyPr/>
        <a:lstStyle/>
        <a:p>
          <a:r>
            <a:rPr lang="en-US" sz="2800" dirty="0"/>
            <a:t>2. Mobile Testing</a:t>
          </a:r>
        </a:p>
      </dgm:t>
    </dgm:pt>
    <dgm:pt modelId="{C290AF86-7DBD-40FB-8320-D9DB730E6768}" type="parTrans" cxnId="{0D697FFF-CA7A-4031-BADA-D323C806A634}">
      <dgm:prSet/>
      <dgm:spPr/>
      <dgm:t>
        <a:bodyPr/>
        <a:lstStyle/>
        <a:p>
          <a:endParaRPr lang="en-US"/>
        </a:p>
      </dgm:t>
    </dgm:pt>
    <dgm:pt modelId="{BED631AC-F340-4549-A66A-48C15B138698}" type="sibTrans" cxnId="{0D697FFF-CA7A-4031-BADA-D323C806A634}">
      <dgm:prSet/>
      <dgm:spPr/>
      <dgm:t>
        <a:bodyPr/>
        <a:lstStyle/>
        <a:p>
          <a:endParaRPr lang="en-US"/>
        </a:p>
      </dgm:t>
    </dgm:pt>
    <dgm:pt modelId="{DC5A92CA-13DF-4EE5-816C-4025AE1803A1}">
      <dgm:prSet phldrT="[Text]" custT="1"/>
      <dgm:spPr>
        <a:solidFill>
          <a:srgbClr val="457BDB"/>
        </a:solidFill>
      </dgm:spPr>
      <dgm:t>
        <a:bodyPr/>
        <a:lstStyle/>
        <a:p>
          <a:r>
            <a:rPr lang="en-US" sz="2800" dirty="0"/>
            <a:t>3. Home-Based Testing</a:t>
          </a:r>
        </a:p>
      </dgm:t>
    </dgm:pt>
    <dgm:pt modelId="{51B55148-EFA4-48FF-993B-898FC16A9668}" type="parTrans" cxnId="{FFD2B368-E939-4F76-A3D3-E1509B337D6C}">
      <dgm:prSet/>
      <dgm:spPr/>
      <dgm:t>
        <a:bodyPr/>
        <a:lstStyle/>
        <a:p>
          <a:endParaRPr lang="en-US"/>
        </a:p>
      </dgm:t>
    </dgm:pt>
    <dgm:pt modelId="{C777F5E4-232F-4A08-AF03-504BDC974753}" type="sibTrans" cxnId="{FFD2B368-E939-4F76-A3D3-E1509B337D6C}">
      <dgm:prSet/>
      <dgm:spPr/>
      <dgm:t>
        <a:bodyPr/>
        <a:lstStyle/>
        <a:p>
          <a:endParaRPr lang="en-US"/>
        </a:p>
      </dgm:t>
    </dgm:pt>
    <dgm:pt modelId="{45F92974-3FA5-4B6E-B62C-733A7EC01FF8}">
      <dgm:prSet phldrT="[Text]" custT="1"/>
      <dgm:spPr>
        <a:solidFill>
          <a:srgbClr val="7EA3E6"/>
        </a:solidFill>
      </dgm:spPr>
      <dgm:t>
        <a:bodyPr/>
        <a:lstStyle/>
        <a:p>
          <a:r>
            <a:rPr lang="en-US" sz="2800" dirty="0"/>
            <a:t>4. Opt-Out Testing</a:t>
          </a:r>
        </a:p>
      </dgm:t>
    </dgm:pt>
    <dgm:pt modelId="{A8C2B875-CB0B-426B-8D36-446566778C92}" type="parTrans" cxnId="{B26216A7-CB34-484A-B610-F005EE8282D4}">
      <dgm:prSet/>
      <dgm:spPr/>
      <dgm:t>
        <a:bodyPr/>
        <a:lstStyle/>
        <a:p>
          <a:endParaRPr lang="en-US"/>
        </a:p>
      </dgm:t>
    </dgm:pt>
    <dgm:pt modelId="{7F1F1F42-798B-424C-B832-5F5CEB793DF9}" type="sibTrans" cxnId="{B26216A7-CB34-484A-B610-F005EE8282D4}">
      <dgm:prSet/>
      <dgm:spPr/>
      <dgm:t>
        <a:bodyPr/>
        <a:lstStyle/>
        <a:p>
          <a:endParaRPr lang="en-US"/>
        </a:p>
      </dgm:t>
    </dgm:pt>
    <dgm:pt modelId="{BDF63C08-960C-4F1F-B4E6-24F9B563D162}">
      <dgm:prSet phldrT="[Text]" custT="1"/>
      <dgm:spPr>
        <a:solidFill>
          <a:srgbClr val="A8C1EE"/>
        </a:solidFill>
      </dgm:spPr>
      <dgm:t>
        <a:bodyPr/>
        <a:lstStyle/>
        <a:p>
          <a:r>
            <a:rPr lang="en-US" sz="2800" dirty="0"/>
            <a:t>5. Partner Notification</a:t>
          </a:r>
        </a:p>
      </dgm:t>
    </dgm:pt>
    <dgm:pt modelId="{40D6DAB9-8C09-49D3-99C3-C5A3D4D9AFB1}" type="parTrans" cxnId="{A458630C-572A-4C44-8C68-5D1BF170ADCE}">
      <dgm:prSet/>
      <dgm:spPr/>
      <dgm:t>
        <a:bodyPr/>
        <a:lstStyle/>
        <a:p>
          <a:endParaRPr lang="en-CA"/>
        </a:p>
      </dgm:t>
    </dgm:pt>
    <dgm:pt modelId="{D6846479-C481-4898-BAFF-FFBBBF30C262}" type="sibTrans" cxnId="{A458630C-572A-4C44-8C68-5D1BF170ADCE}">
      <dgm:prSet/>
      <dgm:spPr/>
      <dgm:t>
        <a:bodyPr/>
        <a:lstStyle/>
        <a:p>
          <a:endParaRPr lang="en-CA"/>
        </a:p>
      </dgm:t>
    </dgm:pt>
    <dgm:pt modelId="{8A453661-E2A3-4C69-93F5-5260E68A8736}" type="pres">
      <dgm:prSet presAssocID="{E977DE95-9012-409D-AA33-981E2B426727}" presName="linear" presStyleCnt="0">
        <dgm:presLayoutVars>
          <dgm:dir/>
          <dgm:animLvl val="lvl"/>
          <dgm:resizeHandles val="exact"/>
        </dgm:presLayoutVars>
      </dgm:prSet>
      <dgm:spPr/>
    </dgm:pt>
    <dgm:pt modelId="{7AEB8234-9A32-4292-A91E-0CF7A6736F3D}" type="pres">
      <dgm:prSet presAssocID="{FB442B07-1D91-4866-AC17-9E5C6C9A0D24}" presName="parentLin" presStyleCnt="0"/>
      <dgm:spPr/>
    </dgm:pt>
    <dgm:pt modelId="{C10908E4-3B35-4AE8-8162-001332E536ED}" type="pres">
      <dgm:prSet presAssocID="{FB442B07-1D91-4866-AC17-9E5C6C9A0D24}" presName="parentLeftMargin" presStyleLbl="node1" presStyleIdx="0" presStyleCnt="5"/>
      <dgm:spPr/>
    </dgm:pt>
    <dgm:pt modelId="{DC92DDE6-487D-427C-B97E-4DDDA7C64278}" type="pres">
      <dgm:prSet presAssocID="{FB442B07-1D91-4866-AC17-9E5C6C9A0D24}" presName="parentText" presStyleLbl="node1" presStyleIdx="0" presStyleCnt="5">
        <dgm:presLayoutVars>
          <dgm:chMax val="0"/>
          <dgm:bulletEnabled val="1"/>
        </dgm:presLayoutVars>
      </dgm:prSet>
      <dgm:spPr/>
    </dgm:pt>
    <dgm:pt modelId="{CB118004-806E-481A-97FF-ECCE277E148D}" type="pres">
      <dgm:prSet presAssocID="{FB442B07-1D91-4866-AC17-9E5C6C9A0D24}" presName="negativeSpace" presStyleCnt="0"/>
      <dgm:spPr/>
    </dgm:pt>
    <dgm:pt modelId="{C740168A-B52A-41AA-9EFB-C2948DE1EDDA}" type="pres">
      <dgm:prSet presAssocID="{FB442B07-1D91-4866-AC17-9E5C6C9A0D24}" presName="childText" presStyleLbl="conFgAcc1" presStyleIdx="0" presStyleCnt="5">
        <dgm:presLayoutVars>
          <dgm:bulletEnabled val="1"/>
        </dgm:presLayoutVars>
      </dgm:prSet>
      <dgm:spPr>
        <a:ln>
          <a:solidFill>
            <a:srgbClr val="004990"/>
          </a:solidFill>
        </a:ln>
      </dgm:spPr>
    </dgm:pt>
    <dgm:pt modelId="{8A1A7AA6-61AF-4818-A707-23437CF9E77D}" type="pres">
      <dgm:prSet presAssocID="{AF1202D1-4948-4107-9ABD-E6D71E896876}" presName="spaceBetweenRectangles" presStyleCnt="0"/>
      <dgm:spPr/>
    </dgm:pt>
    <dgm:pt modelId="{FB56F280-549F-4EF1-B9F3-5277F2364E10}" type="pres">
      <dgm:prSet presAssocID="{FEF59E2F-383B-40EE-AF0E-D266D3E43D0C}" presName="parentLin" presStyleCnt="0"/>
      <dgm:spPr/>
    </dgm:pt>
    <dgm:pt modelId="{BC00E6BE-EB47-40CE-9F12-BCDD7704400D}" type="pres">
      <dgm:prSet presAssocID="{FEF59E2F-383B-40EE-AF0E-D266D3E43D0C}" presName="parentLeftMargin" presStyleLbl="node1" presStyleIdx="0" presStyleCnt="5"/>
      <dgm:spPr/>
    </dgm:pt>
    <dgm:pt modelId="{FC893BE9-F3B1-48B0-B2C2-0EC83A28DCB5}" type="pres">
      <dgm:prSet presAssocID="{FEF59E2F-383B-40EE-AF0E-D266D3E43D0C}" presName="parentText" presStyleLbl="node1" presStyleIdx="1" presStyleCnt="5">
        <dgm:presLayoutVars>
          <dgm:chMax val="0"/>
          <dgm:bulletEnabled val="1"/>
        </dgm:presLayoutVars>
      </dgm:prSet>
      <dgm:spPr/>
    </dgm:pt>
    <dgm:pt modelId="{CF248085-0DC1-4666-BC23-F49D2312DE86}" type="pres">
      <dgm:prSet presAssocID="{FEF59E2F-383B-40EE-AF0E-D266D3E43D0C}" presName="negativeSpace" presStyleCnt="0"/>
      <dgm:spPr/>
    </dgm:pt>
    <dgm:pt modelId="{76F19A66-E677-47F6-9788-FA5D2D28080B}" type="pres">
      <dgm:prSet presAssocID="{FEF59E2F-383B-40EE-AF0E-D266D3E43D0C}" presName="childText" presStyleLbl="conFgAcc1" presStyleIdx="1" presStyleCnt="5">
        <dgm:presLayoutVars>
          <dgm:bulletEnabled val="1"/>
        </dgm:presLayoutVars>
      </dgm:prSet>
      <dgm:spPr>
        <a:ln>
          <a:solidFill>
            <a:srgbClr val="004990"/>
          </a:solidFill>
        </a:ln>
      </dgm:spPr>
    </dgm:pt>
    <dgm:pt modelId="{0AAD1CF0-4D27-47B9-A963-626525922B8B}" type="pres">
      <dgm:prSet presAssocID="{BED631AC-F340-4549-A66A-48C15B138698}" presName="spaceBetweenRectangles" presStyleCnt="0"/>
      <dgm:spPr/>
    </dgm:pt>
    <dgm:pt modelId="{5F96B984-B066-4A80-B168-5EF81AB7B6F8}" type="pres">
      <dgm:prSet presAssocID="{DC5A92CA-13DF-4EE5-816C-4025AE1803A1}" presName="parentLin" presStyleCnt="0"/>
      <dgm:spPr/>
    </dgm:pt>
    <dgm:pt modelId="{85365C58-394F-45FD-B2FD-F8D803524F2D}" type="pres">
      <dgm:prSet presAssocID="{DC5A92CA-13DF-4EE5-816C-4025AE1803A1}" presName="parentLeftMargin" presStyleLbl="node1" presStyleIdx="1" presStyleCnt="5"/>
      <dgm:spPr/>
    </dgm:pt>
    <dgm:pt modelId="{467FB1B7-5F9C-49EF-8046-6DAC90B6F655}" type="pres">
      <dgm:prSet presAssocID="{DC5A92CA-13DF-4EE5-816C-4025AE1803A1}" presName="parentText" presStyleLbl="node1" presStyleIdx="2" presStyleCnt="5">
        <dgm:presLayoutVars>
          <dgm:chMax val="0"/>
          <dgm:bulletEnabled val="1"/>
        </dgm:presLayoutVars>
      </dgm:prSet>
      <dgm:spPr/>
    </dgm:pt>
    <dgm:pt modelId="{D38325B0-D440-4981-90AA-6CBF48E17E82}" type="pres">
      <dgm:prSet presAssocID="{DC5A92CA-13DF-4EE5-816C-4025AE1803A1}" presName="negativeSpace" presStyleCnt="0"/>
      <dgm:spPr/>
    </dgm:pt>
    <dgm:pt modelId="{09DB2DED-D57D-4AFE-B9A7-77F93DC030B8}" type="pres">
      <dgm:prSet presAssocID="{DC5A92CA-13DF-4EE5-816C-4025AE1803A1}" presName="childText" presStyleLbl="conFgAcc1" presStyleIdx="2" presStyleCnt="5">
        <dgm:presLayoutVars>
          <dgm:bulletEnabled val="1"/>
        </dgm:presLayoutVars>
      </dgm:prSet>
      <dgm:spPr>
        <a:ln>
          <a:solidFill>
            <a:srgbClr val="004990"/>
          </a:solidFill>
        </a:ln>
      </dgm:spPr>
    </dgm:pt>
    <dgm:pt modelId="{1DD91EC1-9F18-4D82-BC62-1F24B86C32FA}" type="pres">
      <dgm:prSet presAssocID="{C777F5E4-232F-4A08-AF03-504BDC974753}" presName="spaceBetweenRectangles" presStyleCnt="0"/>
      <dgm:spPr/>
    </dgm:pt>
    <dgm:pt modelId="{30CEA62A-BC06-475F-8FA9-27804F114CC9}" type="pres">
      <dgm:prSet presAssocID="{45F92974-3FA5-4B6E-B62C-733A7EC01FF8}" presName="parentLin" presStyleCnt="0"/>
      <dgm:spPr/>
    </dgm:pt>
    <dgm:pt modelId="{5E9CD8CD-0EAB-4852-A50E-5F0796AD678F}" type="pres">
      <dgm:prSet presAssocID="{45F92974-3FA5-4B6E-B62C-733A7EC01FF8}" presName="parentLeftMargin" presStyleLbl="node1" presStyleIdx="2" presStyleCnt="5"/>
      <dgm:spPr/>
    </dgm:pt>
    <dgm:pt modelId="{A560E63F-8B75-435F-9BB7-155B9D7459CB}" type="pres">
      <dgm:prSet presAssocID="{45F92974-3FA5-4B6E-B62C-733A7EC01FF8}" presName="parentText" presStyleLbl="node1" presStyleIdx="3" presStyleCnt="5">
        <dgm:presLayoutVars>
          <dgm:chMax val="0"/>
          <dgm:bulletEnabled val="1"/>
        </dgm:presLayoutVars>
      </dgm:prSet>
      <dgm:spPr/>
    </dgm:pt>
    <dgm:pt modelId="{47758E2D-48B5-463B-9072-F0F96BC12B36}" type="pres">
      <dgm:prSet presAssocID="{45F92974-3FA5-4B6E-B62C-733A7EC01FF8}" presName="negativeSpace" presStyleCnt="0"/>
      <dgm:spPr/>
    </dgm:pt>
    <dgm:pt modelId="{420D966A-D748-40DF-A0F6-CCAC3E302415}" type="pres">
      <dgm:prSet presAssocID="{45F92974-3FA5-4B6E-B62C-733A7EC01FF8}" presName="childText" presStyleLbl="conFgAcc1" presStyleIdx="3" presStyleCnt="5">
        <dgm:presLayoutVars>
          <dgm:bulletEnabled val="1"/>
        </dgm:presLayoutVars>
      </dgm:prSet>
      <dgm:spPr>
        <a:ln>
          <a:solidFill>
            <a:srgbClr val="004990"/>
          </a:solidFill>
        </a:ln>
      </dgm:spPr>
    </dgm:pt>
    <dgm:pt modelId="{9487EB45-D54D-49D3-8AB9-148CCE7B84EB}" type="pres">
      <dgm:prSet presAssocID="{7F1F1F42-798B-424C-B832-5F5CEB793DF9}" presName="spaceBetweenRectangles" presStyleCnt="0"/>
      <dgm:spPr/>
    </dgm:pt>
    <dgm:pt modelId="{D23D6B74-9A0B-4DB8-84B8-3080621C5B17}" type="pres">
      <dgm:prSet presAssocID="{BDF63C08-960C-4F1F-B4E6-24F9B563D162}" presName="parentLin" presStyleCnt="0"/>
      <dgm:spPr/>
    </dgm:pt>
    <dgm:pt modelId="{E1C371EB-4B3D-401E-8004-262D5188D934}" type="pres">
      <dgm:prSet presAssocID="{BDF63C08-960C-4F1F-B4E6-24F9B563D162}" presName="parentLeftMargin" presStyleLbl="node1" presStyleIdx="3" presStyleCnt="5"/>
      <dgm:spPr/>
    </dgm:pt>
    <dgm:pt modelId="{FCE1B464-C30B-4A16-80AB-D776148CE27E}" type="pres">
      <dgm:prSet presAssocID="{BDF63C08-960C-4F1F-B4E6-24F9B563D162}" presName="parentText" presStyleLbl="node1" presStyleIdx="4" presStyleCnt="5">
        <dgm:presLayoutVars>
          <dgm:chMax val="0"/>
          <dgm:bulletEnabled val="1"/>
        </dgm:presLayoutVars>
      </dgm:prSet>
      <dgm:spPr/>
    </dgm:pt>
    <dgm:pt modelId="{9610E8D4-AC79-4F26-A1B8-F8B95E359466}" type="pres">
      <dgm:prSet presAssocID="{BDF63C08-960C-4F1F-B4E6-24F9B563D162}" presName="negativeSpace" presStyleCnt="0"/>
      <dgm:spPr/>
    </dgm:pt>
    <dgm:pt modelId="{A5E064AE-8395-4C4A-80EE-454E6167A1BE}" type="pres">
      <dgm:prSet presAssocID="{BDF63C08-960C-4F1F-B4E6-24F9B563D162}" presName="childText" presStyleLbl="conFgAcc1" presStyleIdx="4" presStyleCnt="5">
        <dgm:presLayoutVars>
          <dgm:bulletEnabled val="1"/>
        </dgm:presLayoutVars>
      </dgm:prSet>
      <dgm:spPr/>
    </dgm:pt>
  </dgm:ptLst>
  <dgm:cxnLst>
    <dgm:cxn modelId="{B79B5E07-8DDE-4C53-B76C-83C1BF13B9FC}" type="presOf" srcId="{BDF63C08-960C-4F1F-B4E6-24F9B563D162}" destId="{FCE1B464-C30B-4A16-80AB-D776148CE27E}" srcOrd="1" destOrd="0" presId="urn:microsoft.com/office/officeart/2005/8/layout/list1"/>
    <dgm:cxn modelId="{A458630C-572A-4C44-8C68-5D1BF170ADCE}" srcId="{E977DE95-9012-409D-AA33-981E2B426727}" destId="{BDF63C08-960C-4F1F-B4E6-24F9B563D162}" srcOrd="4" destOrd="0" parTransId="{40D6DAB9-8C09-49D3-99C3-C5A3D4D9AFB1}" sibTransId="{D6846479-C481-4898-BAFF-FFBBBF30C262}"/>
    <dgm:cxn modelId="{D4BB5D26-9E4F-4509-8671-FF96343633FA}" type="presOf" srcId="{DC5A92CA-13DF-4EE5-816C-4025AE1803A1}" destId="{467FB1B7-5F9C-49EF-8046-6DAC90B6F655}" srcOrd="1" destOrd="0" presId="urn:microsoft.com/office/officeart/2005/8/layout/list1"/>
    <dgm:cxn modelId="{BC9BAD67-182B-488D-B4B4-437CF6769056}" type="presOf" srcId="{45F92974-3FA5-4B6E-B62C-733A7EC01FF8}" destId="{A560E63F-8B75-435F-9BB7-155B9D7459CB}" srcOrd="1" destOrd="0" presId="urn:microsoft.com/office/officeart/2005/8/layout/list1"/>
    <dgm:cxn modelId="{FFD2B368-E939-4F76-A3D3-E1509B337D6C}" srcId="{E977DE95-9012-409D-AA33-981E2B426727}" destId="{DC5A92CA-13DF-4EE5-816C-4025AE1803A1}" srcOrd="2" destOrd="0" parTransId="{51B55148-EFA4-48FF-993B-898FC16A9668}" sibTransId="{C777F5E4-232F-4A08-AF03-504BDC974753}"/>
    <dgm:cxn modelId="{EC74B453-E64F-47A2-813A-7E93C37AA7DC}" type="presOf" srcId="{FEF59E2F-383B-40EE-AF0E-D266D3E43D0C}" destId="{FC893BE9-F3B1-48B0-B2C2-0EC83A28DCB5}" srcOrd="1" destOrd="0" presId="urn:microsoft.com/office/officeart/2005/8/layout/list1"/>
    <dgm:cxn modelId="{3421EB77-87E3-45CF-8445-17C021B63429}" srcId="{E977DE95-9012-409D-AA33-981E2B426727}" destId="{FB442B07-1D91-4866-AC17-9E5C6C9A0D24}" srcOrd="0" destOrd="0" parTransId="{9A21A723-BBA0-4F53-9E89-32E3A73E25FC}" sibTransId="{AF1202D1-4948-4107-9ABD-E6D71E896876}"/>
    <dgm:cxn modelId="{BF0E5691-BB23-4F95-B403-0BD2292DE996}" type="presOf" srcId="{DC5A92CA-13DF-4EE5-816C-4025AE1803A1}" destId="{85365C58-394F-45FD-B2FD-F8D803524F2D}" srcOrd="0" destOrd="0" presId="urn:microsoft.com/office/officeart/2005/8/layout/list1"/>
    <dgm:cxn modelId="{386C1696-EA46-4042-B48C-A536595EE0FF}" type="presOf" srcId="{FB442B07-1D91-4866-AC17-9E5C6C9A0D24}" destId="{C10908E4-3B35-4AE8-8162-001332E536ED}" srcOrd="0" destOrd="0" presId="urn:microsoft.com/office/officeart/2005/8/layout/list1"/>
    <dgm:cxn modelId="{964B3FA5-8D5A-4F9A-ADD9-07FBECC59826}" type="presOf" srcId="{E977DE95-9012-409D-AA33-981E2B426727}" destId="{8A453661-E2A3-4C69-93F5-5260E68A8736}" srcOrd="0" destOrd="0" presId="urn:microsoft.com/office/officeart/2005/8/layout/list1"/>
    <dgm:cxn modelId="{B26216A7-CB34-484A-B610-F005EE8282D4}" srcId="{E977DE95-9012-409D-AA33-981E2B426727}" destId="{45F92974-3FA5-4B6E-B62C-733A7EC01FF8}" srcOrd="3" destOrd="0" parTransId="{A8C2B875-CB0B-426B-8D36-446566778C92}" sibTransId="{7F1F1F42-798B-424C-B832-5F5CEB793DF9}"/>
    <dgm:cxn modelId="{8A998FC5-7426-49A7-A104-C20AB7D97E2F}" type="presOf" srcId="{BDF63C08-960C-4F1F-B4E6-24F9B563D162}" destId="{E1C371EB-4B3D-401E-8004-262D5188D934}" srcOrd="0" destOrd="0" presId="urn:microsoft.com/office/officeart/2005/8/layout/list1"/>
    <dgm:cxn modelId="{575DD9D4-B7C3-492B-8528-E6A98CBE1A86}" type="presOf" srcId="{45F92974-3FA5-4B6E-B62C-733A7EC01FF8}" destId="{5E9CD8CD-0EAB-4852-A50E-5F0796AD678F}" srcOrd="0" destOrd="0" presId="urn:microsoft.com/office/officeart/2005/8/layout/list1"/>
    <dgm:cxn modelId="{6ACA51D5-222C-433A-8E14-EF5D1BB0F4D9}" type="presOf" srcId="{FB442B07-1D91-4866-AC17-9E5C6C9A0D24}" destId="{DC92DDE6-487D-427C-B97E-4DDDA7C64278}" srcOrd="1" destOrd="0" presId="urn:microsoft.com/office/officeart/2005/8/layout/list1"/>
    <dgm:cxn modelId="{CBCDA6E3-13F5-49A2-B78C-EC638C585133}" type="presOf" srcId="{FEF59E2F-383B-40EE-AF0E-D266D3E43D0C}" destId="{BC00E6BE-EB47-40CE-9F12-BCDD7704400D}" srcOrd="0" destOrd="0" presId="urn:microsoft.com/office/officeart/2005/8/layout/list1"/>
    <dgm:cxn modelId="{0D697FFF-CA7A-4031-BADA-D323C806A634}" srcId="{E977DE95-9012-409D-AA33-981E2B426727}" destId="{FEF59E2F-383B-40EE-AF0E-D266D3E43D0C}" srcOrd="1" destOrd="0" parTransId="{C290AF86-7DBD-40FB-8320-D9DB730E6768}" sibTransId="{BED631AC-F340-4549-A66A-48C15B138698}"/>
    <dgm:cxn modelId="{C28F8DF0-0F62-43BF-B434-72F80FA6D277}" type="presParOf" srcId="{8A453661-E2A3-4C69-93F5-5260E68A8736}" destId="{7AEB8234-9A32-4292-A91E-0CF7A6736F3D}" srcOrd="0" destOrd="0" presId="urn:microsoft.com/office/officeart/2005/8/layout/list1"/>
    <dgm:cxn modelId="{2FA17720-CE37-409E-9658-0283B122A7A0}" type="presParOf" srcId="{7AEB8234-9A32-4292-A91E-0CF7A6736F3D}" destId="{C10908E4-3B35-4AE8-8162-001332E536ED}" srcOrd="0" destOrd="0" presId="urn:microsoft.com/office/officeart/2005/8/layout/list1"/>
    <dgm:cxn modelId="{46AC1C9A-C51C-4E50-BCC4-74C00D449A9A}" type="presParOf" srcId="{7AEB8234-9A32-4292-A91E-0CF7A6736F3D}" destId="{DC92DDE6-487D-427C-B97E-4DDDA7C64278}" srcOrd="1" destOrd="0" presId="urn:microsoft.com/office/officeart/2005/8/layout/list1"/>
    <dgm:cxn modelId="{D4E643AF-01E2-4CEB-BBDB-E077C17C35C1}" type="presParOf" srcId="{8A453661-E2A3-4C69-93F5-5260E68A8736}" destId="{CB118004-806E-481A-97FF-ECCE277E148D}" srcOrd="1" destOrd="0" presId="urn:microsoft.com/office/officeart/2005/8/layout/list1"/>
    <dgm:cxn modelId="{8EE7B9BF-9713-4C58-8489-436F33E0ECD9}" type="presParOf" srcId="{8A453661-E2A3-4C69-93F5-5260E68A8736}" destId="{C740168A-B52A-41AA-9EFB-C2948DE1EDDA}" srcOrd="2" destOrd="0" presId="urn:microsoft.com/office/officeart/2005/8/layout/list1"/>
    <dgm:cxn modelId="{1642E2E5-181E-41F7-B539-1D253D5DEE83}" type="presParOf" srcId="{8A453661-E2A3-4C69-93F5-5260E68A8736}" destId="{8A1A7AA6-61AF-4818-A707-23437CF9E77D}" srcOrd="3" destOrd="0" presId="urn:microsoft.com/office/officeart/2005/8/layout/list1"/>
    <dgm:cxn modelId="{04F6BD03-98C2-4CF2-8BB8-0F55DEAFED6E}" type="presParOf" srcId="{8A453661-E2A3-4C69-93F5-5260E68A8736}" destId="{FB56F280-549F-4EF1-B9F3-5277F2364E10}" srcOrd="4" destOrd="0" presId="urn:microsoft.com/office/officeart/2005/8/layout/list1"/>
    <dgm:cxn modelId="{116312BB-770D-44D1-A658-76660293C39F}" type="presParOf" srcId="{FB56F280-549F-4EF1-B9F3-5277F2364E10}" destId="{BC00E6BE-EB47-40CE-9F12-BCDD7704400D}" srcOrd="0" destOrd="0" presId="urn:microsoft.com/office/officeart/2005/8/layout/list1"/>
    <dgm:cxn modelId="{F09D07DD-57A1-4458-944A-3BB164D27880}" type="presParOf" srcId="{FB56F280-549F-4EF1-B9F3-5277F2364E10}" destId="{FC893BE9-F3B1-48B0-B2C2-0EC83A28DCB5}" srcOrd="1" destOrd="0" presId="urn:microsoft.com/office/officeart/2005/8/layout/list1"/>
    <dgm:cxn modelId="{9314E173-D4B4-4A4C-9400-014DF2E314EF}" type="presParOf" srcId="{8A453661-E2A3-4C69-93F5-5260E68A8736}" destId="{CF248085-0DC1-4666-BC23-F49D2312DE86}" srcOrd="5" destOrd="0" presId="urn:microsoft.com/office/officeart/2005/8/layout/list1"/>
    <dgm:cxn modelId="{1E119A8D-17E5-40C5-94F1-5BCF7EBF4931}" type="presParOf" srcId="{8A453661-E2A3-4C69-93F5-5260E68A8736}" destId="{76F19A66-E677-47F6-9788-FA5D2D28080B}" srcOrd="6" destOrd="0" presId="urn:microsoft.com/office/officeart/2005/8/layout/list1"/>
    <dgm:cxn modelId="{C79DB31D-9068-40CD-8BBB-E80AC6CF6CBE}" type="presParOf" srcId="{8A453661-E2A3-4C69-93F5-5260E68A8736}" destId="{0AAD1CF0-4D27-47B9-A963-626525922B8B}" srcOrd="7" destOrd="0" presId="urn:microsoft.com/office/officeart/2005/8/layout/list1"/>
    <dgm:cxn modelId="{E3381542-6EE8-45A2-8B20-97D6760D7660}" type="presParOf" srcId="{8A453661-E2A3-4C69-93F5-5260E68A8736}" destId="{5F96B984-B066-4A80-B168-5EF81AB7B6F8}" srcOrd="8" destOrd="0" presId="urn:microsoft.com/office/officeart/2005/8/layout/list1"/>
    <dgm:cxn modelId="{072326CA-182D-43D1-A073-B71181217D94}" type="presParOf" srcId="{5F96B984-B066-4A80-B168-5EF81AB7B6F8}" destId="{85365C58-394F-45FD-B2FD-F8D803524F2D}" srcOrd="0" destOrd="0" presId="urn:microsoft.com/office/officeart/2005/8/layout/list1"/>
    <dgm:cxn modelId="{98EEED6B-66AD-45A5-A771-846EE5FDDD10}" type="presParOf" srcId="{5F96B984-B066-4A80-B168-5EF81AB7B6F8}" destId="{467FB1B7-5F9C-49EF-8046-6DAC90B6F655}" srcOrd="1" destOrd="0" presId="urn:microsoft.com/office/officeart/2005/8/layout/list1"/>
    <dgm:cxn modelId="{62847FCC-C78F-4DE2-9AF7-B2CA359686CD}" type="presParOf" srcId="{8A453661-E2A3-4C69-93F5-5260E68A8736}" destId="{D38325B0-D440-4981-90AA-6CBF48E17E82}" srcOrd="9" destOrd="0" presId="urn:microsoft.com/office/officeart/2005/8/layout/list1"/>
    <dgm:cxn modelId="{FB19420D-D9F1-4480-91F9-C330B1CC9BDA}" type="presParOf" srcId="{8A453661-E2A3-4C69-93F5-5260E68A8736}" destId="{09DB2DED-D57D-4AFE-B9A7-77F93DC030B8}" srcOrd="10" destOrd="0" presId="urn:microsoft.com/office/officeart/2005/8/layout/list1"/>
    <dgm:cxn modelId="{3CFFF5AC-9224-4E98-B842-7B4F5887FEE4}" type="presParOf" srcId="{8A453661-E2A3-4C69-93F5-5260E68A8736}" destId="{1DD91EC1-9F18-4D82-BC62-1F24B86C32FA}" srcOrd="11" destOrd="0" presId="urn:microsoft.com/office/officeart/2005/8/layout/list1"/>
    <dgm:cxn modelId="{F526557B-E020-4A65-A248-A3F9E9853158}" type="presParOf" srcId="{8A453661-E2A3-4C69-93F5-5260E68A8736}" destId="{30CEA62A-BC06-475F-8FA9-27804F114CC9}" srcOrd="12" destOrd="0" presId="urn:microsoft.com/office/officeart/2005/8/layout/list1"/>
    <dgm:cxn modelId="{5B2F009F-4115-445E-8B3A-469C5AAAB3C4}" type="presParOf" srcId="{30CEA62A-BC06-475F-8FA9-27804F114CC9}" destId="{5E9CD8CD-0EAB-4852-A50E-5F0796AD678F}" srcOrd="0" destOrd="0" presId="urn:microsoft.com/office/officeart/2005/8/layout/list1"/>
    <dgm:cxn modelId="{36D87830-06EA-4EF9-9307-67BF784A9E9D}" type="presParOf" srcId="{30CEA62A-BC06-475F-8FA9-27804F114CC9}" destId="{A560E63F-8B75-435F-9BB7-155B9D7459CB}" srcOrd="1" destOrd="0" presId="urn:microsoft.com/office/officeart/2005/8/layout/list1"/>
    <dgm:cxn modelId="{4B0CB0B9-3040-46CC-BB2C-65AF7F699A8D}" type="presParOf" srcId="{8A453661-E2A3-4C69-93F5-5260E68A8736}" destId="{47758E2D-48B5-463B-9072-F0F96BC12B36}" srcOrd="13" destOrd="0" presId="urn:microsoft.com/office/officeart/2005/8/layout/list1"/>
    <dgm:cxn modelId="{C10E4CDC-5492-42CE-BBE2-182AD6D24EC0}" type="presParOf" srcId="{8A453661-E2A3-4C69-93F5-5260E68A8736}" destId="{420D966A-D748-40DF-A0F6-CCAC3E302415}" srcOrd="14" destOrd="0" presId="urn:microsoft.com/office/officeart/2005/8/layout/list1"/>
    <dgm:cxn modelId="{1E1F697A-FE91-4E5F-829C-E1F9F8E97818}" type="presParOf" srcId="{8A453661-E2A3-4C69-93F5-5260E68A8736}" destId="{9487EB45-D54D-49D3-8AB9-148CCE7B84EB}" srcOrd="15" destOrd="0" presId="urn:microsoft.com/office/officeart/2005/8/layout/list1"/>
    <dgm:cxn modelId="{D8CB3948-7F42-486F-991D-44ACA4AE5978}" type="presParOf" srcId="{8A453661-E2A3-4C69-93F5-5260E68A8736}" destId="{D23D6B74-9A0B-4DB8-84B8-3080621C5B17}" srcOrd="16" destOrd="0" presId="urn:microsoft.com/office/officeart/2005/8/layout/list1"/>
    <dgm:cxn modelId="{2DA8D8FF-D201-4BA9-94F5-5848410F4E7E}" type="presParOf" srcId="{D23D6B74-9A0B-4DB8-84B8-3080621C5B17}" destId="{E1C371EB-4B3D-401E-8004-262D5188D934}" srcOrd="0" destOrd="0" presId="urn:microsoft.com/office/officeart/2005/8/layout/list1"/>
    <dgm:cxn modelId="{AC18ADBD-1A67-49D6-91DE-4150A9325DDB}" type="presParOf" srcId="{D23D6B74-9A0B-4DB8-84B8-3080621C5B17}" destId="{FCE1B464-C30B-4A16-80AB-D776148CE27E}" srcOrd="1" destOrd="0" presId="urn:microsoft.com/office/officeart/2005/8/layout/list1"/>
    <dgm:cxn modelId="{306EEE30-DF3D-402A-9F98-6730383530D0}" type="presParOf" srcId="{8A453661-E2A3-4C69-93F5-5260E68A8736}" destId="{9610E8D4-AC79-4F26-A1B8-F8B95E359466}" srcOrd="17" destOrd="0" presId="urn:microsoft.com/office/officeart/2005/8/layout/list1"/>
    <dgm:cxn modelId="{C2BE4ADE-E514-41CE-8040-DDCE2048BDDE}" type="presParOf" srcId="{8A453661-E2A3-4C69-93F5-5260E68A8736}" destId="{A5E064AE-8395-4C4A-80EE-454E6167A1B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77DE95-9012-409D-AA33-981E2B42672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B442B07-1D91-4866-AC17-9E5C6C9A0D24}">
      <dgm:prSet phldrT="[Text]" custT="1"/>
      <dgm:spPr>
        <a:solidFill>
          <a:srgbClr val="C41425"/>
        </a:solidFill>
      </dgm:spPr>
      <dgm:t>
        <a:bodyPr/>
        <a:lstStyle/>
        <a:p>
          <a:r>
            <a:rPr lang="en-US" sz="2800" dirty="0"/>
            <a:t>1. Fast-track Treatment Initiation</a:t>
          </a:r>
        </a:p>
      </dgm:t>
    </dgm:pt>
    <dgm:pt modelId="{9A21A723-BBA0-4F53-9E89-32E3A73E25FC}" type="parTrans" cxnId="{3421EB77-87E3-45CF-8445-17C021B63429}">
      <dgm:prSet/>
      <dgm:spPr/>
      <dgm:t>
        <a:bodyPr/>
        <a:lstStyle/>
        <a:p>
          <a:endParaRPr lang="en-US" sz="1800"/>
        </a:p>
      </dgm:t>
    </dgm:pt>
    <dgm:pt modelId="{AF1202D1-4948-4107-9ABD-E6D71E896876}" type="sibTrans" cxnId="{3421EB77-87E3-45CF-8445-17C021B63429}">
      <dgm:prSet/>
      <dgm:spPr/>
      <dgm:t>
        <a:bodyPr/>
        <a:lstStyle/>
        <a:p>
          <a:endParaRPr lang="en-US" sz="1800"/>
        </a:p>
      </dgm:t>
    </dgm:pt>
    <dgm:pt modelId="{FEF59E2F-383B-40EE-AF0E-D266D3E43D0C}">
      <dgm:prSet phldrT="[Text]" custT="1"/>
      <dgm:spPr>
        <a:solidFill>
          <a:srgbClr val="E82033"/>
        </a:solidFill>
      </dgm:spPr>
      <dgm:t>
        <a:bodyPr/>
        <a:lstStyle/>
        <a:p>
          <a:r>
            <a:rPr lang="en-US" sz="2800" dirty="0"/>
            <a:t>2. HIV Checkpoints</a:t>
          </a:r>
        </a:p>
      </dgm:t>
    </dgm:pt>
    <dgm:pt modelId="{C290AF86-7DBD-40FB-8320-D9DB730E6768}" type="parTrans" cxnId="{0D697FFF-CA7A-4031-BADA-D323C806A634}">
      <dgm:prSet/>
      <dgm:spPr/>
      <dgm:t>
        <a:bodyPr/>
        <a:lstStyle/>
        <a:p>
          <a:endParaRPr lang="en-US" sz="1800"/>
        </a:p>
      </dgm:t>
    </dgm:pt>
    <dgm:pt modelId="{BED631AC-F340-4549-A66A-48C15B138698}" type="sibTrans" cxnId="{0D697FFF-CA7A-4031-BADA-D323C806A634}">
      <dgm:prSet/>
      <dgm:spPr/>
      <dgm:t>
        <a:bodyPr/>
        <a:lstStyle/>
        <a:p>
          <a:endParaRPr lang="en-US" sz="1800"/>
        </a:p>
      </dgm:t>
    </dgm:pt>
    <dgm:pt modelId="{DC5A92CA-13DF-4EE5-816C-4025AE1803A1}">
      <dgm:prSet phldrT="[Text]" custT="1"/>
      <dgm:spPr>
        <a:solidFill>
          <a:srgbClr val="ED5160"/>
        </a:solidFill>
      </dgm:spPr>
      <dgm:t>
        <a:bodyPr/>
        <a:lstStyle/>
        <a:p>
          <a:r>
            <a:rPr lang="en-US" sz="2800" dirty="0"/>
            <a:t>3. Peer Navigation</a:t>
          </a:r>
        </a:p>
      </dgm:t>
    </dgm:pt>
    <dgm:pt modelId="{51B55148-EFA4-48FF-993B-898FC16A9668}" type="parTrans" cxnId="{FFD2B368-E939-4F76-A3D3-E1509B337D6C}">
      <dgm:prSet/>
      <dgm:spPr/>
      <dgm:t>
        <a:bodyPr/>
        <a:lstStyle/>
        <a:p>
          <a:endParaRPr lang="en-US" sz="1800"/>
        </a:p>
      </dgm:t>
    </dgm:pt>
    <dgm:pt modelId="{C777F5E4-232F-4A08-AF03-504BDC974753}" type="sibTrans" cxnId="{FFD2B368-E939-4F76-A3D3-E1509B337D6C}">
      <dgm:prSet/>
      <dgm:spPr/>
      <dgm:t>
        <a:bodyPr/>
        <a:lstStyle/>
        <a:p>
          <a:endParaRPr lang="en-US" sz="1800"/>
        </a:p>
      </dgm:t>
    </dgm:pt>
    <dgm:pt modelId="{45F92974-3FA5-4B6E-B62C-733A7EC01FF8}">
      <dgm:prSet phldrT="[Text]" custT="1"/>
      <dgm:spPr>
        <a:solidFill>
          <a:srgbClr val="F0707C"/>
        </a:solidFill>
      </dgm:spPr>
      <dgm:t>
        <a:bodyPr/>
        <a:lstStyle/>
        <a:p>
          <a:r>
            <a:rPr lang="en-US" sz="2800" dirty="0"/>
            <a:t>4. Decentralization and     Community Health Workers</a:t>
          </a:r>
        </a:p>
      </dgm:t>
    </dgm:pt>
    <dgm:pt modelId="{A8C2B875-CB0B-426B-8D36-446566778C92}" type="parTrans" cxnId="{B26216A7-CB34-484A-B610-F005EE8282D4}">
      <dgm:prSet/>
      <dgm:spPr/>
      <dgm:t>
        <a:bodyPr/>
        <a:lstStyle/>
        <a:p>
          <a:endParaRPr lang="en-US" sz="1800"/>
        </a:p>
      </dgm:t>
    </dgm:pt>
    <dgm:pt modelId="{7F1F1F42-798B-424C-B832-5F5CEB793DF9}" type="sibTrans" cxnId="{B26216A7-CB34-484A-B610-F005EE8282D4}">
      <dgm:prSet/>
      <dgm:spPr/>
      <dgm:t>
        <a:bodyPr/>
        <a:lstStyle/>
        <a:p>
          <a:endParaRPr lang="en-US" sz="1800"/>
        </a:p>
      </dgm:t>
    </dgm:pt>
    <dgm:pt modelId="{BDF63C08-960C-4F1F-B4E6-24F9B563D162}">
      <dgm:prSet phldrT="[Text]" custT="1"/>
      <dgm:spPr>
        <a:solidFill>
          <a:srgbClr val="F28690"/>
        </a:solidFill>
      </dgm:spPr>
      <dgm:t>
        <a:bodyPr/>
        <a:lstStyle/>
        <a:p>
          <a:r>
            <a:rPr lang="en-US" sz="2800" dirty="0"/>
            <a:t>5. Data to Care</a:t>
          </a:r>
        </a:p>
      </dgm:t>
    </dgm:pt>
    <dgm:pt modelId="{40D6DAB9-8C09-49D3-99C3-C5A3D4D9AFB1}" type="parTrans" cxnId="{A458630C-572A-4C44-8C68-5D1BF170ADCE}">
      <dgm:prSet/>
      <dgm:spPr/>
      <dgm:t>
        <a:bodyPr/>
        <a:lstStyle/>
        <a:p>
          <a:endParaRPr lang="en-CA" sz="1800"/>
        </a:p>
      </dgm:t>
    </dgm:pt>
    <dgm:pt modelId="{D6846479-C481-4898-BAFF-FFBBBF30C262}" type="sibTrans" cxnId="{A458630C-572A-4C44-8C68-5D1BF170ADCE}">
      <dgm:prSet/>
      <dgm:spPr/>
      <dgm:t>
        <a:bodyPr/>
        <a:lstStyle/>
        <a:p>
          <a:endParaRPr lang="en-CA" sz="1800"/>
        </a:p>
      </dgm:t>
    </dgm:pt>
    <dgm:pt modelId="{8A453661-E2A3-4C69-93F5-5260E68A8736}" type="pres">
      <dgm:prSet presAssocID="{E977DE95-9012-409D-AA33-981E2B426727}" presName="linear" presStyleCnt="0">
        <dgm:presLayoutVars>
          <dgm:dir/>
          <dgm:animLvl val="lvl"/>
          <dgm:resizeHandles val="exact"/>
        </dgm:presLayoutVars>
      </dgm:prSet>
      <dgm:spPr/>
    </dgm:pt>
    <dgm:pt modelId="{7AEB8234-9A32-4292-A91E-0CF7A6736F3D}" type="pres">
      <dgm:prSet presAssocID="{FB442B07-1D91-4866-AC17-9E5C6C9A0D24}" presName="parentLin" presStyleCnt="0"/>
      <dgm:spPr/>
    </dgm:pt>
    <dgm:pt modelId="{C10908E4-3B35-4AE8-8162-001332E536ED}" type="pres">
      <dgm:prSet presAssocID="{FB442B07-1D91-4866-AC17-9E5C6C9A0D24}" presName="parentLeftMargin" presStyleLbl="node1" presStyleIdx="0" presStyleCnt="5"/>
      <dgm:spPr/>
    </dgm:pt>
    <dgm:pt modelId="{DC92DDE6-487D-427C-B97E-4DDDA7C64278}" type="pres">
      <dgm:prSet presAssocID="{FB442B07-1D91-4866-AC17-9E5C6C9A0D24}" presName="parentText" presStyleLbl="node1" presStyleIdx="0" presStyleCnt="5" custScaleX="124657" custScaleY="138361">
        <dgm:presLayoutVars>
          <dgm:chMax val="0"/>
          <dgm:bulletEnabled val="1"/>
        </dgm:presLayoutVars>
      </dgm:prSet>
      <dgm:spPr/>
    </dgm:pt>
    <dgm:pt modelId="{CB118004-806E-481A-97FF-ECCE277E148D}" type="pres">
      <dgm:prSet presAssocID="{FB442B07-1D91-4866-AC17-9E5C6C9A0D24}" presName="negativeSpace" presStyleCnt="0"/>
      <dgm:spPr/>
    </dgm:pt>
    <dgm:pt modelId="{C740168A-B52A-41AA-9EFB-C2948DE1EDDA}" type="pres">
      <dgm:prSet presAssocID="{FB442B07-1D91-4866-AC17-9E5C6C9A0D24}" presName="childText" presStyleLbl="conFgAcc1" presStyleIdx="0" presStyleCnt="5">
        <dgm:presLayoutVars>
          <dgm:bulletEnabled val="1"/>
        </dgm:presLayoutVars>
      </dgm:prSet>
      <dgm:spPr>
        <a:ln>
          <a:solidFill>
            <a:srgbClr val="C41425"/>
          </a:solidFill>
        </a:ln>
      </dgm:spPr>
    </dgm:pt>
    <dgm:pt modelId="{8A1A7AA6-61AF-4818-A707-23437CF9E77D}" type="pres">
      <dgm:prSet presAssocID="{AF1202D1-4948-4107-9ABD-E6D71E896876}" presName="spaceBetweenRectangles" presStyleCnt="0"/>
      <dgm:spPr/>
    </dgm:pt>
    <dgm:pt modelId="{FB56F280-549F-4EF1-B9F3-5277F2364E10}" type="pres">
      <dgm:prSet presAssocID="{FEF59E2F-383B-40EE-AF0E-D266D3E43D0C}" presName="parentLin" presStyleCnt="0"/>
      <dgm:spPr/>
    </dgm:pt>
    <dgm:pt modelId="{BC00E6BE-EB47-40CE-9F12-BCDD7704400D}" type="pres">
      <dgm:prSet presAssocID="{FEF59E2F-383B-40EE-AF0E-D266D3E43D0C}" presName="parentLeftMargin" presStyleLbl="node1" presStyleIdx="0" presStyleCnt="5"/>
      <dgm:spPr/>
    </dgm:pt>
    <dgm:pt modelId="{FC893BE9-F3B1-48B0-B2C2-0EC83A28DCB5}" type="pres">
      <dgm:prSet presAssocID="{FEF59E2F-383B-40EE-AF0E-D266D3E43D0C}" presName="parentText" presStyleLbl="node1" presStyleIdx="1" presStyleCnt="5" custScaleX="124657" custScaleY="138361">
        <dgm:presLayoutVars>
          <dgm:chMax val="0"/>
          <dgm:bulletEnabled val="1"/>
        </dgm:presLayoutVars>
      </dgm:prSet>
      <dgm:spPr/>
    </dgm:pt>
    <dgm:pt modelId="{CF248085-0DC1-4666-BC23-F49D2312DE86}" type="pres">
      <dgm:prSet presAssocID="{FEF59E2F-383B-40EE-AF0E-D266D3E43D0C}" presName="negativeSpace" presStyleCnt="0"/>
      <dgm:spPr/>
    </dgm:pt>
    <dgm:pt modelId="{76F19A66-E677-47F6-9788-FA5D2D28080B}" type="pres">
      <dgm:prSet presAssocID="{FEF59E2F-383B-40EE-AF0E-D266D3E43D0C}" presName="childText" presStyleLbl="conFgAcc1" presStyleIdx="1" presStyleCnt="5">
        <dgm:presLayoutVars>
          <dgm:bulletEnabled val="1"/>
        </dgm:presLayoutVars>
      </dgm:prSet>
      <dgm:spPr>
        <a:ln>
          <a:solidFill>
            <a:srgbClr val="C41425"/>
          </a:solidFill>
        </a:ln>
      </dgm:spPr>
    </dgm:pt>
    <dgm:pt modelId="{0AAD1CF0-4D27-47B9-A963-626525922B8B}" type="pres">
      <dgm:prSet presAssocID="{BED631AC-F340-4549-A66A-48C15B138698}" presName="spaceBetweenRectangles" presStyleCnt="0"/>
      <dgm:spPr/>
    </dgm:pt>
    <dgm:pt modelId="{5F96B984-B066-4A80-B168-5EF81AB7B6F8}" type="pres">
      <dgm:prSet presAssocID="{DC5A92CA-13DF-4EE5-816C-4025AE1803A1}" presName="parentLin" presStyleCnt="0"/>
      <dgm:spPr/>
    </dgm:pt>
    <dgm:pt modelId="{85365C58-394F-45FD-B2FD-F8D803524F2D}" type="pres">
      <dgm:prSet presAssocID="{DC5A92CA-13DF-4EE5-816C-4025AE1803A1}" presName="parentLeftMargin" presStyleLbl="node1" presStyleIdx="1" presStyleCnt="5"/>
      <dgm:spPr/>
    </dgm:pt>
    <dgm:pt modelId="{467FB1B7-5F9C-49EF-8046-6DAC90B6F655}" type="pres">
      <dgm:prSet presAssocID="{DC5A92CA-13DF-4EE5-816C-4025AE1803A1}" presName="parentText" presStyleLbl="node1" presStyleIdx="2" presStyleCnt="5" custScaleX="124657" custScaleY="138361">
        <dgm:presLayoutVars>
          <dgm:chMax val="0"/>
          <dgm:bulletEnabled val="1"/>
        </dgm:presLayoutVars>
      </dgm:prSet>
      <dgm:spPr/>
    </dgm:pt>
    <dgm:pt modelId="{D38325B0-D440-4981-90AA-6CBF48E17E82}" type="pres">
      <dgm:prSet presAssocID="{DC5A92CA-13DF-4EE5-816C-4025AE1803A1}" presName="negativeSpace" presStyleCnt="0"/>
      <dgm:spPr/>
    </dgm:pt>
    <dgm:pt modelId="{09DB2DED-D57D-4AFE-B9A7-77F93DC030B8}" type="pres">
      <dgm:prSet presAssocID="{DC5A92CA-13DF-4EE5-816C-4025AE1803A1}" presName="childText" presStyleLbl="conFgAcc1" presStyleIdx="2" presStyleCnt="5">
        <dgm:presLayoutVars>
          <dgm:bulletEnabled val="1"/>
        </dgm:presLayoutVars>
      </dgm:prSet>
      <dgm:spPr>
        <a:ln>
          <a:solidFill>
            <a:srgbClr val="C41425"/>
          </a:solidFill>
        </a:ln>
      </dgm:spPr>
    </dgm:pt>
    <dgm:pt modelId="{1DD91EC1-9F18-4D82-BC62-1F24B86C32FA}" type="pres">
      <dgm:prSet presAssocID="{C777F5E4-232F-4A08-AF03-504BDC974753}" presName="spaceBetweenRectangles" presStyleCnt="0"/>
      <dgm:spPr/>
    </dgm:pt>
    <dgm:pt modelId="{30CEA62A-BC06-475F-8FA9-27804F114CC9}" type="pres">
      <dgm:prSet presAssocID="{45F92974-3FA5-4B6E-B62C-733A7EC01FF8}" presName="parentLin" presStyleCnt="0"/>
      <dgm:spPr/>
    </dgm:pt>
    <dgm:pt modelId="{5E9CD8CD-0EAB-4852-A50E-5F0796AD678F}" type="pres">
      <dgm:prSet presAssocID="{45F92974-3FA5-4B6E-B62C-733A7EC01FF8}" presName="parentLeftMargin" presStyleLbl="node1" presStyleIdx="2" presStyleCnt="5"/>
      <dgm:spPr/>
    </dgm:pt>
    <dgm:pt modelId="{A560E63F-8B75-435F-9BB7-155B9D7459CB}" type="pres">
      <dgm:prSet presAssocID="{45F92974-3FA5-4B6E-B62C-733A7EC01FF8}" presName="parentText" presStyleLbl="node1" presStyleIdx="3" presStyleCnt="5" custScaleX="124657" custScaleY="214346">
        <dgm:presLayoutVars>
          <dgm:chMax val="0"/>
          <dgm:bulletEnabled val="1"/>
        </dgm:presLayoutVars>
      </dgm:prSet>
      <dgm:spPr/>
    </dgm:pt>
    <dgm:pt modelId="{47758E2D-48B5-463B-9072-F0F96BC12B36}" type="pres">
      <dgm:prSet presAssocID="{45F92974-3FA5-4B6E-B62C-733A7EC01FF8}" presName="negativeSpace" presStyleCnt="0"/>
      <dgm:spPr/>
    </dgm:pt>
    <dgm:pt modelId="{420D966A-D748-40DF-A0F6-CCAC3E302415}" type="pres">
      <dgm:prSet presAssocID="{45F92974-3FA5-4B6E-B62C-733A7EC01FF8}" presName="childText" presStyleLbl="conFgAcc1" presStyleIdx="3" presStyleCnt="5">
        <dgm:presLayoutVars>
          <dgm:bulletEnabled val="1"/>
        </dgm:presLayoutVars>
      </dgm:prSet>
      <dgm:spPr>
        <a:ln>
          <a:solidFill>
            <a:srgbClr val="C41425"/>
          </a:solidFill>
        </a:ln>
      </dgm:spPr>
    </dgm:pt>
    <dgm:pt modelId="{9487EB45-D54D-49D3-8AB9-148CCE7B84EB}" type="pres">
      <dgm:prSet presAssocID="{7F1F1F42-798B-424C-B832-5F5CEB793DF9}" presName="spaceBetweenRectangles" presStyleCnt="0"/>
      <dgm:spPr/>
    </dgm:pt>
    <dgm:pt modelId="{D23D6B74-9A0B-4DB8-84B8-3080621C5B17}" type="pres">
      <dgm:prSet presAssocID="{BDF63C08-960C-4F1F-B4E6-24F9B563D162}" presName="parentLin" presStyleCnt="0"/>
      <dgm:spPr/>
    </dgm:pt>
    <dgm:pt modelId="{E1C371EB-4B3D-401E-8004-262D5188D934}" type="pres">
      <dgm:prSet presAssocID="{BDF63C08-960C-4F1F-B4E6-24F9B563D162}" presName="parentLeftMargin" presStyleLbl="node1" presStyleIdx="3" presStyleCnt="5"/>
      <dgm:spPr/>
    </dgm:pt>
    <dgm:pt modelId="{FCE1B464-C30B-4A16-80AB-D776148CE27E}" type="pres">
      <dgm:prSet presAssocID="{BDF63C08-960C-4F1F-B4E6-24F9B563D162}" presName="parentText" presStyleLbl="node1" presStyleIdx="4" presStyleCnt="5" custScaleX="124657" custScaleY="138361">
        <dgm:presLayoutVars>
          <dgm:chMax val="0"/>
          <dgm:bulletEnabled val="1"/>
        </dgm:presLayoutVars>
      </dgm:prSet>
      <dgm:spPr/>
    </dgm:pt>
    <dgm:pt modelId="{9610E8D4-AC79-4F26-A1B8-F8B95E359466}" type="pres">
      <dgm:prSet presAssocID="{BDF63C08-960C-4F1F-B4E6-24F9B563D162}" presName="negativeSpace" presStyleCnt="0"/>
      <dgm:spPr/>
    </dgm:pt>
    <dgm:pt modelId="{A5E064AE-8395-4C4A-80EE-454E6167A1BE}" type="pres">
      <dgm:prSet presAssocID="{BDF63C08-960C-4F1F-B4E6-24F9B563D162}" presName="childText" presStyleLbl="conFgAcc1" presStyleIdx="4" presStyleCnt="5">
        <dgm:presLayoutVars>
          <dgm:bulletEnabled val="1"/>
        </dgm:presLayoutVars>
      </dgm:prSet>
      <dgm:spPr>
        <a:ln>
          <a:solidFill>
            <a:srgbClr val="C41425"/>
          </a:solidFill>
        </a:ln>
      </dgm:spPr>
    </dgm:pt>
  </dgm:ptLst>
  <dgm:cxnLst>
    <dgm:cxn modelId="{B79B5E07-8DDE-4C53-B76C-83C1BF13B9FC}" type="presOf" srcId="{BDF63C08-960C-4F1F-B4E6-24F9B563D162}" destId="{FCE1B464-C30B-4A16-80AB-D776148CE27E}" srcOrd="1" destOrd="0" presId="urn:microsoft.com/office/officeart/2005/8/layout/list1"/>
    <dgm:cxn modelId="{A458630C-572A-4C44-8C68-5D1BF170ADCE}" srcId="{E977DE95-9012-409D-AA33-981E2B426727}" destId="{BDF63C08-960C-4F1F-B4E6-24F9B563D162}" srcOrd="4" destOrd="0" parTransId="{40D6DAB9-8C09-49D3-99C3-C5A3D4D9AFB1}" sibTransId="{D6846479-C481-4898-BAFF-FFBBBF30C262}"/>
    <dgm:cxn modelId="{D4BB5D26-9E4F-4509-8671-FF96343633FA}" type="presOf" srcId="{DC5A92CA-13DF-4EE5-816C-4025AE1803A1}" destId="{467FB1B7-5F9C-49EF-8046-6DAC90B6F655}" srcOrd="1" destOrd="0" presId="urn:microsoft.com/office/officeart/2005/8/layout/list1"/>
    <dgm:cxn modelId="{BC9BAD67-182B-488D-B4B4-437CF6769056}" type="presOf" srcId="{45F92974-3FA5-4B6E-B62C-733A7EC01FF8}" destId="{A560E63F-8B75-435F-9BB7-155B9D7459CB}" srcOrd="1" destOrd="0" presId="urn:microsoft.com/office/officeart/2005/8/layout/list1"/>
    <dgm:cxn modelId="{FFD2B368-E939-4F76-A3D3-E1509B337D6C}" srcId="{E977DE95-9012-409D-AA33-981E2B426727}" destId="{DC5A92CA-13DF-4EE5-816C-4025AE1803A1}" srcOrd="2" destOrd="0" parTransId="{51B55148-EFA4-48FF-993B-898FC16A9668}" sibTransId="{C777F5E4-232F-4A08-AF03-504BDC974753}"/>
    <dgm:cxn modelId="{EC74B453-E64F-47A2-813A-7E93C37AA7DC}" type="presOf" srcId="{FEF59E2F-383B-40EE-AF0E-D266D3E43D0C}" destId="{FC893BE9-F3B1-48B0-B2C2-0EC83A28DCB5}" srcOrd="1" destOrd="0" presId="urn:microsoft.com/office/officeart/2005/8/layout/list1"/>
    <dgm:cxn modelId="{3421EB77-87E3-45CF-8445-17C021B63429}" srcId="{E977DE95-9012-409D-AA33-981E2B426727}" destId="{FB442B07-1D91-4866-AC17-9E5C6C9A0D24}" srcOrd="0" destOrd="0" parTransId="{9A21A723-BBA0-4F53-9E89-32E3A73E25FC}" sibTransId="{AF1202D1-4948-4107-9ABD-E6D71E896876}"/>
    <dgm:cxn modelId="{BF0E5691-BB23-4F95-B403-0BD2292DE996}" type="presOf" srcId="{DC5A92CA-13DF-4EE5-816C-4025AE1803A1}" destId="{85365C58-394F-45FD-B2FD-F8D803524F2D}" srcOrd="0" destOrd="0" presId="urn:microsoft.com/office/officeart/2005/8/layout/list1"/>
    <dgm:cxn modelId="{386C1696-EA46-4042-B48C-A536595EE0FF}" type="presOf" srcId="{FB442B07-1D91-4866-AC17-9E5C6C9A0D24}" destId="{C10908E4-3B35-4AE8-8162-001332E536ED}" srcOrd="0" destOrd="0" presId="urn:microsoft.com/office/officeart/2005/8/layout/list1"/>
    <dgm:cxn modelId="{964B3FA5-8D5A-4F9A-ADD9-07FBECC59826}" type="presOf" srcId="{E977DE95-9012-409D-AA33-981E2B426727}" destId="{8A453661-E2A3-4C69-93F5-5260E68A8736}" srcOrd="0" destOrd="0" presId="urn:microsoft.com/office/officeart/2005/8/layout/list1"/>
    <dgm:cxn modelId="{B26216A7-CB34-484A-B610-F005EE8282D4}" srcId="{E977DE95-9012-409D-AA33-981E2B426727}" destId="{45F92974-3FA5-4B6E-B62C-733A7EC01FF8}" srcOrd="3" destOrd="0" parTransId="{A8C2B875-CB0B-426B-8D36-446566778C92}" sibTransId="{7F1F1F42-798B-424C-B832-5F5CEB793DF9}"/>
    <dgm:cxn modelId="{8A998FC5-7426-49A7-A104-C20AB7D97E2F}" type="presOf" srcId="{BDF63C08-960C-4F1F-B4E6-24F9B563D162}" destId="{E1C371EB-4B3D-401E-8004-262D5188D934}" srcOrd="0" destOrd="0" presId="urn:microsoft.com/office/officeart/2005/8/layout/list1"/>
    <dgm:cxn modelId="{575DD9D4-B7C3-492B-8528-E6A98CBE1A86}" type="presOf" srcId="{45F92974-3FA5-4B6E-B62C-733A7EC01FF8}" destId="{5E9CD8CD-0EAB-4852-A50E-5F0796AD678F}" srcOrd="0" destOrd="0" presId="urn:microsoft.com/office/officeart/2005/8/layout/list1"/>
    <dgm:cxn modelId="{6ACA51D5-222C-433A-8E14-EF5D1BB0F4D9}" type="presOf" srcId="{FB442B07-1D91-4866-AC17-9E5C6C9A0D24}" destId="{DC92DDE6-487D-427C-B97E-4DDDA7C64278}" srcOrd="1" destOrd="0" presId="urn:microsoft.com/office/officeart/2005/8/layout/list1"/>
    <dgm:cxn modelId="{CBCDA6E3-13F5-49A2-B78C-EC638C585133}" type="presOf" srcId="{FEF59E2F-383B-40EE-AF0E-D266D3E43D0C}" destId="{BC00E6BE-EB47-40CE-9F12-BCDD7704400D}" srcOrd="0" destOrd="0" presId="urn:microsoft.com/office/officeart/2005/8/layout/list1"/>
    <dgm:cxn modelId="{0D697FFF-CA7A-4031-BADA-D323C806A634}" srcId="{E977DE95-9012-409D-AA33-981E2B426727}" destId="{FEF59E2F-383B-40EE-AF0E-D266D3E43D0C}" srcOrd="1" destOrd="0" parTransId="{C290AF86-7DBD-40FB-8320-D9DB730E6768}" sibTransId="{BED631AC-F340-4549-A66A-48C15B138698}"/>
    <dgm:cxn modelId="{C28F8DF0-0F62-43BF-B434-72F80FA6D277}" type="presParOf" srcId="{8A453661-E2A3-4C69-93F5-5260E68A8736}" destId="{7AEB8234-9A32-4292-A91E-0CF7A6736F3D}" srcOrd="0" destOrd="0" presId="urn:microsoft.com/office/officeart/2005/8/layout/list1"/>
    <dgm:cxn modelId="{2FA17720-CE37-409E-9658-0283B122A7A0}" type="presParOf" srcId="{7AEB8234-9A32-4292-A91E-0CF7A6736F3D}" destId="{C10908E4-3B35-4AE8-8162-001332E536ED}" srcOrd="0" destOrd="0" presId="urn:microsoft.com/office/officeart/2005/8/layout/list1"/>
    <dgm:cxn modelId="{46AC1C9A-C51C-4E50-BCC4-74C00D449A9A}" type="presParOf" srcId="{7AEB8234-9A32-4292-A91E-0CF7A6736F3D}" destId="{DC92DDE6-487D-427C-B97E-4DDDA7C64278}" srcOrd="1" destOrd="0" presId="urn:microsoft.com/office/officeart/2005/8/layout/list1"/>
    <dgm:cxn modelId="{D4E643AF-01E2-4CEB-BBDB-E077C17C35C1}" type="presParOf" srcId="{8A453661-E2A3-4C69-93F5-5260E68A8736}" destId="{CB118004-806E-481A-97FF-ECCE277E148D}" srcOrd="1" destOrd="0" presId="urn:microsoft.com/office/officeart/2005/8/layout/list1"/>
    <dgm:cxn modelId="{8EE7B9BF-9713-4C58-8489-436F33E0ECD9}" type="presParOf" srcId="{8A453661-E2A3-4C69-93F5-5260E68A8736}" destId="{C740168A-B52A-41AA-9EFB-C2948DE1EDDA}" srcOrd="2" destOrd="0" presId="urn:microsoft.com/office/officeart/2005/8/layout/list1"/>
    <dgm:cxn modelId="{1642E2E5-181E-41F7-B539-1D253D5DEE83}" type="presParOf" srcId="{8A453661-E2A3-4C69-93F5-5260E68A8736}" destId="{8A1A7AA6-61AF-4818-A707-23437CF9E77D}" srcOrd="3" destOrd="0" presId="urn:microsoft.com/office/officeart/2005/8/layout/list1"/>
    <dgm:cxn modelId="{04F6BD03-98C2-4CF2-8BB8-0F55DEAFED6E}" type="presParOf" srcId="{8A453661-E2A3-4C69-93F5-5260E68A8736}" destId="{FB56F280-549F-4EF1-B9F3-5277F2364E10}" srcOrd="4" destOrd="0" presId="urn:microsoft.com/office/officeart/2005/8/layout/list1"/>
    <dgm:cxn modelId="{116312BB-770D-44D1-A658-76660293C39F}" type="presParOf" srcId="{FB56F280-549F-4EF1-B9F3-5277F2364E10}" destId="{BC00E6BE-EB47-40CE-9F12-BCDD7704400D}" srcOrd="0" destOrd="0" presId="urn:microsoft.com/office/officeart/2005/8/layout/list1"/>
    <dgm:cxn modelId="{F09D07DD-57A1-4458-944A-3BB164D27880}" type="presParOf" srcId="{FB56F280-549F-4EF1-B9F3-5277F2364E10}" destId="{FC893BE9-F3B1-48B0-B2C2-0EC83A28DCB5}" srcOrd="1" destOrd="0" presId="urn:microsoft.com/office/officeart/2005/8/layout/list1"/>
    <dgm:cxn modelId="{9314E173-D4B4-4A4C-9400-014DF2E314EF}" type="presParOf" srcId="{8A453661-E2A3-4C69-93F5-5260E68A8736}" destId="{CF248085-0DC1-4666-BC23-F49D2312DE86}" srcOrd="5" destOrd="0" presId="urn:microsoft.com/office/officeart/2005/8/layout/list1"/>
    <dgm:cxn modelId="{1E119A8D-17E5-40C5-94F1-5BCF7EBF4931}" type="presParOf" srcId="{8A453661-E2A3-4C69-93F5-5260E68A8736}" destId="{76F19A66-E677-47F6-9788-FA5D2D28080B}" srcOrd="6" destOrd="0" presId="urn:microsoft.com/office/officeart/2005/8/layout/list1"/>
    <dgm:cxn modelId="{C79DB31D-9068-40CD-8BBB-E80AC6CF6CBE}" type="presParOf" srcId="{8A453661-E2A3-4C69-93F5-5260E68A8736}" destId="{0AAD1CF0-4D27-47B9-A963-626525922B8B}" srcOrd="7" destOrd="0" presId="urn:microsoft.com/office/officeart/2005/8/layout/list1"/>
    <dgm:cxn modelId="{E3381542-6EE8-45A2-8B20-97D6760D7660}" type="presParOf" srcId="{8A453661-E2A3-4C69-93F5-5260E68A8736}" destId="{5F96B984-B066-4A80-B168-5EF81AB7B6F8}" srcOrd="8" destOrd="0" presId="urn:microsoft.com/office/officeart/2005/8/layout/list1"/>
    <dgm:cxn modelId="{072326CA-182D-43D1-A073-B71181217D94}" type="presParOf" srcId="{5F96B984-B066-4A80-B168-5EF81AB7B6F8}" destId="{85365C58-394F-45FD-B2FD-F8D803524F2D}" srcOrd="0" destOrd="0" presId="urn:microsoft.com/office/officeart/2005/8/layout/list1"/>
    <dgm:cxn modelId="{98EEED6B-66AD-45A5-A771-846EE5FDDD10}" type="presParOf" srcId="{5F96B984-B066-4A80-B168-5EF81AB7B6F8}" destId="{467FB1B7-5F9C-49EF-8046-6DAC90B6F655}" srcOrd="1" destOrd="0" presId="urn:microsoft.com/office/officeart/2005/8/layout/list1"/>
    <dgm:cxn modelId="{62847FCC-C78F-4DE2-9AF7-B2CA359686CD}" type="presParOf" srcId="{8A453661-E2A3-4C69-93F5-5260E68A8736}" destId="{D38325B0-D440-4981-90AA-6CBF48E17E82}" srcOrd="9" destOrd="0" presId="urn:microsoft.com/office/officeart/2005/8/layout/list1"/>
    <dgm:cxn modelId="{FB19420D-D9F1-4480-91F9-C330B1CC9BDA}" type="presParOf" srcId="{8A453661-E2A3-4C69-93F5-5260E68A8736}" destId="{09DB2DED-D57D-4AFE-B9A7-77F93DC030B8}" srcOrd="10" destOrd="0" presId="urn:microsoft.com/office/officeart/2005/8/layout/list1"/>
    <dgm:cxn modelId="{3CFFF5AC-9224-4E98-B842-7B4F5887FEE4}" type="presParOf" srcId="{8A453661-E2A3-4C69-93F5-5260E68A8736}" destId="{1DD91EC1-9F18-4D82-BC62-1F24B86C32FA}" srcOrd="11" destOrd="0" presId="urn:microsoft.com/office/officeart/2005/8/layout/list1"/>
    <dgm:cxn modelId="{F526557B-E020-4A65-A248-A3F9E9853158}" type="presParOf" srcId="{8A453661-E2A3-4C69-93F5-5260E68A8736}" destId="{30CEA62A-BC06-475F-8FA9-27804F114CC9}" srcOrd="12" destOrd="0" presId="urn:microsoft.com/office/officeart/2005/8/layout/list1"/>
    <dgm:cxn modelId="{5B2F009F-4115-445E-8B3A-469C5AAAB3C4}" type="presParOf" srcId="{30CEA62A-BC06-475F-8FA9-27804F114CC9}" destId="{5E9CD8CD-0EAB-4852-A50E-5F0796AD678F}" srcOrd="0" destOrd="0" presId="urn:microsoft.com/office/officeart/2005/8/layout/list1"/>
    <dgm:cxn modelId="{36D87830-06EA-4EF9-9307-67BF784A9E9D}" type="presParOf" srcId="{30CEA62A-BC06-475F-8FA9-27804F114CC9}" destId="{A560E63F-8B75-435F-9BB7-155B9D7459CB}" srcOrd="1" destOrd="0" presId="urn:microsoft.com/office/officeart/2005/8/layout/list1"/>
    <dgm:cxn modelId="{4B0CB0B9-3040-46CC-BB2C-65AF7F699A8D}" type="presParOf" srcId="{8A453661-E2A3-4C69-93F5-5260E68A8736}" destId="{47758E2D-48B5-463B-9072-F0F96BC12B36}" srcOrd="13" destOrd="0" presId="urn:microsoft.com/office/officeart/2005/8/layout/list1"/>
    <dgm:cxn modelId="{C10E4CDC-5492-42CE-BBE2-182AD6D24EC0}" type="presParOf" srcId="{8A453661-E2A3-4C69-93F5-5260E68A8736}" destId="{420D966A-D748-40DF-A0F6-CCAC3E302415}" srcOrd="14" destOrd="0" presId="urn:microsoft.com/office/officeart/2005/8/layout/list1"/>
    <dgm:cxn modelId="{1E1F697A-FE91-4E5F-829C-E1F9F8E97818}" type="presParOf" srcId="{8A453661-E2A3-4C69-93F5-5260E68A8736}" destId="{9487EB45-D54D-49D3-8AB9-148CCE7B84EB}" srcOrd="15" destOrd="0" presId="urn:microsoft.com/office/officeart/2005/8/layout/list1"/>
    <dgm:cxn modelId="{D8CB3948-7F42-486F-991D-44ACA4AE5978}" type="presParOf" srcId="{8A453661-E2A3-4C69-93F5-5260E68A8736}" destId="{D23D6B74-9A0B-4DB8-84B8-3080621C5B17}" srcOrd="16" destOrd="0" presId="urn:microsoft.com/office/officeart/2005/8/layout/list1"/>
    <dgm:cxn modelId="{2DA8D8FF-D201-4BA9-94F5-5848410F4E7E}" type="presParOf" srcId="{D23D6B74-9A0B-4DB8-84B8-3080621C5B17}" destId="{E1C371EB-4B3D-401E-8004-262D5188D934}" srcOrd="0" destOrd="0" presId="urn:microsoft.com/office/officeart/2005/8/layout/list1"/>
    <dgm:cxn modelId="{AC18ADBD-1A67-49D6-91DE-4150A9325DDB}" type="presParOf" srcId="{D23D6B74-9A0B-4DB8-84B8-3080621C5B17}" destId="{FCE1B464-C30B-4A16-80AB-D776148CE27E}" srcOrd="1" destOrd="0" presId="urn:microsoft.com/office/officeart/2005/8/layout/list1"/>
    <dgm:cxn modelId="{306EEE30-DF3D-402A-9F98-6730383530D0}" type="presParOf" srcId="{8A453661-E2A3-4C69-93F5-5260E68A8736}" destId="{9610E8D4-AC79-4F26-A1B8-F8B95E359466}" srcOrd="17" destOrd="0" presId="urn:microsoft.com/office/officeart/2005/8/layout/list1"/>
    <dgm:cxn modelId="{C2BE4ADE-E514-41CE-8040-DDCE2048BDDE}" type="presParOf" srcId="{8A453661-E2A3-4C69-93F5-5260E68A8736}" destId="{A5E064AE-8395-4C4A-80EE-454E6167A1B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9A60A-8F4B-4DC1-B40B-C0AA5A0E835B}">
      <dsp:nvSpPr>
        <dsp:cNvPr id="0" name=""/>
        <dsp:cNvSpPr/>
      </dsp:nvSpPr>
      <dsp:spPr>
        <a:xfrm>
          <a:off x="0" y="530109"/>
          <a:ext cx="10515600" cy="370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altLang="en-US" sz="2800" kern="1200" dirty="0"/>
            <a:t>Explain the importance of early diagnosis and linkage to care as key steps improve health of PLWH and prevent new infections</a:t>
          </a:r>
          <a:endParaRPr lang="en-US" sz="2800" kern="1200" dirty="0"/>
        </a:p>
        <a:p>
          <a:pPr marL="285750" lvl="1" indent="-285750" algn="l" defTabSz="1244600">
            <a:lnSpc>
              <a:spcPct val="90000"/>
            </a:lnSpc>
            <a:spcBef>
              <a:spcPct val="0"/>
            </a:spcBef>
            <a:spcAft>
              <a:spcPct val="15000"/>
            </a:spcAft>
            <a:buChar char="•"/>
          </a:pPr>
          <a:r>
            <a:rPr lang="en-US" altLang="en-US" sz="2800" kern="1200" dirty="0"/>
            <a:t>Identify the key factors that impede early HIV diagnosis and linkage to care</a:t>
          </a:r>
        </a:p>
        <a:p>
          <a:pPr marL="285750" lvl="1" indent="-285750" algn="l" defTabSz="1244600">
            <a:lnSpc>
              <a:spcPct val="90000"/>
            </a:lnSpc>
            <a:spcBef>
              <a:spcPct val="0"/>
            </a:spcBef>
            <a:spcAft>
              <a:spcPct val="15000"/>
            </a:spcAft>
            <a:buChar char="•"/>
          </a:pPr>
          <a:r>
            <a:rPr lang="en-US" altLang="en-US" sz="2800" kern="1200" dirty="0"/>
            <a:t>Describe emerging HIV testing and linkage to care practices that can increase early HIV diagnosis and linkage to care </a:t>
          </a:r>
        </a:p>
      </dsp:txBody>
      <dsp:txXfrm>
        <a:off x="0" y="530109"/>
        <a:ext cx="10515600" cy="3704400"/>
      </dsp:txXfrm>
    </dsp:sp>
    <dsp:sp modelId="{B99102CC-2624-498F-905C-EA8BD2BAC5B4}">
      <dsp:nvSpPr>
        <dsp:cNvPr id="0" name=""/>
        <dsp:cNvSpPr/>
      </dsp:nvSpPr>
      <dsp:spPr>
        <a:xfrm>
          <a:off x="525780" y="116829"/>
          <a:ext cx="7360920" cy="826560"/>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dirty="0"/>
            <a:t>After completing this module, you will be able to…</a:t>
          </a:r>
        </a:p>
      </dsp:txBody>
      <dsp:txXfrm>
        <a:off x="566129" y="157178"/>
        <a:ext cx="728022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12E6D-CF55-4F9C-A8A6-3B9AB4C3F07E}">
      <dsp:nvSpPr>
        <dsp:cNvPr id="0" name=""/>
        <dsp:cNvSpPr/>
      </dsp:nvSpPr>
      <dsp:spPr>
        <a:xfrm>
          <a:off x="1406902" y="1256783"/>
          <a:ext cx="2636763" cy="2636763"/>
        </a:xfrm>
        <a:prstGeom prst="ellipse">
          <a:avLst/>
        </a:prstGeom>
        <a:solidFill>
          <a:srgbClr val="C414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ts val="600"/>
            </a:spcAft>
            <a:buNone/>
          </a:pPr>
          <a:r>
            <a:rPr lang="en-US" sz="3600" kern="1200" dirty="0">
              <a:solidFill>
                <a:schemeClr val="bg1"/>
              </a:solidFill>
            </a:rPr>
            <a:t>Linkage</a:t>
          </a:r>
        </a:p>
        <a:p>
          <a:pPr marL="0" lvl="0" indent="0" algn="ctr" defTabSz="1600200">
            <a:lnSpc>
              <a:spcPct val="90000"/>
            </a:lnSpc>
            <a:spcBef>
              <a:spcPct val="0"/>
            </a:spcBef>
            <a:spcAft>
              <a:spcPts val="600"/>
            </a:spcAft>
            <a:buNone/>
          </a:pPr>
          <a:r>
            <a:rPr lang="en-US" sz="3600" kern="1200" dirty="0">
              <a:solidFill>
                <a:schemeClr val="bg1"/>
              </a:solidFill>
            </a:rPr>
            <a:t>Barriers</a:t>
          </a:r>
        </a:p>
      </dsp:txBody>
      <dsp:txXfrm>
        <a:off x="1793047" y="1642928"/>
        <a:ext cx="1864473" cy="1864473"/>
      </dsp:txXfrm>
    </dsp:sp>
    <dsp:sp modelId="{69207E80-0959-4A58-B4FA-9AC7DC60418F}">
      <dsp:nvSpPr>
        <dsp:cNvPr id="0" name=""/>
        <dsp:cNvSpPr/>
      </dsp:nvSpPr>
      <dsp:spPr>
        <a:xfrm>
          <a:off x="1893662" y="0"/>
          <a:ext cx="1663243" cy="1719406"/>
        </a:xfrm>
        <a:prstGeom prst="ellipse">
          <a:avLst/>
        </a:prstGeom>
        <a:solidFill>
          <a:srgbClr val="0049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Systemic</a:t>
          </a:r>
        </a:p>
      </dsp:txBody>
      <dsp:txXfrm>
        <a:off x="2137238" y="251801"/>
        <a:ext cx="1176091" cy="1215804"/>
      </dsp:txXfrm>
    </dsp:sp>
    <dsp:sp modelId="{B8EAD612-5462-469B-B198-C41569251EB5}">
      <dsp:nvSpPr>
        <dsp:cNvPr id="0" name=""/>
        <dsp:cNvSpPr/>
      </dsp:nvSpPr>
      <dsp:spPr>
        <a:xfrm>
          <a:off x="3379294" y="2573192"/>
          <a:ext cx="1663243" cy="1719406"/>
        </a:xfrm>
        <a:prstGeom prst="ellipse">
          <a:avLst/>
        </a:prstGeom>
        <a:solidFill>
          <a:srgbClr val="CDF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Client-based</a:t>
          </a:r>
        </a:p>
      </dsp:txBody>
      <dsp:txXfrm>
        <a:off x="3622870" y="2824993"/>
        <a:ext cx="1176091" cy="1215804"/>
      </dsp:txXfrm>
    </dsp:sp>
    <dsp:sp modelId="{D54D808C-83FB-4535-BB18-376E039B2655}">
      <dsp:nvSpPr>
        <dsp:cNvPr id="0" name=""/>
        <dsp:cNvSpPr/>
      </dsp:nvSpPr>
      <dsp:spPr>
        <a:xfrm>
          <a:off x="408029" y="2573192"/>
          <a:ext cx="1663243" cy="1719406"/>
        </a:xfrm>
        <a:prstGeom prst="ellipse">
          <a:avLst/>
        </a:prstGeom>
        <a:solidFill>
          <a:srgbClr val="F49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Provider-based</a:t>
          </a:r>
        </a:p>
      </dsp:txBody>
      <dsp:txXfrm>
        <a:off x="651605" y="2824993"/>
        <a:ext cx="1176091" cy="1215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0168A-B52A-41AA-9EFB-C2948DE1EDDA}">
      <dsp:nvSpPr>
        <dsp:cNvPr id="0" name=""/>
        <dsp:cNvSpPr/>
      </dsp:nvSpPr>
      <dsp:spPr>
        <a:xfrm>
          <a:off x="0" y="332201"/>
          <a:ext cx="6896985" cy="428400"/>
        </a:xfrm>
        <a:prstGeom prst="rect">
          <a:avLst/>
        </a:prstGeom>
        <a:solidFill>
          <a:schemeClr val="lt1">
            <a:alpha val="90000"/>
            <a:hueOff val="0"/>
            <a:satOff val="0"/>
            <a:lumOff val="0"/>
            <a:alphaOff val="0"/>
          </a:schemeClr>
        </a:solidFill>
        <a:ln w="12700" cap="flat" cmpd="sng" algn="ctr">
          <a:solidFill>
            <a:srgbClr val="004990"/>
          </a:solidFill>
          <a:prstDash val="solid"/>
          <a:miter lim="800000"/>
        </a:ln>
        <a:effectLst/>
      </dsp:spPr>
      <dsp:style>
        <a:lnRef idx="2">
          <a:scrgbClr r="0" g="0" b="0"/>
        </a:lnRef>
        <a:fillRef idx="1">
          <a:scrgbClr r="0" g="0" b="0"/>
        </a:fillRef>
        <a:effectRef idx="0">
          <a:scrgbClr r="0" g="0" b="0"/>
        </a:effectRef>
        <a:fontRef idx="minor"/>
      </dsp:style>
    </dsp:sp>
    <dsp:sp modelId="{DC92DDE6-487D-427C-B97E-4DDDA7C64278}">
      <dsp:nvSpPr>
        <dsp:cNvPr id="0" name=""/>
        <dsp:cNvSpPr/>
      </dsp:nvSpPr>
      <dsp:spPr>
        <a:xfrm>
          <a:off x="344849" y="81281"/>
          <a:ext cx="4827889" cy="501840"/>
        </a:xfrm>
        <a:prstGeom prst="roundRect">
          <a:avLst/>
        </a:prstGeom>
        <a:solidFill>
          <a:srgbClr val="1C46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483" tIns="0" rIns="182483" bIns="0" numCol="1" spcCol="1270" anchor="ctr" anchorCtr="0">
          <a:noAutofit/>
        </a:bodyPr>
        <a:lstStyle/>
        <a:p>
          <a:pPr marL="0" lvl="0" indent="0" algn="l" defTabSz="1244600">
            <a:lnSpc>
              <a:spcPct val="90000"/>
            </a:lnSpc>
            <a:spcBef>
              <a:spcPct val="0"/>
            </a:spcBef>
            <a:spcAft>
              <a:spcPct val="35000"/>
            </a:spcAft>
            <a:buNone/>
          </a:pPr>
          <a:r>
            <a:rPr lang="en-US" sz="2800" kern="1200" dirty="0"/>
            <a:t>1. Multi-Disease Testing</a:t>
          </a:r>
        </a:p>
      </dsp:txBody>
      <dsp:txXfrm>
        <a:off x="369347" y="105779"/>
        <a:ext cx="4778893" cy="452844"/>
      </dsp:txXfrm>
    </dsp:sp>
    <dsp:sp modelId="{76F19A66-E677-47F6-9788-FA5D2D28080B}">
      <dsp:nvSpPr>
        <dsp:cNvPr id="0" name=""/>
        <dsp:cNvSpPr/>
      </dsp:nvSpPr>
      <dsp:spPr>
        <a:xfrm>
          <a:off x="0" y="1103321"/>
          <a:ext cx="6896985" cy="428400"/>
        </a:xfrm>
        <a:prstGeom prst="rect">
          <a:avLst/>
        </a:prstGeom>
        <a:solidFill>
          <a:schemeClr val="lt1">
            <a:alpha val="90000"/>
            <a:hueOff val="0"/>
            <a:satOff val="0"/>
            <a:lumOff val="0"/>
            <a:alphaOff val="0"/>
          </a:schemeClr>
        </a:solidFill>
        <a:ln w="12700" cap="flat" cmpd="sng" algn="ctr">
          <a:solidFill>
            <a:srgbClr val="004990"/>
          </a:solidFill>
          <a:prstDash val="solid"/>
          <a:miter lim="800000"/>
        </a:ln>
        <a:effectLst/>
      </dsp:spPr>
      <dsp:style>
        <a:lnRef idx="2">
          <a:scrgbClr r="0" g="0" b="0"/>
        </a:lnRef>
        <a:fillRef idx="1">
          <a:scrgbClr r="0" g="0" b="0"/>
        </a:fillRef>
        <a:effectRef idx="0">
          <a:scrgbClr r="0" g="0" b="0"/>
        </a:effectRef>
        <a:fontRef idx="minor"/>
      </dsp:style>
    </dsp:sp>
    <dsp:sp modelId="{FC893BE9-F3B1-48B0-B2C2-0EC83A28DCB5}">
      <dsp:nvSpPr>
        <dsp:cNvPr id="0" name=""/>
        <dsp:cNvSpPr/>
      </dsp:nvSpPr>
      <dsp:spPr>
        <a:xfrm>
          <a:off x="344849" y="852401"/>
          <a:ext cx="4827889" cy="501840"/>
        </a:xfrm>
        <a:prstGeom prst="roundRect">
          <a:avLst/>
        </a:prstGeom>
        <a:solidFill>
          <a:srgbClr val="005C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483" tIns="0" rIns="182483" bIns="0" numCol="1" spcCol="1270" anchor="ctr" anchorCtr="0">
          <a:noAutofit/>
        </a:bodyPr>
        <a:lstStyle/>
        <a:p>
          <a:pPr marL="0" lvl="0" indent="0" algn="l" defTabSz="1244600">
            <a:lnSpc>
              <a:spcPct val="90000"/>
            </a:lnSpc>
            <a:spcBef>
              <a:spcPct val="0"/>
            </a:spcBef>
            <a:spcAft>
              <a:spcPct val="35000"/>
            </a:spcAft>
            <a:buNone/>
          </a:pPr>
          <a:r>
            <a:rPr lang="en-US" sz="2800" kern="1200" dirty="0"/>
            <a:t>2. Mobile Testing</a:t>
          </a:r>
        </a:p>
      </dsp:txBody>
      <dsp:txXfrm>
        <a:off x="369347" y="876899"/>
        <a:ext cx="4778893" cy="452844"/>
      </dsp:txXfrm>
    </dsp:sp>
    <dsp:sp modelId="{09DB2DED-D57D-4AFE-B9A7-77F93DC030B8}">
      <dsp:nvSpPr>
        <dsp:cNvPr id="0" name=""/>
        <dsp:cNvSpPr/>
      </dsp:nvSpPr>
      <dsp:spPr>
        <a:xfrm>
          <a:off x="0" y="1874441"/>
          <a:ext cx="6896985" cy="428400"/>
        </a:xfrm>
        <a:prstGeom prst="rect">
          <a:avLst/>
        </a:prstGeom>
        <a:solidFill>
          <a:schemeClr val="lt1">
            <a:alpha val="90000"/>
            <a:hueOff val="0"/>
            <a:satOff val="0"/>
            <a:lumOff val="0"/>
            <a:alphaOff val="0"/>
          </a:schemeClr>
        </a:solidFill>
        <a:ln w="12700" cap="flat" cmpd="sng" algn="ctr">
          <a:solidFill>
            <a:srgbClr val="004990"/>
          </a:solidFill>
          <a:prstDash val="solid"/>
          <a:miter lim="800000"/>
        </a:ln>
        <a:effectLst/>
      </dsp:spPr>
      <dsp:style>
        <a:lnRef idx="2">
          <a:scrgbClr r="0" g="0" b="0"/>
        </a:lnRef>
        <a:fillRef idx="1">
          <a:scrgbClr r="0" g="0" b="0"/>
        </a:fillRef>
        <a:effectRef idx="0">
          <a:scrgbClr r="0" g="0" b="0"/>
        </a:effectRef>
        <a:fontRef idx="minor"/>
      </dsp:style>
    </dsp:sp>
    <dsp:sp modelId="{467FB1B7-5F9C-49EF-8046-6DAC90B6F655}">
      <dsp:nvSpPr>
        <dsp:cNvPr id="0" name=""/>
        <dsp:cNvSpPr/>
      </dsp:nvSpPr>
      <dsp:spPr>
        <a:xfrm>
          <a:off x="344849" y="1623521"/>
          <a:ext cx="4827889" cy="501840"/>
        </a:xfrm>
        <a:prstGeom prst="roundRect">
          <a:avLst/>
        </a:prstGeom>
        <a:solidFill>
          <a:srgbClr val="457B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483" tIns="0" rIns="182483" bIns="0" numCol="1" spcCol="1270" anchor="ctr" anchorCtr="0">
          <a:noAutofit/>
        </a:bodyPr>
        <a:lstStyle/>
        <a:p>
          <a:pPr marL="0" lvl="0" indent="0" algn="l" defTabSz="1244600">
            <a:lnSpc>
              <a:spcPct val="90000"/>
            </a:lnSpc>
            <a:spcBef>
              <a:spcPct val="0"/>
            </a:spcBef>
            <a:spcAft>
              <a:spcPct val="35000"/>
            </a:spcAft>
            <a:buNone/>
          </a:pPr>
          <a:r>
            <a:rPr lang="en-US" sz="2800" kern="1200" dirty="0"/>
            <a:t>3. Home-Based Testing</a:t>
          </a:r>
        </a:p>
      </dsp:txBody>
      <dsp:txXfrm>
        <a:off x="369347" y="1648019"/>
        <a:ext cx="4778893" cy="452844"/>
      </dsp:txXfrm>
    </dsp:sp>
    <dsp:sp modelId="{420D966A-D748-40DF-A0F6-CCAC3E302415}">
      <dsp:nvSpPr>
        <dsp:cNvPr id="0" name=""/>
        <dsp:cNvSpPr/>
      </dsp:nvSpPr>
      <dsp:spPr>
        <a:xfrm>
          <a:off x="0" y="2645561"/>
          <a:ext cx="6896985" cy="428400"/>
        </a:xfrm>
        <a:prstGeom prst="rect">
          <a:avLst/>
        </a:prstGeom>
        <a:solidFill>
          <a:schemeClr val="lt1">
            <a:alpha val="90000"/>
            <a:hueOff val="0"/>
            <a:satOff val="0"/>
            <a:lumOff val="0"/>
            <a:alphaOff val="0"/>
          </a:schemeClr>
        </a:solidFill>
        <a:ln w="12700" cap="flat" cmpd="sng" algn="ctr">
          <a:solidFill>
            <a:srgbClr val="004990"/>
          </a:solidFill>
          <a:prstDash val="solid"/>
          <a:miter lim="800000"/>
        </a:ln>
        <a:effectLst/>
      </dsp:spPr>
      <dsp:style>
        <a:lnRef idx="2">
          <a:scrgbClr r="0" g="0" b="0"/>
        </a:lnRef>
        <a:fillRef idx="1">
          <a:scrgbClr r="0" g="0" b="0"/>
        </a:fillRef>
        <a:effectRef idx="0">
          <a:scrgbClr r="0" g="0" b="0"/>
        </a:effectRef>
        <a:fontRef idx="minor"/>
      </dsp:style>
    </dsp:sp>
    <dsp:sp modelId="{A560E63F-8B75-435F-9BB7-155B9D7459CB}">
      <dsp:nvSpPr>
        <dsp:cNvPr id="0" name=""/>
        <dsp:cNvSpPr/>
      </dsp:nvSpPr>
      <dsp:spPr>
        <a:xfrm>
          <a:off x="344849" y="2394641"/>
          <a:ext cx="4827889" cy="501840"/>
        </a:xfrm>
        <a:prstGeom prst="roundRect">
          <a:avLst/>
        </a:prstGeom>
        <a:solidFill>
          <a:srgbClr val="7EA3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483" tIns="0" rIns="182483" bIns="0" numCol="1" spcCol="1270" anchor="ctr" anchorCtr="0">
          <a:noAutofit/>
        </a:bodyPr>
        <a:lstStyle/>
        <a:p>
          <a:pPr marL="0" lvl="0" indent="0" algn="l" defTabSz="1244600">
            <a:lnSpc>
              <a:spcPct val="90000"/>
            </a:lnSpc>
            <a:spcBef>
              <a:spcPct val="0"/>
            </a:spcBef>
            <a:spcAft>
              <a:spcPct val="35000"/>
            </a:spcAft>
            <a:buNone/>
          </a:pPr>
          <a:r>
            <a:rPr lang="en-US" sz="2800" kern="1200" dirty="0"/>
            <a:t>4. Opt-Out Testing</a:t>
          </a:r>
        </a:p>
      </dsp:txBody>
      <dsp:txXfrm>
        <a:off x="369347" y="2419139"/>
        <a:ext cx="4778893" cy="452844"/>
      </dsp:txXfrm>
    </dsp:sp>
    <dsp:sp modelId="{A5E064AE-8395-4C4A-80EE-454E6167A1BE}">
      <dsp:nvSpPr>
        <dsp:cNvPr id="0" name=""/>
        <dsp:cNvSpPr/>
      </dsp:nvSpPr>
      <dsp:spPr>
        <a:xfrm>
          <a:off x="0" y="3416681"/>
          <a:ext cx="6896985" cy="428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1B464-C30B-4A16-80AB-D776148CE27E}">
      <dsp:nvSpPr>
        <dsp:cNvPr id="0" name=""/>
        <dsp:cNvSpPr/>
      </dsp:nvSpPr>
      <dsp:spPr>
        <a:xfrm>
          <a:off x="344849" y="3165761"/>
          <a:ext cx="4827889" cy="501840"/>
        </a:xfrm>
        <a:prstGeom prst="roundRect">
          <a:avLst/>
        </a:prstGeom>
        <a:solidFill>
          <a:srgbClr val="A8C1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483" tIns="0" rIns="182483" bIns="0" numCol="1" spcCol="1270" anchor="ctr" anchorCtr="0">
          <a:noAutofit/>
        </a:bodyPr>
        <a:lstStyle/>
        <a:p>
          <a:pPr marL="0" lvl="0" indent="0" algn="l" defTabSz="1244600">
            <a:lnSpc>
              <a:spcPct val="90000"/>
            </a:lnSpc>
            <a:spcBef>
              <a:spcPct val="0"/>
            </a:spcBef>
            <a:spcAft>
              <a:spcPct val="35000"/>
            </a:spcAft>
            <a:buNone/>
          </a:pPr>
          <a:r>
            <a:rPr lang="en-US" sz="2800" kern="1200" dirty="0"/>
            <a:t>5. Partner Notification</a:t>
          </a:r>
        </a:p>
      </dsp:txBody>
      <dsp:txXfrm>
        <a:off x="369347" y="3190259"/>
        <a:ext cx="4778893"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0168A-B52A-41AA-9EFB-C2948DE1EDDA}">
      <dsp:nvSpPr>
        <dsp:cNvPr id="0" name=""/>
        <dsp:cNvSpPr/>
      </dsp:nvSpPr>
      <dsp:spPr>
        <a:xfrm>
          <a:off x="0" y="416824"/>
          <a:ext cx="6365359" cy="378000"/>
        </a:xfrm>
        <a:prstGeom prst="rect">
          <a:avLst/>
        </a:prstGeom>
        <a:solidFill>
          <a:schemeClr val="lt2">
            <a:alpha val="90000"/>
            <a:hueOff val="0"/>
            <a:satOff val="0"/>
            <a:lumOff val="0"/>
            <a:alphaOff val="0"/>
          </a:schemeClr>
        </a:solidFill>
        <a:ln w="12700" cap="flat" cmpd="sng" algn="ctr">
          <a:solidFill>
            <a:srgbClr val="C41425"/>
          </a:solidFill>
          <a:prstDash val="solid"/>
          <a:miter lim="800000"/>
        </a:ln>
        <a:effectLst/>
      </dsp:spPr>
      <dsp:style>
        <a:lnRef idx="2">
          <a:scrgbClr r="0" g="0" b="0"/>
        </a:lnRef>
        <a:fillRef idx="1">
          <a:scrgbClr r="0" g="0" b="0"/>
        </a:fillRef>
        <a:effectRef idx="0">
          <a:scrgbClr r="0" g="0" b="0"/>
        </a:effectRef>
        <a:fontRef idx="minor"/>
      </dsp:style>
    </dsp:sp>
    <dsp:sp modelId="{DC92DDE6-487D-427C-B97E-4DDDA7C64278}">
      <dsp:nvSpPr>
        <dsp:cNvPr id="0" name=""/>
        <dsp:cNvSpPr/>
      </dsp:nvSpPr>
      <dsp:spPr>
        <a:xfrm>
          <a:off x="318267" y="25561"/>
          <a:ext cx="5554405" cy="612662"/>
        </a:xfrm>
        <a:prstGeom prst="roundRect">
          <a:avLst/>
        </a:prstGeom>
        <a:solidFill>
          <a:srgbClr val="C4142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17" tIns="0" rIns="168417" bIns="0" numCol="1" spcCol="1270" anchor="ctr" anchorCtr="0">
          <a:noAutofit/>
        </a:bodyPr>
        <a:lstStyle/>
        <a:p>
          <a:pPr marL="0" lvl="0" indent="0" algn="l" defTabSz="1244600">
            <a:lnSpc>
              <a:spcPct val="90000"/>
            </a:lnSpc>
            <a:spcBef>
              <a:spcPct val="0"/>
            </a:spcBef>
            <a:spcAft>
              <a:spcPct val="35000"/>
            </a:spcAft>
            <a:buNone/>
          </a:pPr>
          <a:r>
            <a:rPr lang="en-US" sz="2800" kern="1200" dirty="0"/>
            <a:t>1. Fast-track Treatment Initiation</a:t>
          </a:r>
        </a:p>
      </dsp:txBody>
      <dsp:txXfrm>
        <a:off x="348175" y="55469"/>
        <a:ext cx="5494589" cy="552846"/>
      </dsp:txXfrm>
    </dsp:sp>
    <dsp:sp modelId="{76F19A66-E677-47F6-9788-FA5D2D28080B}">
      <dsp:nvSpPr>
        <dsp:cNvPr id="0" name=""/>
        <dsp:cNvSpPr/>
      </dsp:nvSpPr>
      <dsp:spPr>
        <a:xfrm>
          <a:off x="0" y="1267086"/>
          <a:ext cx="6365359" cy="378000"/>
        </a:xfrm>
        <a:prstGeom prst="rect">
          <a:avLst/>
        </a:prstGeom>
        <a:solidFill>
          <a:schemeClr val="lt2">
            <a:alpha val="90000"/>
            <a:hueOff val="0"/>
            <a:satOff val="0"/>
            <a:lumOff val="0"/>
            <a:alphaOff val="0"/>
          </a:schemeClr>
        </a:solidFill>
        <a:ln w="12700" cap="flat" cmpd="sng" algn="ctr">
          <a:solidFill>
            <a:srgbClr val="C41425"/>
          </a:solidFill>
          <a:prstDash val="solid"/>
          <a:miter lim="800000"/>
        </a:ln>
        <a:effectLst/>
      </dsp:spPr>
      <dsp:style>
        <a:lnRef idx="2">
          <a:scrgbClr r="0" g="0" b="0"/>
        </a:lnRef>
        <a:fillRef idx="1">
          <a:scrgbClr r="0" g="0" b="0"/>
        </a:fillRef>
        <a:effectRef idx="0">
          <a:scrgbClr r="0" g="0" b="0"/>
        </a:effectRef>
        <a:fontRef idx="minor"/>
      </dsp:style>
    </dsp:sp>
    <dsp:sp modelId="{FC893BE9-F3B1-48B0-B2C2-0EC83A28DCB5}">
      <dsp:nvSpPr>
        <dsp:cNvPr id="0" name=""/>
        <dsp:cNvSpPr/>
      </dsp:nvSpPr>
      <dsp:spPr>
        <a:xfrm>
          <a:off x="318267" y="875824"/>
          <a:ext cx="5554405" cy="612662"/>
        </a:xfrm>
        <a:prstGeom prst="roundRect">
          <a:avLst/>
        </a:prstGeom>
        <a:solidFill>
          <a:srgbClr val="E8203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17" tIns="0" rIns="168417" bIns="0" numCol="1" spcCol="1270" anchor="ctr" anchorCtr="0">
          <a:noAutofit/>
        </a:bodyPr>
        <a:lstStyle/>
        <a:p>
          <a:pPr marL="0" lvl="0" indent="0" algn="l" defTabSz="1244600">
            <a:lnSpc>
              <a:spcPct val="90000"/>
            </a:lnSpc>
            <a:spcBef>
              <a:spcPct val="0"/>
            </a:spcBef>
            <a:spcAft>
              <a:spcPct val="35000"/>
            </a:spcAft>
            <a:buNone/>
          </a:pPr>
          <a:r>
            <a:rPr lang="en-US" sz="2800" kern="1200" dirty="0"/>
            <a:t>2. HIV Checkpoints</a:t>
          </a:r>
        </a:p>
      </dsp:txBody>
      <dsp:txXfrm>
        <a:off x="348175" y="905732"/>
        <a:ext cx="5494589" cy="552846"/>
      </dsp:txXfrm>
    </dsp:sp>
    <dsp:sp modelId="{09DB2DED-D57D-4AFE-B9A7-77F93DC030B8}">
      <dsp:nvSpPr>
        <dsp:cNvPr id="0" name=""/>
        <dsp:cNvSpPr/>
      </dsp:nvSpPr>
      <dsp:spPr>
        <a:xfrm>
          <a:off x="0" y="2117349"/>
          <a:ext cx="6365359" cy="378000"/>
        </a:xfrm>
        <a:prstGeom prst="rect">
          <a:avLst/>
        </a:prstGeom>
        <a:solidFill>
          <a:schemeClr val="lt2">
            <a:alpha val="90000"/>
            <a:hueOff val="0"/>
            <a:satOff val="0"/>
            <a:lumOff val="0"/>
            <a:alphaOff val="0"/>
          </a:schemeClr>
        </a:solidFill>
        <a:ln w="12700" cap="flat" cmpd="sng" algn="ctr">
          <a:solidFill>
            <a:srgbClr val="C41425"/>
          </a:solidFill>
          <a:prstDash val="solid"/>
          <a:miter lim="800000"/>
        </a:ln>
        <a:effectLst/>
      </dsp:spPr>
      <dsp:style>
        <a:lnRef idx="2">
          <a:scrgbClr r="0" g="0" b="0"/>
        </a:lnRef>
        <a:fillRef idx="1">
          <a:scrgbClr r="0" g="0" b="0"/>
        </a:fillRef>
        <a:effectRef idx="0">
          <a:scrgbClr r="0" g="0" b="0"/>
        </a:effectRef>
        <a:fontRef idx="minor"/>
      </dsp:style>
    </dsp:sp>
    <dsp:sp modelId="{467FB1B7-5F9C-49EF-8046-6DAC90B6F655}">
      <dsp:nvSpPr>
        <dsp:cNvPr id="0" name=""/>
        <dsp:cNvSpPr/>
      </dsp:nvSpPr>
      <dsp:spPr>
        <a:xfrm>
          <a:off x="318267" y="1726086"/>
          <a:ext cx="5554405" cy="612662"/>
        </a:xfrm>
        <a:prstGeom prst="roundRect">
          <a:avLst/>
        </a:prstGeom>
        <a:solidFill>
          <a:srgbClr val="ED51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17" tIns="0" rIns="168417" bIns="0" numCol="1" spcCol="1270" anchor="ctr" anchorCtr="0">
          <a:noAutofit/>
        </a:bodyPr>
        <a:lstStyle/>
        <a:p>
          <a:pPr marL="0" lvl="0" indent="0" algn="l" defTabSz="1244600">
            <a:lnSpc>
              <a:spcPct val="90000"/>
            </a:lnSpc>
            <a:spcBef>
              <a:spcPct val="0"/>
            </a:spcBef>
            <a:spcAft>
              <a:spcPct val="35000"/>
            </a:spcAft>
            <a:buNone/>
          </a:pPr>
          <a:r>
            <a:rPr lang="en-US" sz="2800" kern="1200" dirty="0"/>
            <a:t>3. Peer Navigation</a:t>
          </a:r>
        </a:p>
      </dsp:txBody>
      <dsp:txXfrm>
        <a:off x="348175" y="1755994"/>
        <a:ext cx="5494589" cy="552846"/>
      </dsp:txXfrm>
    </dsp:sp>
    <dsp:sp modelId="{420D966A-D748-40DF-A0F6-CCAC3E302415}">
      <dsp:nvSpPr>
        <dsp:cNvPr id="0" name=""/>
        <dsp:cNvSpPr/>
      </dsp:nvSpPr>
      <dsp:spPr>
        <a:xfrm>
          <a:off x="0" y="3304073"/>
          <a:ext cx="6365359" cy="378000"/>
        </a:xfrm>
        <a:prstGeom prst="rect">
          <a:avLst/>
        </a:prstGeom>
        <a:solidFill>
          <a:schemeClr val="lt2">
            <a:alpha val="90000"/>
            <a:hueOff val="0"/>
            <a:satOff val="0"/>
            <a:lumOff val="0"/>
            <a:alphaOff val="0"/>
          </a:schemeClr>
        </a:solidFill>
        <a:ln w="12700" cap="flat" cmpd="sng" algn="ctr">
          <a:solidFill>
            <a:srgbClr val="C41425"/>
          </a:solidFill>
          <a:prstDash val="solid"/>
          <a:miter lim="800000"/>
        </a:ln>
        <a:effectLst/>
      </dsp:spPr>
      <dsp:style>
        <a:lnRef idx="2">
          <a:scrgbClr r="0" g="0" b="0"/>
        </a:lnRef>
        <a:fillRef idx="1">
          <a:scrgbClr r="0" g="0" b="0"/>
        </a:fillRef>
        <a:effectRef idx="0">
          <a:scrgbClr r="0" g="0" b="0"/>
        </a:effectRef>
        <a:fontRef idx="minor"/>
      </dsp:style>
    </dsp:sp>
    <dsp:sp modelId="{A560E63F-8B75-435F-9BB7-155B9D7459CB}">
      <dsp:nvSpPr>
        <dsp:cNvPr id="0" name=""/>
        <dsp:cNvSpPr/>
      </dsp:nvSpPr>
      <dsp:spPr>
        <a:xfrm>
          <a:off x="318267" y="2576349"/>
          <a:ext cx="5554405" cy="949124"/>
        </a:xfrm>
        <a:prstGeom prst="roundRect">
          <a:avLst/>
        </a:prstGeom>
        <a:solidFill>
          <a:srgbClr val="F0707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17" tIns="0" rIns="168417" bIns="0" numCol="1" spcCol="1270" anchor="ctr" anchorCtr="0">
          <a:noAutofit/>
        </a:bodyPr>
        <a:lstStyle/>
        <a:p>
          <a:pPr marL="0" lvl="0" indent="0" algn="l" defTabSz="1244600">
            <a:lnSpc>
              <a:spcPct val="90000"/>
            </a:lnSpc>
            <a:spcBef>
              <a:spcPct val="0"/>
            </a:spcBef>
            <a:spcAft>
              <a:spcPct val="35000"/>
            </a:spcAft>
            <a:buNone/>
          </a:pPr>
          <a:r>
            <a:rPr lang="en-US" sz="2800" kern="1200" dirty="0"/>
            <a:t>4. Decentralization and     Community Health Workers</a:t>
          </a:r>
        </a:p>
      </dsp:txBody>
      <dsp:txXfrm>
        <a:off x="364599" y="2622681"/>
        <a:ext cx="5461741" cy="856460"/>
      </dsp:txXfrm>
    </dsp:sp>
    <dsp:sp modelId="{A5E064AE-8395-4C4A-80EE-454E6167A1BE}">
      <dsp:nvSpPr>
        <dsp:cNvPr id="0" name=""/>
        <dsp:cNvSpPr/>
      </dsp:nvSpPr>
      <dsp:spPr>
        <a:xfrm>
          <a:off x="0" y="4154336"/>
          <a:ext cx="6365359" cy="378000"/>
        </a:xfrm>
        <a:prstGeom prst="rect">
          <a:avLst/>
        </a:prstGeom>
        <a:solidFill>
          <a:schemeClr val="lt2">
            <a:alpha val="90000"/>
            <a:hueOff val="0"/>
            <a:satOff val="0"/>
            <a:lumOff val="0"/>
            <a:alphaOff val="0"/>
          </a:schemeClr>
        </a:solidFill>
        <a:ln w="12700" cap="flat" cmpd="sng" algn="ctr">
          <a:solidFill>
            <a:srgbClr val="C41425"/>
          </a:solidFill>
          <a:prstDash val="solid"/>
          <a:miter lim="800000"/>
        </a:ln>
        <a:effectLst/>
      </dsp:spPr>
      <dsp:style>
        <a:lnRef idx="2">
          <a:scrgbClr r="0" g="0" b="0"/>
        </a:lnRef>
        <a:fillRef idx="1">
          <a:scrgbClr r="0" g="0" b="0"/>
        </a:fillRef>
        <a:effectRef idx="0">
          <a:scrgbClr r="0" g="0" b="0"/>
        </a:effectRef>
        <a:fontRef idx="minor"/>
      </dsp:style>
    </dsp:sp>
    <dsp:sp modelId="{FCE1B464-C30B-4A16-80AB-D776148CE27E}">
      <dsp:nvSpPr>
        <dsp:cNvPr id="0" name=""/>
        <dsp:cNvSpPr/>
      </dsp:nvSpPr>
      <dsp:spPr>
        <a:xfrm>
          <a:off x="318267" y="3763073"/>
          <a:ext cx="5554405" cy="612662"/>
        </a:xfrm>
        <a:prstGeom prst="roundRect">
          <a:avLst/>
        </a:prstGeom>
        <a:solidFill>
          <a:srgbClr val="F2869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17" tIns="0" rIns="168417" bIns="0" numCol="1" spcCol="1270" anchor="ctr" anchorCtr="0">
          <a:noAutofit/>
        </a:bodyPr>
        <a:lstStyle/>
        <a:p>
          <a:pPr marL="0" lvl="0" indent="0" algn="l" defTabSz="1244600">
            <a:lnSpc>
              <a:spcPct val="90000"/>
            </a:lnSpc>
            <a:spcBef>
              <a:spcPct val="0"/>
            </a:spcBef>
            <a:spcAft>
              <a:spcPct val="35000"/>
            </a:spcAft>
            <a:buNone/>
          </a:pPr>
          <a:r>
            <a:rPr lang="en-US" sz="2800" kern="1200" dirty="0"/>
            <a:t>5. Data to Care</a:t>
          </a:r>
        </a:p>
      </dsp:txBody>
      <dsp:txXfrm>
        <a:off x="348175" y="3792981"/>
        <a:ext cx="5494589" cy="5528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A50B-CD05-4C4E-86CF-CA573F6D3B67}"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B8C4B-5DC0-4053-839F-6BEA2DF012C5}" type="slidenum">
              <a:rPr lang="en-US" smtClean="0"/>
              <a:t>‹#›</a:t>
            </a:fld>
            <a:endParaRPr lang="en-US"/>
          </a:p>
        </p:txBody>
      </p:sp>
    </p:spTree>
    <p:extLst>
      <p:ext uri="{BB962C8B-B14F-4D97-AF65-F5344CB8AC3E}">
        <p14:creationId xmlns:p14="http://schemas.microsoft.com/office/powerpoint/2010/main" val="69709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idsinfo.unaids.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a:t>
            </a:fld>
            <a:endParaRPr lang="en-US"/>
          </a:p>
        </p:txBody>
      </p:sp>
    </p:spTree>
    <p:extLst>
      <p:ext uri="{BB962C8B-B14F-4D97-AF65-F5344CB8AC3E}">
        <p14:creationId xmlns:p14="http://schemas.microsoft.com/office/powerpoint/2010/main" val="411714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011A72F-191C-4EC8-9450-B08BEC21F5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25232D2-1AE4-4B1E-AF64-DB2C84EA7A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Since the first HIV antibody test was approved in 1985, technologies for diagnosing HIV infection have substantially improved.</a:t>
            </a:r>
          </a:p>
          <a:p>
            <a:r>
              <a:rPr lang="en-US" altLang="en-US" dirty="0"/>
              <a:t> </a:t>
            </a:r>
          </a:p>
          <a:p>
            <a:r>
              <a:rPr lang="en-US" altLang="en-US" dirty="0"/>
              <a:t>While the earliest HIV antibody tests required waiting several days or up to two weeks for results, rapid antibody tests today deliver screening results in 20 to 30 minutes. Rapid HIV antibody tests are only screening tests, and positive results must be confirmed.</a:t>
            </a:r>
          </a:p>
          <a:p>
            <a:r>
              <a:rPr lang="en-US" altLang="en-US" dirty="0"/>
              <a:t> </a:t>
            </a:r>
          </a:p>
          <a:p>
            <a:r>
              <a:rPr lang="en-US" altLang="en-US" dirty="0"/>
              <a:t>These rapid tests have helped overcome earlier challenges in getting people being tested to return for their test results. With the earlier HIV tests, the proportion of people getting tested who failed to return for their results ranged from 1 in every 5 in the United States to nearly 1 in every 2 female sex workers in China. </a:t>
            </a:r>
          </a:p>
          <a:p>
            <a:r>
              <a:rPr lang="en-US" altLang="en-US" dirty="0"/>
              <a:t> </a:t>
            </a:r>
          </a:p>
          <a:p>
            <a:r>
              <a:rPr lang="en-US" altLang="en-US" dirty="0"/>
              <a:t>The earliest HIV tests required blood specimens. Today, tests are available that use oral fluids for initial screening, which can be especially useful in a community-based testing setting or for people who fear needlesticks. Like other antibody tests, a positive rapid test must be confirmed by follow-up laboratory testing.</a:t>
            </a:r>
          </a:p>
          <a:p>
            <a:r>
              <a:rPr lang="en-US" altLang="en-US" dirty="0"/>
              <a:t> </a:t>
            </a:r>
          </a:p>
          <a:p>
            <a:r>
              <a:rPr lang="en-US" altLang="en-US" dirty="0"/>
              <a:t>The time after seroconversion when HIV testing cannot accurately identify HIV infection – known as the window period – varies among testing methods. The window period for most HIV antibody tests is 3 months. Fourth-generation HIV tests – which detect both HIV antibodies and antigens to p24 – has a much smaller window period, only four weeks.</a:t>
            </a:r>
          </a:p>
          <a:p>
            <a:endParaRPr lang="en-US" altLang="en-US" sz="1600" u="sng" dirty="0"/>
          </a:p>
        </p:txBody>
      </p:sp>
      <p:sp>
        <p:nvSpPr>
          <p:cNvPr id="25604" name="Slide Number Placeholder 3">
            <a:extLst>
              <a:ext uri="{FF2B5EF4-FFF2-40B4-BE49-F238E27FC236}">
                <a16:creationId xmlns:a16="http://schemas.microsoft.com/office/drawing/2014/main" id="{E386805A-23B1-4ADB-A69B-199E4286F7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D6234E0-25E1-4A5A-A397-3809B5C7BE9C}"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396E36E-3C3C-4E27-A04E-3D2FAD792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68017E0-374C-4387-8C36-5C77A8661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Let’s explore the importance of the fourth-generation HIV tests, which detect both HIV antibodies and antigens to p24, as they are useful to detect HIV infection during the acute stage.</a:t>
            </a:r>
          </a:p>
          <a:p>
            <a:endParaRPr lang="en-US" altLang="en-US" dirty="0"/>
          </a:p>
          <a:p>
            <a:r>
              <a:rPr lang="en-US" altLang="en-US" dirty="0"/>
              <a:t>Acute HIV infection occurs most often at about 2-4 weeks after initial exposure to the virus. People who become infected with HIV typically experience their highest viral load during acute infection, when the virus can reach up to 3000 times the concentration in comparison to any other stage in the infection. Estimates of the proportion of new infections resulting from transmission by acutely infected individuals vary considerably depending on the epidemiological setting, ranging from 10% to 50%. While HIV testing has traditionally focused on identifying cases of latent HIV infection, public health officials in many countries are increasingly emphasizing efforts to diagnose acute HIV infection and to initiate antiretroviral therapy during acute infection. HIV antibody testing often does not detect acute infection, which means that other testing technologies, such as HIV RNA viral load tests or p24 antigen tests must be used. HIV testing staff should screen for possible signs of acute HIV infection, such as rash, fever, chills, headache or fatigue occurring within 2-4 weeks after a high-risk behavior.</a:t>
            </a:r>
          </a:p>
          <a:p>
            <a:endParaRPr lang="en-US" altLang="en-US" sz="1600" u="sng" dirty="0"/>
          </a:p>
          <a:p>
            <a:endParaRPr lang="en-US" altLang="en-US" sz="1600" dirty="0"/>
          </a:p>
          <a:p>
            <a:endParaRPr lang="en-US" altLang="en-US" sz="1600" dirty="0"/>
          </a:p>
        </p:txBody>
      </p:sp>
      <p:sp>
        <p:nvSpPr>
          <p:cNvPr id="27652" name="Slide Number Placeholder 3">
            <a:extLst>
              <a:ext uri="{FF2B5EF4-FFF2-40B4-BE49-F238E27FC236}">
                <a16:creationId xmlns:a16="http://schemas.microsoft.com/office/drawing/2014/main" id="{CAE5917E-91D6-436E-9174-9599EE948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E04D229-91EE-42C9-B51A-C3552990BAE5}"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78B8E8E-6023-4D04-BF39-2C39181881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BADFD17-B0D6-4A58-9737-D52B87F01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a:t>Audio</a:t>
            </a:r>
          </a:p>
          <a:p>
            <a:r>
              <a:rPr lang="en-US" altLang="en-US" sz="1600"/>
              <a:t>Although the improvements in HIV testing technologies have made it easier than ever for people to be tested, there are still challenges to getting people tested and meeting the 90-90-90 goals. The testing challenges that you [confront as a clinician] may depend on where you live. Among different parts of the world, the proportion of people living with HIV who know their HIV status varies considerably. In high-prevalence countries in east and southern Africa, diagnosis rates are above the global average. But in the Middle East and North, West and Central Africa, only about half of all people living with HIV know their HIV status.</a:t>
            </a:r>
          </a:p>
          <a:p>
            <a:endParaRPr lang="en-US" altLang="en-US" sz="1600"/>
          </a:p>
          <a:p>
            <a:r>
              <a:rPr lang="en-US" altLang="en-US" sz="1600" u="sng"/>
              <a:t>Developer’s Notes</a:t>
            </a:r>
          </a:p>
          <a:p>
            <a:r>
              <a:rPr lang="en-US" altLang="en-US" sz="1600"/>
              <a:t>Sync appearance of on-screen text with audio</a:t>
            </a:r>
          </a:p>
          <a:p>
            <a:endParaRPr lang="en-US" altLang="en-US" sz="1600" u="sng"/>
          </a:p>
          <a:p>
            <a:r>
              <a:rPr lang="en-US" altLang="en-US" sz="1600" u="sng"/>
              <a:t>Graphics</a:t>
            </a:r>
          </a:p>
          <a:p>
            <a:r>
              <a:rPr lang="en-US" altLang="en-US" sz="1600"/>
              <a:t>https://www.istockphoto.com/ca/vector/map-world-seperate-countries-turquoise-gm901315534-248659807 </a:t>
            </a:r>
          </a:p>
          <a:p>
            <a:endParaRPr lang="en-US" altLang="en-US" sz="1600" u="sng"/>
          </a:p>
          <a:p>
            <a:r>
              <a:rPr lang="en-US" altLang="en-US" sz="1600" u="sng"/>
              <a:t>References</a:t>
            </a:r>
          </a:p>
          <a:p>
            <a:r>
              <a:rPr lang="en-US" altLang="en-US"/>
              <a:t>Miles to go: closing gaps, breaking barriers, righting injustices, 2015, Geneva: Joint United Nations Program on HIV/AIDS (UNAIDS).</a:t>
            </a:r>
            <a:br>
              <a:rPr lang="en-US" altLang="en-US"/>
            </a:br>
            <a:endParaRPr lang="en-US" altLang="en-US"/>
          </a:p>
          <a:p>
            <a:r>
              <a:rPr lang="en-US" altLang="en-US"/>
              <a:t>UNAIDS AIDSInfo database, 2018, </a:t>
            </a:r>
            <a:r>
              <a:rPr lang="en-US" altLang="en-US" u="sng">
                <a:hlinkClick r:id="rId3"/>
              </a:rPr>
              <a:t>http://aidsinfo.unaids.org</a:t>
            </a:r>
            <a:r>
              <a:rPr lang="en-US" altLang="en-US"/>
              <a:t>. </a:t>
            </a:r>
            <a:br>
              <a:rPr lang="en-US" altLang="en-US"/>
            </a:br>
            <a:endParaRPr lang="en-US" altLang="en-US"/>
          </a:p>
          <a:p>
            <a:r>
              <a:rPr lang="en-US" altLang="en-US"/>
              <a:t>Scarbinsky J et al., Human Immunodeficiency Virus Transmission at Each Step of the Care Continuum in the United States, JAMA Intern Med 2015;175:588-596.</a:t>
            </a:r>
          </a:p>
          <a:p>
            <a:endParaRPr lang="en-US" altLang="en-US" sz="1600"/>
          </a:p>
          <a:p>
            <a:endParaRPr lang="en-US" altLang="en-US" sz="1600"/>
          </a:p>
        </p:txBody>
      </p:sp>
      <p:sp>
        <p:nvSpPr>
          <p:cNvPr id="29700" name="Slide Number Placeholder 3">
            <a:extLst>
              <a:ext uri="{FF2B5EF4-FFF2-40B4-BE49-F238E27FC236}">
                <a16:creationId xmlns:a16="http://schemas.microsoft.com/office/drawing/2014/main" id="{C4C28A80-6369-47BF-A9A3-027CF809CC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6C6C14-75CB-4721-ADD6-9C9651835FEF}"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EF2C69C-1EBD-48AD-9901-357445949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86F50FA-1ABF-465C-91E6-CF3348B2F1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Stigma interacts with HIV in many ways. Health workers themselves may fear acquiring HIV and may have negative attitudes about people living with HIV or the groups most at risk of HIV. These stigmatizing attitudes can result in different forms of discrimination, such as taking extra precautions that are not warranted by HIV, displaying negative or judgmental attitudes that make people living with HIV feel unwelcome, refusing to work alongside a colleague who is living with HIV, or, in the most extreme cases, denying care to people living with HIV.</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When people living with HIV or at high risk of infection have experienced discrimination in their prior interactions with health workers, they may avoid HIV testing and other health services altogether.</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So far we have discussed external stigma – how the perceptions and attitudes of others influence the feelings, well-being and behaviors of people who are stigmatized. But stigma can also be internalized. People who are marginalized may have negative beliefs about themselves, which the stigmatizing attitudes of others only reinforce. Therefore, your efforts as a clinician to minimize the negative effects of stigma will need to take into account not only your own attitudes and behaviors, but the feelings of your clients as well.</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In addition to the possibility that individual clinicians may have stigmatizing attitudes, the facilities or institutions where you work may also exhibit stigma. For example, a clinic policy that prohibits services for people who use drugs or who have a history of drug use effectively tells people with substance use disorders that they are unwelcome. And, needless to say, it can also cause real harm to these individuals by limiting their access to health services.</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endParaRPr lang="en-US" altLang="en-US" sz="1600" dirty="0"/>
          </a:p>
        </p:txBody>
      </p:sp>
      <p:sp>
        <p:nvSpPr>
          <p:cNvPr id="35844" name="Slide Number Placeholder 3">
            <a:extLst>
              <a:ext uri="{FF2B5EF4-FFF2-40B4-BE49-F238E27FC236}">
                <a16:creationId xmlns:a16="http://schemas.microsoft.com/office/drawing/2014/main" id="{02AF43BC-4E05-47D4-AA69-35DE3A4C2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5D41F5-52DE-4601-8D69-A3F7B0FAC9B3}"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4A6CCEB-34B4-416E-A613-224B21483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ABFF057-E84C-4AAB-8094-17357CF4E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sz="1600" dirty="0"/>
              <a:t>Now that we’ve looked at challenges and barriers to HIV testing, let’s look at barriers to linking patients who have been diagnosed with HIV to care. </a:t>
            </a:r>
          </a:p>
          <a:p>
            <a:endParaRPr lang="en-US" altLang="en-US" sz="1600" dirty="0"/>
          </a:p>
          <a:p>
            <a:r>
              <a:rPr lang="en-US" altLang="en-US" sz="1600" dirty="0"/>
              <a:t>There are three categories of barriers that get in the way of swiftly linking people who test HIV-positive to care: systemic, provider-based and client-based. </a:t>
            </a:r>
          </a:p>
          <a:p>
            <a:endParaRPr lang="en-US" altLang="en-US" sz="1600" dirty="0"/>
          </a:p>
          <a:p>
            <a:r>
              <a:rPr lang="en-US" altLang="en-US" sz="1600" dirty="0"/>
              <a:t>Click on each category of barrier to learn more. </a:t>
            </a:r>
          </a:p>
          <a:p>
            <a:endParaRPr lang="en-US" altLang="en-US" sz="1600" dirty="0"/>
          </a:p>
          <a:p>
            <a:r>
              <a:rPr lang="en-US" altLang="en-US" sz="1600" i="1" dirty="0"/>
              <a:t>Launch after learner clicks on each category. </a:t>
            </a:r>
          </a:p>
          <a:p>
            <a:endParaRPr lang="en-US" altLang="en-US" sz="1600" dirty="0"/>
          </a:p>
          <a:p>
            <a:r>
              <a:rPr lang="en-US" altLang="en-US" sz="1600" dirty="0"/>
              <a:t>The first set of barriers is systemic, meaning availability and accessibility based. For example, a person who tests HIV-positive in a remote area may have to travel a long way to obtain HIV treatment. Some of you who are completing this module may work in countries that have yet to adopt and fully implement the treat-all approach, which can create uncertainty and confusion about when to begin HIV treatment. Failing to implement the treat-all approach can also lead some people living with HIV to fall out of the care system for extended periods. </a:t>
            </a:r>
          </a:p>
          <a:p>
            <a:endParaRPr lang="en-US" altLang="en-US" sz="1600" dirty="0"/>
          </a:p>
          <a:p>
            <a:r>
              <a:rPr lang="en-US" altLang="en-US" sz="1600" dirty="0"/>
              <a:t>Another set of linkage barriers has to do with providers. For example, a clinic may make a medical appointment with someone who has just tested HIV-positive, but have no systems in place to follow up if that person fails to keep the appointment. Clinics may not have functioning linkages in place with community testing programs, which can prevent effective linkage to care. And marginalized clients who have been diagnosed with HIV may avoid seeking services from a clinic that has a poor reputation for caring for people like them.</a:t>
            </a:r>
          </a:p>
          <a:p>
            <a:endParaRPr lang="en-US" altLang="en-US" sz="1600" dirty="0"/>
          </a:p>
          <a:p>
            <a:r>
              <a:rPr lang="en-US" altLang="en-US" sz="1600" dirty="0"/>
              <a:t>Finally, there are client-based barriers such as fear and/or internalized stigma, which can create a disincentive for people who have tested HIV-positive to seek medical services. Moreover, a person who is not fully educated or counseled following a positive HIV test may not understand the importance of immediately seeking HIV treatment services. Other client-based barriers may relate to the setting, acceptability of provider, confidentiality and trust.</a:t>
            </a:r>
          </a:p>
          <a:p>
            <a:endParaRPr lang="en-US" altLang="en-US" sz="1600" u="sng" dirty="0"/>
          </a:p>
          <a:p>
            <a:endParaRPr lang="en-US" altLang="en-US" sz="1600" dirty="0"/>
          </a:p>
        </p:txBody>
      </p:sp>
      <p:sp>
        <p:nvSpPr>
          <p:cNvPr id="39940" name="Slide Number Placeholder 3">
            <a:extLst>
              <a:ext uri="{FF2B5EF4-FFF2-40B4-BE49-F238E27FC236}">
                <a16:creationId xmlns:a16="http://schemas.microsoft.com/office/drawing/2014/main" id="{7F287A9C-D5C2-4B2C-8257-B1660D8E5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1FDCAE3-1FF1-4F93-A4DF-6889261FC8F1}"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4B8D389-7B9D-4EE0-BC3B-07D5DF4FAE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2889C3F-1F19-4231-9466-A3D20F1C38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Audio</a:t>
            </a:r>
          </a:p>
          <a:p>
            <a:r>
              <a:rPr lang="en-US" altLang="en-US"/>
              <a:t>Let’s go over some innovative HIV testing technologies that can address barriers to HIV testing and that will help achieve the first 90-90-90 target of ensuring 90% of all people living with HIV know their status. </a:t>
            </a:r>
            <a:br>
              <a:rPr lang="en-US" altLang="en-US" b="1"/>
            </a:br>
            <a:endParaRPr lang="en-US" altLang="en-US" b="1"/>
          </a:p>
          <a:p>
            <a:r>
              <a:rPr lang="en-US" altLang="en-US" u="sng"/>
              <a:t>Developer’s Notes</a:t>
            </a:r>
          </a:p>
          <a:p>
            <a:endParaRPr lang="en-US" altLang="en-US" u="sng"/>
          </a:p>
          <a:p>
            <a:r>
              <a:rPr lang="en-US" altLang="en-US" u="sng"/>
              <a:t>Graphics</a:t>
            </a:r>
          </a:p>
          <a:p>
            <a:endParaRPr lang="en-US" altLang="en-US" u="sng"/>
          </a:p>
          <a:p>
            <a:r>
              <a:rPr lang="en-US" altLang="en-US" u="sng"/>
              <a:t>References</a:t>
            </a:r>
          </a:p>
          <a:p>
            <a:endParaRPr lang="en-US" altLang="en-US"/>
          </a:p>
          <a:p>
            <a:endParaRPr lang="en-US" altLang="en-US"/>
          </a:p>
        </p:txBody>
      </p:sp>
      <p:sp>
        <p:nvSpPr>
          <p:cNvPr id="46084" name="Slide Number Placeholder 3">
            <a:extLst>
              <a:ext uri="{FF2B5EF4-FFF2-40B4-BE49-F238E27FC236}">
                <a16:creationId xmlns:a16="http://schemas.microsoft.com/office/drawing/2014/main" id="{3962053C-D963-49AA-ADFA-F4CAA49F4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C6113D-0A40-4654-92FB-9ABDC8BCF0D5}"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445C0F4-4CD0-480C-B95D-4B339EF41F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687E17F-A43F-416A-A8D0-A9F6410F9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The HIV testing tools that have been in use – including rapid antibody testing, fourth-generation tests, and PCR viral load testing for HIV-exposed infants – will remain critical to HIV testing efforts. This section will focus on two additional testing technologies that you may already have heard of. These two technologies have great potential to increase timely knowledge of HIV status. These are HIV self-testing, or HIVST, for adults and adolescents, and point-of-care testing for early infant diagnosis. Click on each type of test to learn more. </a:t>
            </a:r>
          </a:p>
          <a:p>
            <a:endParaRPr lang="en-US" altLang="en-US" sz="1600" u="sng" dirty="0"/>
          </a:p>
          <a:p>
            <a:endParaRPr lang="en-US" altLang="en-US" sz="1600" dirty="0"/>
          </a:p>
        </p:txBody>
      </p:sp>
      <p:sp>
        <p:nvSpPr>
          <p:cNvPr id="48132" name="Slide Number Placeholder 3">
            <a:extLst>
              <a:ext uri="{FF2B5EF4-FFF2-40B4-BE49-F238E27FC236}">
                <a16:creationId xmlns:a16="http://schemas.microsoft.com/office/drawing/2014/main" id="{A5CAAFC5-32FA-4C7F-81BE-E2B2DF3D1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04F645-4788-400C-9FBA-2283DE1F40F5}"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1883C00-EAEC-4689-B005-3FB614FCF6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6EF4076-3645-458A-B421-137B887A9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HIV self-testing is a novel approach to HIV testing, and it may require novel approaches for marketing and delivery. In the United Kingdom, for example, health authorities worked with the LGBT community to design a digital vending machine to make accessing HIV self-testing as simple as possible. In the Fast-Track City of Brighton, placement of a vending machine in a gay sauna resulted in an eight-fold increase in uptake of HIV self-testing compared to community outreach efforts. </a:t>
            </a:r>
          </a:p>
          <a:p>
            <a:endParaRPr lang="en-US" altLang="en-US" sz="1600" u="sng" dirty="0"/>
          </a:p>
          <a:p>
            <a:endParaRPr lang="en-US" altLang="en-US" sz="1600" dirty="0"/>
          </a:p>
        </p:txBody>
      </p:sp>
      <p:sp>
        <p:nvSpPr>
          <p:cNvPr id="56324" name="Slide Number Placeholder 3">
            <a:extLst>
              <a:ext uri="{FF2B5EF4-FFF2-40B4-BE49-F238E27FC236}">
                <a16:creationId xmlns:a16="http://schemas.microsoft.com/office/drawing/2014/main" id="{EA395C58-332E-4833-AA06-9A8930D930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780E2E9-6A3B-4318-B14C-3CE6A6890FAA}"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C5EFA12-467C-4DDA-A1D9-E7B62C3540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DC677FE-22D8-4883-A1F0-A7B29C302E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a:t>Audio</a:t>
            </a:r>
          </a:p>
          <a:p>
            <a:r>
              <a:rPr lang="en-US" altLang="en-US" dirty="0"/>
              <a:t>As we’ve reviewed, you and your fellow clinicians have a broad array of tools for diagnosing HIV – HIV antibody tests, fourth generation tests for diagnosing acute HIV infection, HIV self-testing, traditional early infant diagnosis using centralized laboratories, and point-of-care early infant diagnosis. But how do you and your clinic best use these diagnostic tools to increase the number of people being tested? Let’s explore this now. </a:t>
            </a:r>
          </a:p>
          <a:p>
            <a:endParaRPr lang="en-US" altLang="en-US" b="1" dirty="0"/>
          </a:p>
          <a:p>
            <a:endParaRPr lang="en-US" altLang="en-US" dirty="0"/>
          </a:p>
        </p:txBody>
      </p:sp>
      <p:sp>
        <p:nvSpPr>
          <p:cNvPr id="68612" name="Slide Number Placeholder 3">
            <a:extLst>
              <a:ext uri="{FF2B5EF4-FFF2-40B4-BE49-F238E27FC236}">
                <a16:creationId xmlns:a16="http://schemas.microsoft.com/office/drawing/2014/main" id="{695320ED-1AAB-47A6-AAAD-99D2EFBF60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E41DFE-CCD1-4903-BF7E-B4B84E7917D6}"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1B9AFB1-D8B0-44CB-8BD9-581A8A1596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5EC8736B-433A-45FD-AD45-AB0654B0B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sz="1600" dirty="0"/>
              <a:t>This section will explore five different strategies that have been identified as effective at increasing the uptake in testing: multi-disease testing; mobile testing; home-based testing; opt-out testing; and partner notification. </a:t>
            </a:r>
            <a:endParaRPr lang="en-US" altLang="en-US" sz="1600" u="sng" dirty="0"/>
          </a:p>
          <a:p>
            <a:endParaRPr lang="en-US" altLang="en-US" sz="1600" dirty="0"/>
          </a:p>
        </p:txBody>
      </p:sp>
      <p:sp>
        <p:nvSpPr>
          <p:cNvPr id="72708" name="Slide Number Placeholder 3">
            <a:extLst>
              <a:ext uri="{FF2B5EF4-FFF2-40B4-BE49-F238E27FC236}">
                <a16:creationId xmlns:a16="http://schemas.microsoft.com/office/drawing/2014/main" id="{C5A1ED6C-BCE9-49D1-9239-4762B0A900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B4E93D-3518-4261-A7E4-9D42A165F824}"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53BE37A-2579-4DAB-9539-6856365F8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3008359-A3BC-492E-8AB0-424248C9D1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This module has been developed to support the Fast-Track Cities Initiative. The Fast-Track Cities Initiative is a worldwide movement that seeks to use the unique potential of local communities to accelerate progress towards achieving HIV epidemic control. More than 250 cities worldwide have joined on the Fast-Track Cities initiative. The primary partners of the Fast-Track Cities Initiative are UNAIDS, the International Association of Providers of AIDS Care (IAPAC), and UN-Habitat. For more information on the Fast-Track Cities initiative, you can visit the website by clicking here. </a:t>
            </a:r>
          </a:p>
          <a:p>
            <a:r>
              <a:rPr lang="en-US" altLang="en-US" dirty="0"/>
              <a:t> </a:t>
            </a:r>
          </a:p>
          <a:p>
            <a:endParaRPr lang="en-US" altLang="en-US" sz="1600" dirty="0"/>
          </a:p>
        </p:txBody>
      </p:sp>
      <p:sp>
        <p:nvSpPr>
          <p:cNvPr id="11268" name="Slide Number Placeholder 3">
            <a:extLst>
              <a:ext uri="{FF2B5EF4-FFF2-40B4-BE49-F238E27FC236}">
                <a16:creationId xmlns:a16="http://schemas.microsoft.com/office/drawing/2014/main" id="{78BBAAE3-5116-433F-9CBD-1BDD08E425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9E49B4-1087-4C50-A337-AC3683A2948D}"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3C7994A-F794-41D7-B78F-E7CC7C8452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9605DE4-7B8E-4F3B-8865-2DB80C55D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The first innovative strategy to increase the uptake in HIV testing is to situate HIV testing in the context of screening for other health problems. This means screening for HIV alongside screening for hypertension, diabetes, malaria, cervical cancer, tuberculosis, need for family planning potentially reduces the stigma associated with learning one’s HIV status.</a:t>
            </a:r>
            <a:endParaRPr lang="en-US" altLang="en-US" sz="1600" dirty="0">
              <a:solidFill>
                <a:srgbClr val="000000"/>
              </a:solidFill>
              <a:latin typeface="Cambria" panose="02040503050406030204" pitchFamily="18" charset="0"/>
            </a:endParaRPr>
          </a:p>
          <a:p>
            <a:endParaRPr lang="en-US" altLang="en-US" sz="1600" u="sng" dirty="0"/>
          </a:p>
          <a:p>
            <a:endParaRPr lang="en-US" altLang="en-US" sz="1600" dirty="0"/>
          </a:p>
        </p:txBody>
      </p:sp>
      <p:sp>
        <p:nvSpPr>
          <p:cNvPr id="74756" name="Slide Number Placeholder 3">
            <a:extLst>
              <a:ext uri="{FF2B5EF4-FFF2-40B4-BE49-F238E27FC236}">
                <a16:creationId xmlns:a16="http://schemas.microsoft.com/office/drawing/2014/main" id="{961FFD50-9135-40A9-9EA2-ED3A00A246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F0ECFC-40F1-438A-BCDE-60685809C54F}"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F9F6D32-754A-481D-9856-AA42B5F965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B18F7A15-F1F5-46DC-A2C2-D78339280B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Another way to make HIV testing easier for people to access is to literally take HIV testing programs on the road. Studies have shown that mobile HIV testing generates high levels of knowledge of HIV status, including among people who have never tested for HIV. Mobile testing programs have proven to be especially useful for populations that are not well served by mainstream health facilities, such as marginalized populations and residents of informal settlements. As with other testing strategies, mobile testing is most effective when services are carefully targeted to locations frequented by people at high risk of HIV infection. </a:t>
            </a:r>
          </a:p>
          <a:p>
            <a:pPr>
              <a:lnSpc>
                <a:spcPct val="107000"/>
              </a:lnSpc>
              <a:spcBef>
                <a:spcPct val="0"/>
              </a:spcBef>
              <a:spcAft>
                <a:spcPts val="800"/>
              </a:spcAft>
            </a:pPr>
            <a:endParaRPr lang="en-US" altLang="en-US" sz="1600" u="sng" dirty="0"/>
          </a:p>
          <a:p>
            <a:endParaRPr lang="en-US" altLang="en-US" sz="1600" dirty="0"/>
          </a:p>
        </p:txBody>
      </p:sp>
      <p:sp>
        <p:nvSpPr>
          <p:cNvPr id="80900" name="Slide Number Placeholder 3">
            <a:extLst>
              <a:ext uri="{FF2B5EF4-FFF2-40B4-BE49-F238E27FC236}">
                <a16:creationId xmlns:a16="http://schemas.microsoft.com/office/drawing/2014/main" id="{E11B3FBB-53C5-4984-A1DC-0F5D507AF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573646E-9606-434B-B543-BEB2C23CCE3E}"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D3F381A-2A15-481E-843E-5495894CEE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87E02539-9844-4E14-ADE4-E92D63F047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sz="1600" dirty="0"/>
              <a:t>In the Fast-Track City of Paris, HIV testing in neighborhoods is coupled with community outreach and a broad citywide communications campaign. This combination approach is part of the city’s Fast-Track agenda. </a:t>
            </a:r>
            <a:r>
              <a:rPr lang="en-US" altLang="en-US" sz="1600" dirty="0">
                <a:cs typeface="Times New Roman" panose="02020603050405020304" pitchFamily="18" charset="0"/>
              </a:rPr>
              <a:t>The provision of rapid HIV testing in neighborhoods has helped double the number of people tested.</a:t>
            </a:r>
          </a:p>
          <a:p>
            <a:endParaRPr lang="en-US" altLang="en-US" sz="1600" dirty="0"/>
          </a:p>
          <a:p>
            <a:endParaRPr lang="en-US" altLang="en-US" sz="1600" dirty="0"/>
          </a:p>
        </p:txBody>
      </p:sp>
      <p:sp>
        <p:nvSpPr>
          <p:cNvPr id="82948" name="Slide Number Placeholder 3">
            <a:extLst>
              <a:ext uri="{FF2B5EF4-FFF2-40B4-BE49-F238E27FC236}">
                <a16:creationId xmlns:a16="http://schemas.microsoft.com/office/drawing/2014/main" id="{7A183DE5-ADFE-49C6-893A-CDAA208B54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237B89F-E1F0-44CA-A7CD-F379A609A30A}"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DFEC798A-43CC-4D54-9D40-03B3E0742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9BD29640-0D36-4D86-9E30-EF969C1537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Another strategy to increase testing uptake is to consider a campaign of home-based testing, especially if you are working in an area with high prevalence of HIV. Home-based HIV testing has proven highly effective in achieving high levels of knowledge of HIV status. With home-based testing, trained lay workers go door to door in a community, offering rapid HIV testing to all household members.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Home-based testing is especially effective in reaching children and people who have never tested. The evidence is mixed on the success of home-based testing in reaching men and adolescents. For example, as men typically work outside the home, they are likely to be missed by many door-to-door testing initiatives.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endParaRPr lang="en-US" altLang="en-US" sz="1600" dirty="0"/>
          </a:p>
        </p:txBody>
      </p:sp>
      <p:sp>
        <p:nvSpPr>
          <p:cNvPr id="87044" name="Slide Number Placeholder 3">
            <a:extLst>
              <a:ext uri="{FF2B5EF4-FFF2-40B4-BE49-F238E27FC236}">
                <a16:creationId xmlns:a16="http://schemas.microsoft.com/office/drawing/2014/main" id="{24A41E19-2BC6-4095-8311-C8ACC27774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210C46-75B4-445C-8B32-52EF793075BF}"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A3FFD0A-D1BA-49D3-8A37-57DA313C42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F8504BC-24AE-4754-A45D-B57C9E1CE5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Let’s look at another strategy to increase HIV testing uptake now. As a provider, you may offer HIV testing to your patients. It’s easier when your clinic has made this a routine part of health care delivery. HIV infection can cause a wide variety of signs and symptoms for which individuals may seek care in health settings. The routine offer of an HIV test in health settings can help diagnose HIV in individuals who are ill but who are unaware of their HIV infection.</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IAPAC recommends the offer of HIV testing to all patients that present in health care settings.</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HIV testing can occur in a health care setting in several ways. Health providers can entirely leave it up to the patient to ask, without making a recommendation. Alternatively, health providers can recommend testing but leave it to the patient to specifically request testing. That’s what is known as “opt-in.” The third option is known as “opt-out” testing. Here, you as a provider inform your patient that an HIV test will be performed unless they expressly ask not to be tested. Studies have found that opt-out testing generates higher testing rates than patient choice or opt-in testing.</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In thinking about which of these three approaches you might want to implement, you will want to find out what your national HIV testing law or policy says. Earlier approaches to HIV testing made it somewhat difficult to test – by requiring extensive pre- and post-test counseling, and by demanding written consent before an HIV test could be performed. Vestiges of this approach may persist in some national laws. In many jurisdictions, HIV testing laws have been revised in order to streamline the testing process and increase HIV testing in health care settings.</a:t>
            </a:r>
            <a:endParaRPr lang="en-US" altLang="en-US" sz="1600" dirty="0">
              <a:solidFill>
                <a:srgbClr val="000000"/>
              </a:solidFill>
              <a:latin typeface="Cambria" panose="02040503050406030204" pitchFamily="18" charset="0"/>
            </a:endParaRPr>
          </a:p>
          <a:p>
            <a:endParaRPr lang="en-US" altLang="en-US" sz="1600" u="sng" dirty="0"/>
          </a:p>
          <a:p>
            <a:pPr>
              <a:lnSpc>
                <a:spcPct val="107000"/>
              </a:lnSpc>
              <a:spcBef>
                <a:spcPct val="0"/>
              </a:spcBef>
              <a:spcAft>
                <a:spcPts val="800"/>
              </a:spcAft>
            </a:pPr>
            <a:endParaRPr lang="en-US" altLang="en-US" sz="1600" dirty="0">
              <a:solidFill>
                <a:srgbClr val="000000"/>
              </a:solidFill>
            </a:endParaRPr>
          </a:p>
          <a:p>
            <a:endParaRPr lang="en-US" altLang="en-US" sz="1600" dirty="0"/>
          </a:p>
          <a:p>
            <a:endParaRPr lang="en-US" altLang="en-US" sz="1600" dirty="0"/>
          </a:p>
        </p:txBody>
      </p:sp>
      <p:sp>
        <p:nvSpPr>
          <p:cNvPr id="91140" name="Slide Number Placeholder 3">
            <a:extLst>
              <a:ext uri="{FF2B5EF4-FFF2-40B4-BE49-F238E27FC236}">
                <a16:creationId xmlns:a16="http://schemas.microsoft.com/office/drawing/2014/main" id="{3310D64C-D5F2-4988-BF05-F17282A1E9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E7E468F-4190-43B8-B3B2-15F8605B63E7}"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4FC85CB-5AAB-42D3-9905-4B3D486A9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63E3A23D-0782-4273-9A80-3A9A23F12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FF0000"/>
                </a:solidFill>
              </a:rPr>
              <a:t>The final innovative testing strategy that we’ll explore to increase HIV testing uptake is partner notification. Sexual transmission of HIV, of course, is not a solo event. It requires two people – one of them living with HIV, and the other uninfected – for transmission to occur. Therefore, when you or your colleagues diagnose a new case of HIV infection, it makes sense to notify the partner or partners of the index case that they should be tested for HIV as well. This is called partner notification, or index testing.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FF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FF0000"/>
                </a:solidFill>
              </a:rPr>
              <a:t>WHO and IAPAC recommend the offer of HIV testing to the partners of all newly diagnosed individuals. This requires the integration of partner notification strategies into HIV testing and treatment programs. </a:t>
            </a:r>
          </a:p>
          <a:p>
            <a:pPr>
              <a:lnSpc>
                <a:spcPct val="107000"/>
              </a:lnSpc>
              <a:spcBef>
                <a:spcPct val="0"/>
              </a:spcBef>
              <a:spcAft>
                <a:spcPts val="800"/>
              </a:spcAft>
            </a:pPr>
            <a:endParaRPr lang="en-US" altLang="en-US" sz="1600" dirty="0">
              <a:solidFill>
                <a:srgbClr val="FF0000"/>
              </a:solidFill>
            </a:endParaRPr>
          </a:p>
          <a:p>
            <a:pPr>
              <a:lnSpc>
                <a:spcPct val="107000"/>
              </a:lnSpc>
              <a:spcBef>
                <a:spcPct val="0"/>
              </a:spcBef>
              <a:spcAft>
                <a:spcPts val="800"/>
              </a:spcAft>
            </a:pPr>
            <a:r>
              <a:rPr lang="en-US" altLang="en-US" sz="1600" dirty="0">
                <a:solidFill>
                  <a:srgbClr val="FF0000"/>
                </a:solidFill>
              </a:rPr>
              <a:t>There are several possible approaches you can take to partner notification. Partner notification can focus solely on the sexual and drug-using partners named by individuals who test HIV-positive. In high-prevalence settings, index testing involves the routine offer of HIV testing to all members of the household of a person who has tested HIV-positive. In assisted partner notification, trained health workers contact partners or household members to provide counseling and testing. For passive partner notification, health workers advise an individual who has tested HIV-positive to inform her or his sexual or drug-using partners. Contract notification involves an agreement between the health provider and the person who has tested HIV-positive that the client will inform her or his partners. In contract notification, the client receives training on how to disclose her or his HIV status. </a:t>
            </a:r>
            <a:endParaRPr lang="en-US" altLang="en-US" sz="1600" dirty="0">
              <a:solidFill>
                <a:srgbClr val="000000"/>
              </a:solidFill>
              <a:latin typeface="Cambria" panose="02040503050406030204" pitchFamily="18" charset="0"/>
            </a:endParaRPr>
          </a:p>
          <a:p>
            <a:endParaRPr lang="en-US" altLang="en-US" sz="1600" u="sng" dirty="0"/>
          </a:p>
          <a:p>
            <a:endParaRPr lang="en-US" altLang="en-US" sz="1600" dirty="0"/>
          </a:p>
        </p:txBody>
      </p:sp>
      <p:sp>
        <p:nvSpPr>
          <p:cNvPr id="93188" name="Slide Number Placeholder 3">
            <a:extLst>
              <a:ext uri="{FF2B5EF4-FFF2-40B4-BE49-F238E27FC236}">
                <a16:creationId xmlns:a16="http://schemas.microsoft.com/office/drawing/2014/main" id="{3A9383DE-B2A3-44D3-AE44-C5FB884D0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19B361-DDE9-41EC-842E-9D9C4711199F}"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C29A5A7-EFA7-4563-9402-FBF57DAAFD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E0AEE2C0-D99D-410C-BC9F-282FF83F35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a:t>Audio</a:t>
            </a:r>
          </a:p>
          <a:p>
            <a:r>
              <a:rPr lang="en-US" altLang="en-US" dirty="0"/>
              <a:t>Now that we’ve explored ways to increase HIV testing uptake, let’s review evidence-based interventions to increase linking people living with HIV to care. </a:t>
            </a:r>
            <a:br>
              <a:rPr lang="en-US" altLang="en-US" b="1" dirty="0"/>
            </a:br>
            <a:endParaRPr lang="en-US" altLang="en-US" b="1" dirty="0"/>
          </a:p>
          <a:p>
            <a:endParaRPr lang="en-US" altLang="en-US" dirty="0"/>
          </a:p>
        </p:txBody>
      </p:sp>
      <p:sp>
        <p:nvSpPr>
          <p:cNvPr id="101380" name="Slide Number Placeholder 3">
            <a:extLst>
              <a:ext uri="{FF2B5EF4-FFF2-40B4-BE49-F238E27FC236}">
                <a16:creationId xmlns:a16="http://schemas.microsoft.com/office/drawing/2014/main" id="{E7EB8CF6-5580-45C8-916C-02C3B14039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113560-6E54-45AB-8D6F-DE76D95007B0}"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CCF2E99-2DF6-4F7F-BF25-DAC00DC10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AACEB082-739C-432B-B6FB-6B0BF4CA44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Strategies that have been found to be effective at linking people who test HIV positive to care include fast-track, or same-day initiation of antiretroviral therapy, the use of HIV checkpoints, peer navigation, service decentralization and deployment of community health workers, and the use of HIV surveillance, called data to care, to engage clients who are HIV-positive but not in care. </a:t>
            </a:r>
            <a:r>
              <a:rPr lang="en-US" altLang="en-US" sz="1600" dirty="0"/>
              <a:t>Click on each intervention to learn more. </a:t>
            </a: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endParaRPr lang="en-US" altLang="en-US" sz="1600" dirty="0"/>
          </a:p>
        </p:txBody>
      </p:sp>
      <p:sp>
        <p:nvSpPr>
          <p:cNvPr id="103428" name="Slide Number Placeholder 3">
            <a:extLst>
              <a:ext uri="{FF2B5EF4-FFF2-40B4-BE49-F238E27FC236}">
                <a16:creationId xmlns:a16="http://schemas.microsoft.com/office/drawing/2014/main" id="{09A38A49-D64B-483B-9CD7-8B1120E57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9CB4E9-78FC-4036-B506-7109692762FE}"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E8921F1-6301-4F60-96BB-778347BB9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07876B84-9E2F-4ABD-912B-78AF4DE68D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The first strategy to effectively link people who test HIV-positive is to fast-track treatment initiation. In 2017, the World Health Organization recommended the initiation of antiretroviral therapy on the same day a person tests HIV-positive, in cases where the individual is ready to begin treatment. This represents a shift in the traditional approach to HIV treatment initiation, which delayed treatment initiation for newly diagnosed individuals with high CD4 counts. Same-day treatment initiation is aligned with the WHO’s recommended treat-all approach, which recognizes the benefits of early HIV treatment for the health of people living with HIV.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Numerous studies have assessed the feasibility and health impact of same-day treatment initiation for people testing HIV-positive. There is growing interest in same-day treatment initiation protocols, and studies have proven that this approach is feasible in both resource-rich and resource-limited settings and in both cities and rural areas.</a:t>
            </a:r>
            <a:r>
              <a:rPr lang="en-US" altLang="en-US" sz="1600" dirty="0">
                <a:solidFill>
                  <a:srgbClr val="000000"/>
                </a:solidFill>
                <a:latin typeface="Cambria" panose="02040503050406030204" pitchFamily="18" charset="0"/>
              </a:rPr>
              <a:t> For example, </a:t>
            </a:r>
            <a:r>
              <a:rPr lang="en-US" altLang="en-US" sz="1600" dirty="0">
                <a:solidFill>
                  <a:srgbClr val="000000"/>
                </a:solidFill>
              </a:rPr>
              <a:t>in Uganda, same-day initiation has been integrated as policy in at least 20 different HIV clinics.</a:t>
            </a:r>
            <a:r>
              <a:rPr lang="en-US" altLang="en-US" sz="1600" dirty="0">
                <a:ea typeface="Calibri" panose="020F0502020204030204" pitchFamily="34" charset="0"/>
                <a:cs typeface="Times New Roman" panose="02020603050405020304" pitchFamily="18" charset="0"/>
              </a:rPr>
              <a:t> </a:t>
            </a:r>
            <a:r>
              <a:rPr lang="en-US" altLang="en-US" sz="1600" dirty="0">
                <a:solidFill>
                  <a:srgbClr val="000000"/>
                </a:solidFill>
              </a:rPr>
              <a:t>These studies indicate that, compared with people who wait to start HIV treatment, people who initiate antiretroviral therapy on the same day they are diagnosed are more likely to be linked to care, more likely to remain engaged in care, and more likely to be virally suppressed. This has recently been confirmed by a major study undertaken in Port au Prince.</a:t>
            </a:r>
          </a:p>
          <a:p>
            <a:pPr>
              <a:lnSpc>
                <a:spcPct val="107000"/>
              </a:lnSpc>
              <a:spcBef>
                <a:spcPct val="0"/>
              </a:spcBef>
              <a:spcAft>
                <a:spcPts val="800"/>
              </a:spcAft>
            </a:pPr>
            <a:endParaRPr lang="en-US" altLang="en-US" sz="1600" dirty="0">
              <a:solidFill>
                <a:srgbClr val="000000"/>
              </a:solidFill>
            </a:endParaRPr>
          </a:p>
          <a:p>
            <a:pPr>
              <a:lnSpc>
                <a:spcPct val="107000"/>
              </a:lnSpc>
              <a:spcBef>
                <a:spcPct val="0"/>
              </a:spcBef>
              <a:spcAft>
                <a:spcPts val="800"/>
              </a:spcAft>
            </a:pPr>
            <a:r>
              <a:rPr lang="en-US" altLang="en-US" sz="1600" dirty="0">
                <a:solidFill>
                  <a:srgbClr val="000000"/>
                </a:solidFill>
              </a:rPr>
              <a:t>Approaches that have been tried differ. There is growing interest in same-day treatment initiation protocols, and studies have proven that this approach is feasible in both resource-rich and resource-limited settings and in both cities and rural areas.</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Same-day treatment initiation must in all cases be voluntary. Individuals who are not ready to begin HIV treatment should not be pressured to do so but instead should receive counseling, education and support. </a:t>
            </a:r>
            <a:endParaRPr lang="en-US" altLang="en-US" sz="1600" dirty="0">
              <a:solidFill>
                <a:srgbClr val="000000"/>
              </a:solidFill>
              <a:latin typeface="Cambria" panose="02040503050406030204" pitchFamily="18" charset="0"/>
            </a:endParaRPr>
          </a:p>
          <a:p>
            <a:endParaRPr lang="en-US" altLang="en-US" sz="1600" u="sng" dirty="0"/>
          </a:p>
          <a:p>
            <a:endParaRPr lang="en-US" altLang="en-US" sz="1600" dirty="0"/>
          </a:p>
        </p:txBody>
      </p:sp>
      <p:sp>
        <p:nvSpPr>
          <p:cNvPr id="105476" name="Slide Number Placeholder 3">
            <a:extLst>
              <a:ext uri="{FF2B5EF4-FFF2-40B4-BE49-F238E27FC236}">
                <a16:creationId xmlns:a16="http://schemas.microsoft.com/office/drawing/2014/main" id="{E92B21C1-1EB6-42B4-BDB0-8DA71D3E1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4AA6B5-7F1D-4354-B769-9A50F602D75B}"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CB7F339-60B6-4B36-83FA-331BB38B55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B019FC58-74EE-4F76-B94C-4D7368C4A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In 2013, San Francisco implemented the RAPID protocol, which aims to link all people who test HIV-positive to HIV care within five days of diagnosis. Within the RAPID protocol, HIV treatment is initiated at the first clinic visit. All HIV providers and patient navigators in San Francisco were trained on the RAPID protocol. In the three years following its initiation, the RAPID approach has reduced time from diagnosis to care by 38%, the time from diagnosis to initiation of HIV treatment by 96%, and the time from diagnosis to viral suppression by 54%. You can learn more about the requirements for implementation of the RAPID approach by clicking here. </a:t>
            </a:r>
            <a:endParaRPr lang="en-US" altLang="en-US" sz="1600" dirty="0">
              <a:solidFill>
                <a:srgbClr val="000000"/>
              </a:solidFill>
              <a:latin typeface="Cambria" panose="02040503050406030204" pitchFamily="18" charset="0"/>
            </a:endParaRPr>
          </a:p>
          <a:p>
            <a:endParaRPr lang="en-US" altLang="en-US" sz="1600" dirty="0"/>
          </a:p>
        </p:txBody>
      </p:sp>
      <p:sp>
        <p:nvSpPr>
          <p:cNvPr id="109572" name="Slide Number Placeholder 3">
            <a:extLst>
              <a:ext uri="{FF2B5EF4-FFF2-40B4-BE49-F238E27FC236}">
                <a16:creationId xmlns:a16="http://schemas.microsoft.com/office/drawing/2014/main" id="{343BF930-3518-4CB0-8619-66E1AF06C3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4123B0A-9470-4FF6-B255-AF6A4F730951}"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218246D-B6B8-4B82-8766-CDCD65905A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1408547-0360-418D-B0D2-668080B4BD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As you know, for the first time in the epidemic’s history, we now have the needed tools to end the AIDS epidemic. For you as a clinician, the question is how you and your colleagues can best use available tools for the benefit of your clients. Like clinicians in every other community, you have likely encountered challenges to implementing HIV testing and linkage services. That is where this online module can help. It aims to provide you with strategies for overcoming these challenges, even in settings where resources are limited. </a:t>
            </a:r>
          </a:p>
          <a:p>
            <a:r>
              <a:rPr lang="en-US" altLang="en-US" dirty="0"/>
              <a:t> </a:t>
            </a:r>
          </a:p>
          <a:p>
            <a:r>
              <a:rPr lang="en-US" altLang="en-US" dirty="0"/>
              <a:t>This module specifically addresses the first goal of the Fast-Track Cities Initiative: Attaining the UNAIDS 90-90-90 targets by 2020. In particular, this module offers you information and guidance to help your clinic and community attain the first two targets – ensuring that at least 90% of all people living with HIV, or PLWH, in your community are aware of their HIV status, and linking at least 90% of all people who are diagnosed with HIV to HIV treatment services.</a:t>
            </a:r>
          </a:p>
          <a:p>
            <a:endParaRPr lang="en-US" altLang="en-US" sz="1600" u="sng" dirty="0"/>
          </a:p>
          <a:p>
            <a:endParaRPr lang="en-US" altLang="en-US" sz="1600" dirty="0"/>
          </a:p>
        </p:txBody>
      </p:sp>
      <p:sp>
        <p:nvSpPr>
          <p:cNvPr id="13316" name="Slide Number Placeholder 3">
            <a:extLst>
              <a:ext uri="{FF2B5EF4-FFF2-40B4-BE49-F238E27FC236}">
                <a16:creationId xmlns:a16="http://schemas.microsoft.com/office/drawing/2014/main" id="{243517B4-DA95-4CC7-88C5-D473E1B929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582A2C-E91B-4FD1-AF75-6ED65ED6E021}"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6B99B09-53CE-4310-9FA6-000BB480B8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4D10B8AE-47D8-4501-B6C7-C327F4213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Another evidence-based strategy to increase linkage to care is the use of HIV checkpoints. HIV checkpoints are rapid HIV testing facilities that people can drop into to get tested for HIV. Although HIV checkpoints are a means of delivering rapid HIV testing, often alongside STI screening, they serve a key function in swiftly linking clients to HIV treatment, care, and prevention services.  </a:t>
            </a: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If you are serving or need to serve a large population of men who have sex with men, one innovative approach is to have a center that offers comprehensive sexual health services. This approach combines HIV and STI screening and makes immediate linkage to services, as needed – to HIV treatment for men who test HIV-positive, and to PrEP for men who test HIV-negative but who engage in risky sexual behavior. </a:t>
            </a: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endParaRPr lang="en-US" altLang="en-US" sz="1600" dirty="0"/>
          </a:p>
        </p:txBody>
      </p:sp>
      <p:sp>
        <p:nvSpPr>
          <p:cNvPr id="113668" name="Slide Number Placeholder 3">
            <a:extLst>
              <a:ext uri="{FF2B5EF4-FFF2-40B4-BE49-F238E27FC236}">
                <a16:creationId xmlns:a16="http://schemas.microsoft.com/office/drawing/2014/main" id="{877AC74D-F48E-4A80-BA9F-CBE9BC0EFE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E1A7B9A-3D2F-4BFA-B069-AA71168BD7C0}"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10EF689-8445-472A-85F2-8B94F74FF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00EA26C-D5D7-4D3D-9245-D3555E5FC1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The checkpoint approach is now in use in many cities. One of the first HIV checkpoints was in Amsterdam; this program used rapid testing at a time when public clinics were still using the older HIV antibody tests that required clients to wait for their test results. </a:t>
            </a:r>
          </a:p>
          <a:p>
            <a:pPr>
              <a:lnSpc>
                <a:spcPct val="107000"/>
              </a:lnSpc>
              <a:spcBef>
                <a:spcPct val="0"/>
              </a:spcBef>
              <a:spcAft>
                <a:spcPts val="800"/>
              </a:spcAft>
            </a:pPr>
            <a:endParaRPr lang="en-US" altLang="en-US" sz="1600" dirty="0">
              <a:solidFill>
                <a:srgbClr val="000000"/>
              </a:solidFill>
            </a:endParaRPr>
          </a:p>
          <a:p>
            <a:pPr>
              <a:lnSpc>
                <a:spcPct val="107000"/>
              </a:lnSpc>
              <a:spcBef>
                <a:spcPct val="0"/>
              </a:spcBef>
              <a:spcAft>
                <a:spcPts val="800"/>
              </a:spcAft>
            </a:pPr>
            <a:r>
              <a:rPr lang="en-US" altLang="en-US" sz="1600" dirty="0">
                <a:solidFill>
                  <a:srgbClr val="000000"/>
                </a:solidFill>
              </a:rPr>
              <a:t>Some HIV checkpoints are operated by public health agencies, while others, such as the PRONTO! program in Melbourne, are entirely led by community peers. </a:t>
            </a:r>
          </a:p>
          <a:p>
            <a:pPr>
              <a:lnSpc>
                <a:spcPct val="107000"/>
              </a:lnSpc>
              <a:spcBef>
                <a:spcPct val="0"/>
              </a:spcBef>
              <a:spcAft>
                <a:spcPts val="800"/>
              </a:spcAft>
            </a:pPr>
            <a:endParaRPr lang="en-US" altLang="en-US" sz="1600" dirty="0">
              <a:solidFill>
                <a:srgbClr val="000000"/>
              </a:solidFill>
            </a:endParaRPr>
          </a:p>
          <a:p>
            <a:pPr>
              <a:lnSpc>
                <a:spcPct val="107000"/>
              </a:lnSpc>
              <a:spcBef>
                <a:spcPct val="0"/>
              </a:spcBef>
              <a:spcAft>
                <a:spcPts val="800"/>
              </a:spcAft>
            </a:pPr>
            <a:r>
              <a:rPr lang="en-US" altLang="en-US" sz="1600" dirty="0">
                <a:solidFill>
                  <a:srgbClr val="000000"/>
                </a:solidFill>
              </a:rPr>
              <a:t>Multiple models for these comprehensive sexual health clinics have emerged. In the Fast-Track City of London, the Dean Street Express Clinic is the largest STI clinic in England. It has been configured to provide a comfortable drop-in facility where clients enter sexual risk information in kiosks and use private rooms to collect their oral, rectal and genital specimens. These specimens then are tested, and results are provided to the client by text message within hours.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In the Fast-Track City of New York, the city’s underused STI clinics have been repurposed as comprehensive sexual health clinics. Clients receive rapid HIV and STI testing. Those who test HIV-positive are immediately linked to HIV treatment, and those testing negative are linked to PrEP services, where appropriate.</a:t>
            </a:r>
            <a:endParaRPr lang="en-US" altLang="en-US" sz="1600" dirty="0">
              <a:solidFill>
                <a:srgbClr val="000000"/>
              </a:solidFill>
              <a:latin typeface="Cambria" panose="02040503050406030204" pitchFamily="18" charset="0"/>
            </a:endParaRPr>
          </a:p>
          <a:p>
            <a:endParaRPr lang="en-US" altLang="en-US" sz="1600" u="sng" dirty="0"/>
          </a:p>
          <a:p>
            <a:endParaRPr lang="en-US" altLang="en-US" sz="1600" dirty="0"/>
          </a:p>
        </p:txBody>
      </p:sp>
      <p:sp>
        <p:nvSpPr>
          <p:cNvPr id="115716" name="Slide Number Placeholder 3">
            <a:extLst>
              <a:ext uri="{FF2B5EF4-FFF2-40B4-BE49-F238E27FC236}">
                <a16:creationId xmlns:a16="http://schemas.microsoft.com/office/drawing/2014/main" id="{858E26F1-0B5B-45A1-8102-357C0A7147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E19E0C-4000-49B4-AE72-67C4400642F0}"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8F99D3C-CE6B-4088-9D02-B38CD7790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C23FE641-FE42-4384-90F1-0F97A59820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dirty="0"/>
              <a:t>A peer navigator is person living with HIV who provides assistance and support to other HIV-positive people who are newly diagnosed or re-engaging with community services. </a:t>
            </a:r>
            <a:r>
              <a:rPr lang="en-US" altLang="en-US" dirty="0">
                <a:solidFill>
                  <a:srgbClr val="000000"/>
                </a:solidFill>
              </a:rPr>
              <a:t>People living with HIV are ideal peer navigators, as they understand the challenges of a new HIV diagnosis and recognize the difficulties associated with navigating an often-fragmented and complex service systems.</a:t>
            </a:r>
            <a:endParaRPr lang="en-US" altLang="en-US" dirty="0">
              <a:solidFill>
                <a:srgbClr val="000000"/>
              </a:solidFill>
              <a:latin typeface="Cambria" panose="02040503050406030204" pitchFamily="18" charset="0"/>
            </a:endParaRPr>
          </a:p>
          <a:p>
            <a:pPr>
              <a:lnSpc>
                <a:spcPct val="107000"/>
              </a:lnSpc>
              <a:spcBef>
                <a:spcPct val="0"/>
              </a:spcBef>
              <a:spcAft>
                <a:spcPts val="800"/>
              </a:spcAft>
            </a:pPr>
            <a:endParaRPr lang="en-US" altLang="en-US" dirty="0"/>
          </a:p>
          <a:p>
            <a:pPr>
              <a:lnSpc>
                <a:spcPct val="107000"/>
              </a:lnSpc>
              <a:spcBef>
                <a:spcPct val="0"/>
              </a:spcBef>
              <a:spcAft>
                <a:spcPts val="800"/>
              </a:spcAft>
            </a:pPr>
            <a:r>
              <a:rPr lang="en-US" altLang="en-US" sz="1600" dirty="0">
                <a:solidFill>
                  <a:srgbClr val="000000"/>
                </a:solidFill>
              </a:rPr>
              <a:t>It is a valuable intervention – not only for linking newly diagnosed individuals to care, but also for re-engaging clients who have fallen out of care. It promotes retention in care, aiding in treatment adherence, and achieving and maintaining viral suppression.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endParaRPr lang="en-US" altLang="en-US" sz="1600" dirty="0">
              <a:solidFill>
                <a:srgbClr val="000000"/>
              </a:solidFill>
            </a:endParaRPr>
          </a:p>
          <a:p>
            <a:pPr>
              <a:lnSpc>
                <a:spcPct val="107000"/>
              </a:lnSpc>
              <a:spcBef>
                <a:spcPct val="0"/>
              </a:spcBef>
              <a:spcAft>
                <a:spcPts val="800"/>
              </a:spcAft>
            </a:pPr>
            <a:r>
              <a:rPr lang="en-US" altLang="en-US" sz="1600" dirty="0">
                <a:solidFill>
                  <a:srgbClr val="000000"/>
                </a:solidFill>
              </a:rPr>
              <a:t>The United States Centers for Disease Control and Prevention has identified a navigation intervention – Project CONNECT – as an evidence-informed intervention for linkage to care. Studies have demonstrated that navigation can be especially useful for marginalized groups with special challenges, such as individuals who are released from correctional facilities and who often struggle in obtaining appropriate care in the community.</a:t>
            </a: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There is no single model for navigation programs. For newly diagnosed, a usual approach to peer navigation is for the trained navigator to build rapport with the client – either on the day the client tests HIV-positive or within a set period time (such as five days). At this initial meeting, the trained navigator undertakes a psychosocial evaluation of the client and facilitates an initial laboratory assessment. As needed, the navigator is able to link the client with other health services, such as services for substance use and mental health disorders.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endParaRPr lang="en-US" altLang="en-US" sz="1600" dirty="0"/>
          </a:p>
        </p:txBody>
      </p:sp>
      <p:sp>
        <p:nvSpPr>
          <p:cNvPr id="117764" name="Slide Number Placeholder 3">
            <a:extLst>
              <a:ext uri="{FF2B5EF4-FFF2-40B4-BE49-F238E27FC236}">
                <a16:creationId xmlns:a16="http://schemas.microsoft.com/office/drawing/2014/main" id="{3222BAE8-2708-4B33-9A20-AE8F0651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19C59E-A62E-4081-B586-D83D0D91A991}"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D7C0F02-B6C8-4227-A902-1647CBCB5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801EA090-8A1B-45B5-8B6A-2F34E3A8F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Another strategy to increase and improve linkage to HIV care is decentralization and community health workers. </a:t>
            </a:r>
          </a:p>
          <a:p>
            <a:pPr>
              <a:lnSpc>
                <a:spcPct val="107000"/>
              </a:lnSpc>
              <a:spcBef>
                <a:spcPct val="0"/>
              </a:spcBef>
              <a:spcAft>
                <a:spcPts val="800"/>
              </a:spcAft>
            </a:pPr>
            <a:endParaRPr lang="en-US" altLang="en-US" sz="1600" dirty="0">
              <a:solidFill>
                <a:srgbClr val="000000"/>
              </a:solidFill>
            </a:endParaRPr>
          </a:p>
          <a:p>
            <a:pPr>
              <a:lnSpc>
                <a:spcPct val="107000"/>
              </a:lnSpc>
              <a:spcBef>
                <a:spcPct val="0"/>
              </a:spcBef>
              <a:spcAft>
                <a:spcPts val="800"/>
              </a:spcAft>
            </a:pPr>
            <a:r>
              <a:rPr lang="en-US" altLang="en-US" sz="1600" dirty="0">
                <a:solidFill>
                  <a:srgbClr val="000000"/>
                </a:solidFill>
              </a:rPr>
              <a:t>Linkage to HIV care is easiest when services have been decentralized from health care facilities to community settings. This makes services more convenient to access, bringing them closer to the people who need them. When an individual tests HIV-positive in a community setting, it is easier to access HIV treatment services when they are located in one’s own community rather than having to travel to a health facility that may be crowded and inconvenient.</a:t>
            </a:r>
          </a:p>
          <a:p>
            <a:pPr>
              <a:lnSpc>
                <a:spcPct val="107000"/>
              </a:lnSpc>
              <a:spcBef>
                <a:spcPct val="0"/>
              </a:spcBef>
              <a:spcAft>
                <a:spcPts val="800"/>
              </a:spcAft>
            </a:pP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Trained community health workers have a key role to play in decentralizing services. By shifting tasks that may have previously been performed by physicians and nurses to trained community health workers, you can reach more clients and </a:t>
            </a:r>
            <a:r>
              <a:rPr lang="en-US" altLang="en-US" sz="1600" dirty="0">
                <a:ea typeface="Calibri" panose="020F0502020204030204" pitchFamily="34" charset="0"/>
                <a:cs typeface="Times New Roman" panose="02020603050405020304" pitchFamily="18" charset="0"/>
              </a:rPr>
              <a:t>enhance testing uptake and linkage to care</a:t>
            </a:r>
            <a:r>
              <a:rPr lang="en-US" altLang="en-US" sz="1600" dirty="0">
                <a:solidFill>
                  <a:srgbClr val="000000"/>
                </a:solidFill>
              </a:rPr>
              <a:t>. The availability of community health workers allows you and your fellow clinicians to focus more of your time on the clinical services for which you’ve been specially trained.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Community health workers are most effective when they come from the communities they serve. This builds trust and enables each client’s link to the health system to engage with them in a language and manner they can understand.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Although community health workers are much less expensive to train and compensate than doctors and nurses, there are up-front costs associated with a program of community health workers. These workers must be trained, and they need to be provided with the equipment needed to do their jobs, such as medicines, diagnostics and communications tools. They need to be supervised and provided with opportunities for professional development and advancement. Studies consistently demonstrate that community health workers must be paid a reasonable salary. And these studies also show that community health workers are most effective when they are integrated into the health care system and clinical care teams.</a:t>
            </a:r>
            <a:endParaRPr lang="en-US" altLang="en-US" sz="1600" dirty="0">
              <a:solidFill>
                <a:srgbClr val="000000"/>
              </a:solidFill>
              <a:latin typeface="Cambria" panose="02040503050406030204" pitchFamily="18" charset="0"/>
            </a:endParaRPr>
          </a:p>
          <a:p>
            <a:endParaRPr lang="en-US" altLang="en-US" sz="1600" u="sng" dirty="0"/>
          </a:p>
          <a:p>
            <a:pPr>
              <a:lnSpc>
                <a:spcPct val="107000"/>
              </a:lnSpc>
              <a:spcBef>
                <a:spcPct val="0"/>
              </a:spcBef>
              <a:spcAft>
                <a:spcPts val="800"/>
              </a:spcAft>
            </a:pPr>
            <a:endParaRPr lang="en-US" altLang="en-US" sz="1600" dirty="0">
              <a:solidFill>
                <a:srgbClr val="000000"/>
              </a:solidFill>
            </a:endParaRPr>
          </a:p>
          <a:p>
            <a:endParaRPr lang="en-US" altLang="en-US" sz="1600" dirty="0"/>
          </a:p>
          <a:p>
            <a:endParaRPr lang="en-US" altLang="en-US" sz="1600" dirty="0"/>
          </a:p>
        </p:txBody>
      </p:sp>
      <p:sp>
        <p:nvSpPr>
          <p:cNvPr id="119812" name="Slide Number Placeholder 3">
            <a:extLst>
              <a:ext uri="{FF2B5EF4-FFF2-40B4-BE49-F238E27FC236}">
                <a16:creationId xmlns:a16="http://schemas.microsoft.com/office/drawing/2014/main" id="{DA934DA6-256B-43C2-BDE9-88E44464DD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E7437C-C078-44C8-ABA9-E3ED83F2FC98}"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E3CF0018-39E1-4342-9288-F8E0EFCF8E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0ED0E054-DE2D-4FB0-A19F-365A79974C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The final strategy to link people who test HIV-positive to care is to use your well-developed HIV surveillance system, called data to care, to engage clients who are diagnosed HIV-positive but not in care. You can also use this data to re-engage clients who were once in care but who have subsequently discontinued HIV care. To use a data to care approach, your surveillance system will need to collect reports on all positive HIV tests, CD4 tests, and viral load tests.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The United States Centers for Disease Control and Prevention has developed the Data to Care approach, which is now being used in more than 20 states and localities. Surveillance data are regularly analyzed to identify individuals with a positive HIV test result who have no evidence of a CD4 or viral load test in a given time period.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Identifying an HIV-diagnosed person who is out of care triggers one of several actions. In some jurisdictions, the health department contacts the patient’s provider, who is responsible for re-engaging the individual. In others, public health workers make contact with the individual and work to re-link the patient to care. Another approach is for public health authorities to work through a community-based organization or network of people living with HIV to re-engage the individual who is not in care. </a:t>
            </a:r>
            <a:endParaRPr lang="en-US" altLang="en-US" sz="1600" dirty="0">
              <a:solidFill>
                <a:srgbClr val="000000"/>
              </a:solidFill>
              <a:latin typeface="Cambria" panose="02040503050406030204" pitchFamily="18" charset="0"/>
            </a:endParaRPr>
          </a:p>
          <a:p>
            <a:pPr>
              <a:lnSpc>
                <a:spcPct val="107000"/>
              </a:lnSpc>
              <a:spcBef>
                <a:spcPct val="0"/>
              </a:spcBef>
              <a:spcAft>
                <a:spcPts val="800"/>
              </a:spcAft>
            </a:pPr>
            <a:r>
              <a:rPr lang="en-US" altLang="en-US" sz="1600" dirty="0">
                <a:solidFill>
                  <a:srgbClr val="000000"/>
                </a:solidFill>
              </a:rPr>
              <a:t> </a:t>
            </a:r>
            <a:endParaRPr lang="en-US" altLang="en-US" sz="1600" u="sng" dirty="0"/>
          </a:p>
          <a:p>
            <a:endParaRPr lang="en-US" altLang="en-US" sz="1600" dirty="0"/>
          </a:p>
        </p:txBody>
      </p:sp>
      <p:sp>
        <p:nvSpPr>
          <p:cNvPr id="123908" name="Slide Number Placeholder 3">
            <a:extLst>
              <a:ext uri="{FF2B5EF4-FFF2-40B4-BE49-F238E27FC236}">
                <a16:creationId xmlns:a16="http://schemas.microsoft.com/office/drawing/2014/main" id="{5A5D6B2D-0449-4CF6-979D-32080ED0B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E5545F4-1532-4406-AF67-AAB71752264F}"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E4F7C5C6-1CA5-4A7D-83C7-924EE1EFD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E1D5E258-66BB-4A3C-9297-A3BD7206C3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pPr>
              <a:lnSpc>
                <a:spcPct val="107000"/>
              </a:lnSpc>
              <a:spcBef>
                <a:spcPct val="0"/>
              </a:spcBef>
              <a:spcAft>
                <a:spcPts val="800"/>
              </a:spcAft>
            </a:pPr>
            <a:r>
              <a:rPr lang="en-US" altLang="en-US" sz="1600" dirty="0">
                <a:solidFill>
                  <a:srgbClr val="000000"/>
                </a:solidFill>
              </a:rPr>
              <a:t>There is evidence that this approach works. In New York City and a limited set of additional parts of New York State, 75% of individuals re-engaged through Data to Care were effectively linked back into HIV care. Early evidence suggests that those who were re-linked to care have become consistent users of HIV health services and achieved high levels of viral suppression. For more information on Data to Care, click here. </a:t>
            </a:r>
            <a:endParaRPr lang="en-US" altLang="en-US" sz="1600" dirty="0">
              <a:solidFill>
                <a:srgbClr val="000000"/>
              </a:solidFill>
              <a:latin typeface="Cambria" panose="02040503050406030204" pitchFamily="18" charset="0"/>
            </a:endParaRPr>
          </a:p>
          <a:p>
            <a:endParaRPr lang="en-US" altLang="en-US" sz="1600" u="sng" dirty="0"/>
          </a:p>
          <a:p>
            <a:endParaRPr lang="en-US" altLang="en-US" sz="1600" dirty="0"/>
          </a:p>
        </p:txBody>
      </p:sp>
      <p:sp>
        <p:nvSpPr>
          <p:cNvPr id="125956" name="Slide Number Placeholder 3">
            <a:extLst>
              <a:ext uri="{FF2B5EF4-FFF2-40B4-BE49-F238E27FC236}">
                <a16:creationId xmlns:a16="http://schemas.microsoft.com/office/drawing/2014/main" id="{87943300-FD6B-438B-9552-E71E8FC17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5A45402-FCD1-40F4-A0B7-F40B7DB7A75D}"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152FAA0-31A1-43C6-8E9E-FDD154B29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10E06761-9E9B-4239-81D9-C7E847744BA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600" u="sng" dirty="0"/>
              <a:t>Audio</a:t>
            </a:r>
          </a:p>
          <a:p>
            <a:pPr>
              <a:defRPr/>
            </a:pPr>
            <a:r>
              <a:rPr lang="en-US" altLang="en-US" sz="1600" dirty="0"/>
              <a:t>This brings us to the end of the module, so let’s summarize the key concepts you explored. </a:t>
            </a:r>
          </a:p>
          <a:p>
            <a:pPr>
              <a:defRPr/>
            </a:pPr>
            <a:endParaRPr lang="en-US" altLang="en-US" sz="1600" dirty="0"/>
          </a:p>
          <a:p>
            <a:pPr>
              <a:defRPr/>
            </a:pPr>
            <a:r>
              <a:rPr lang="en-US" altLang="en-US" sz="1600" dirty="0"/>
              <a:t>In Section 1, you reviewed </a:t>
            </a:r>
            <a:r>
              <a:rPr lang="en-US" altLang="en-US" sz="1600" dirty="0">
                <a:solidFill>
                  <a:srgbClr val="000000"/>
                </a:solidFill>
              </a:rPr>
              <a:t>the importance of early HIV diagnosis and linkage to care, and the challenges and barriers that get in the way. </a:t>
            </a:r>
            <a:endParaRPr lang="en-US" altLang="en-US" sz="1600" dirty="0"/>
          </a:p>
          <a:p>
            <a:pPr>
              <a:defRPr/>
            </a:pPr>
            <a:endParaRPr lang="en-US" altLang="en-US" sz="1600" dirty="0"/>
          </a:p>
          <a:p>
            <a:pPr>
              <a:defRPr/>
            </a:pPr>
            <a:r>
              <a:rPr lang="en-US" altLang="en-US" sz="1600" dirty="0"/>
              <a:t>In Section 2, you explored innovative HIV testing technologies, specifically HIV self-testing for adults and adolescents, and point-of-care testing for early infant diagnosis.</a:t>
            </a:r>
          </a:p>
          <a:p>
            <a:pPr>
              <a:defRPr/>
            </a:pPr>
            <a:endParaRPr lang="en-US" altLang="en-US" sz="1600" dirty="0"/>
          </a:p>
          <a:p>
            <a:pPr>
              <a:defRPr/>
            </a:pPr>
            <a:r>
              <a:rPr lang="en-US" altLang="en-US" sz="1600" dirty="0"/>
              <a:t>In Section 3, you took a close look at five </a:t>
            </a:r>
            <a:r>
              <a:rPr lang="en-US" altLang="en-US" sz="1600" dirty="0">
                <a:solidFill>
                  <a:srgbClr val="000000"/>
                </a:solidFill>
              </a:rPr>
              <a:t>innovative service delivery strategies </a:t>
            </a:r>
            <a:r>
              <a:rPr lang="en-US" altLang="en-US" sz="1600" dirty="0"/>
              <a:t>to increase the uptake in HIV testing. These are multi-disease testing; mobile testing; home-based testing; opt-out testing; and partner notification.</a:t>
            </a:r>
          </a:p>
          <a:p>
            <a:pPr>
              <a:defRPr/>
            </a:pPr>
            <a:endParaRPr lang="en-US" altLang="en-US" sz="1600" dirty="0"/>
          </a:p>
          <a:p>
            <a:pPr>
              <a:defRPr/>
            </a:pPr>
            <a:r>
              <a:rPr lang="en-US" altLang="en-US" sz="1600" dirty="0"/>
              <a:t>Section 4 went over </a:t>
            </a:r>
            <a:r>
              <a:rPr lang="en-US" altLang="en-US" sz="1600" dirty="0">
                <a:solidFill>
                  <a:srgbClr val="000000"/>
                </a:solidFill>
              </a:rPr>
              <a:t>evidence-based interventions to ensure that people who test HIV-positive are linked to HIV treatment and care in a timely manner. These strategies are fast-track, or same-day initiation of antiretroviral therapy, the use of HIV checkpoints, peer navigation, service decentralization and deployment of community health workers, and the use of HIV surveillance, called data to care, to engage clients who are HIV-positive but not in care. </a:t>
            </a:r>
            <a:endParaRPr lang="en-US" altLang="en-US" sz="1600" dirty="0">
              <a:solidFill>
                <a:srgbClr val="000000"/>
              </a:solidFill>
              <a:latin typeface="Cambria" panose="02040503050406030204" pitchFamily="18" charset="0"/>
            </a:endParaRPr>
          </a:p>
          <a:p>
            <a:pPr>
              <a:defRPr/>
            </a:pPr>
            <a:endParaRPr lang="en-US" altLang="en-US" sz="1600" dirty="0"/>
          </a:p>
          <a:p>
            <a:pPr>
              <a:defRPr/>
            </a:pPr>
            <a:r>
              <a:rPr lang="en-US" sz="1600" dirty="0">
                <a:solidFill>
                  <a:srgbClr val="000000"/>
                </a:solidFill>
                <a:highlight>
                  <a:srgbClr val="FFFF00"/>
                </a:highlight>
                <a:ea typeface="Cambria" panose="02040503050406030204" pitchFamily="18" charset="0"/>
                <a:cs typeface="Cambria" panose="02040503050406030204" pitchFamily="18" charset="0"/>
              </a:rPr>
              <a:t>Thank you for completing this module. </a:t>
            </a:r>
            <a:endParaRPr lang="en-US" altLang="en-US" sz="1600" u="sng" dirty="0"/>
          </a:p>
          <a:p>
            <a:pPr>
              <a:defRPr/>
            </a:pPr>
            <a:endParaRPr lang="en-US" altLang="en-US" sz="1600" u="sng" dirty="0"/>
          </a:p>
          <a:p>
            <a:pPr>
              <a:defRPr/>
            </a:pPr>
            <a:endParaRPr lang="en-US" altLang="en-US" sz="1600" dirty="0"/>
          </a:p>
        </p:txBody>
      </p:sp>
      <p:sp>
        <p:nvSpPr>
          <p:cNvPr id="136196" name="Slide Number Placeholder 3">
            <a:extLst>
              <a:ext uri="{FF2B5EF4-FFF2-40B4-BE49-F238E27FC236}">
                <a16:creationId xmlns:a16="http://schemas.microsoft.com/office/drawing/2014/main" id="{EDA09A02-CBBC-43AD-B498-D34FB3DB7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A0B15F-4128-4414-9492-7AE00A67FBED}" type="slidenum">
              <a:rPr lang="en-US" altLang="en-US"/>
              <a:pPr/>
              <a:t>36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2085953-3F60-4FE1-A62E-E18139E97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9EF64CB-F41D-4E67-9F66-4B24B178FB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sz="1600" dirty="0"/>
              <a:t>After completing this module, you will be able to explain the importance of early diagnosis of HIV and linkage to care as key steps to improve the health and well being of people living with HIV and reduce the number of new HIV infections. You will also be able to identify the key factors that impede early HIV diagnosis and linkage to care and describe emerging HIV testing and linkage to care practices that can increase early HIV diagnosis and linkage to care.</a:t>
            </a:r>
          </a:p>
          <a:p>
            <a:endParaRPr lang="en-US" altLang="en-US" sz="1600" dirty="0"/>
          </a:p>
          <a:p>
            <a:endParaRPr lang="en-US" altLang="en-US" sz="1600" dirty="0"/>
          </a:p>
        </p:txBody>
      </p:sp>
      <p:sp>
        <p:nvSpPr>
          <p:cNvPr id="15364" name="Slide Number Placeholder 3">
            <a:extLst>
              <a:ext uri="{FF2B5EF4-FFF2-40B4-BE49-F238E27FC236}">
                <a16:creationId xmlns:a16="http://schemas.microsoft.com/office/drawing/2014/main" id="{64ED562F-E3F0-4EDA-A5C5-5936035051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193B04-2D79-445C-B7BC-D9FDA73DED2D}"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After completing this module, you will be able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lvl="0"/>
            <a:r>
              <a:rPr lang="en-US" altLang="en-US" dirty="0"/>
              <a:t>Explain the importance of early diagnosis and linkage to care as key steps improve health of PLWH and prevent new infections</a:t>
            </a:r>
            <a:endParaRPr lang="en-US" dirty="0"/>
          </a:p>
          <a:p>
            <a:pPr lvl="0"/>
            <a:r>
              <a:rPr lang="en-US" altLang="en-US" dirty="0"/>
              <a:t>Identify the key factors that impede early HIV diagnosis and linkage to care</a:t>
            </a:r>
          </a:p>
          <a:p>
            <a:pPr lvl="0"/>
            <a:r>
              <a:rPr lang="en-US" altLang="en-US" dirty="0"/>
              <a:t>Describe emerging HIV testing and linkage to care practices that can increase early HIV diagnosis and linkage to care </a:t>
            </a:r>
          </a:p>
          <a:p>
            <a:endParaRPr lang="en-US" dirty="0"/>
          </a:p>
        </p:txBody>
      </p:sp>
      <p:sp>
        <p:nvSpPr>
          <p:cNvPr id="4" name="Slide Number Placeholder 3"/>
          <p:cNvSpPr>
            <a:spLocks noGrp="1"/>
          </p:cNvSpPr>
          <p:nvPr>
            <p:ph type="sldNum" sz="quarter" idx="5"/>
          </p:nvPr>
        </p:nvSpPr>
        <p:spPr/>
        <p:txBody>
          <a:bodyPr/>
          <a:lstStyle/>
          <a:p>
            <a:fld id="{2351A405-BA3D-409C-9AD3-DA0A9683A5CE}" type="slidenum">
              <a:rPr lang="en-US" smtClean="0"/>
              <a:t>5</a:t>
            </a:fld>
            <a:endParaRPr lang="en-US" dirty="0"/>
          </a:p>
        </p:txBody>
      </p:sp>
    </p:spTree>
    <p:extLst>
      <p:ext uri="{BB962C8B-B14F-4D97-AF65-F5344CB8AC3E}">
        <p14:creationId xmlns:p14="http://schemas.microsoft.com/office/powerpoint/2010/main" val="85772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433BC0A-5773-4E80-BEFB-8C0775E7DC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1C7E742-38DA-47F1-BF5D-6057DE4A89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sz="1600" dirty="0"/>
              <a:t>This module will take about 60 minutes to complete. It consists of 4 sections.</a:t>
            </a:r>
          </a:p>
          <a:p>
            <a:endParaRPr lang="en-US" altLang="en-US" sz="1600" dirty="0"/>
          </a:p>
          <a:p>
            <a:r>
              <a:rPr lang="en-US" altLang="en-US" sz="1600" dirty="0"/>
              <a:t>Section 1 reviews </a:t>
            </a:r>
            <a:r>
              <a:rPr lang="en-US" altLang="en-US" sz="1600" dirty="0">
                <a:solidFill>
                  <a:srgbClr val="000000"/>
                </a:solidFill>
              </a:rPr>
              <a:t>the importance of early HIV diagnosis and linkage to care, and the challenges and barriers that get in the way. </a:t>
            </a:r>
            <a:endParaRPr lang="en-US" altLang="en-US" sz="1600" dirty="0"/>
          </a:p>
          <a:p>
            <a:endParaRPr lang="en-US" altLang="en-US" sz="1600" dirty="0"/>
          </a:p>
          <a:p>
            <a:r>
              <a:rPr lang="en-US" altLang="en-US" sz="1600" dirty="0"/>
              <a:t>Section 2 explores innovative HIV testing technologies.</a:t>
            </a:r>
          </a:p>
          <a:p>
            <a:endParaRPr lang="en-US" altLang="en-US" sz="1600" dirty="0"/>
          </a:p>
          <a:p>
            <a:r>
              <a:rPr lang="en-US" altLang="en-US" sz="1600" dirty="0"/>
              <a:t>Section 3 takes a close look at </a:t>
            </a:r>
            <a:r>
              <a:rPr lang="en-US" altLang="en-US" sz="1600" dirty="0">
                <a:solidFill>
                  <a:srgbClr val="000000"/>
                </a:solidFill>
              </a:rPr>
              <a:t>innovative service delivery strategies for HIV testing</a:t>
            </a:r>
            <a:r>
              <a:rPr lang="en-US" altLang="en-US" sz="1600" dirty="0"/>
              <a:t>. </a:t>
            </a:r>
          </a:p>
          <a:p>
            <a:endParaRPr lang="en-US" altLang="en-US" sz="1600" dirty="0"/>
          </a:p>
          <a:p>
            <a:r>
              <a:rPr lang="en-US" altLang="en-US" sz="1600" dirty="0"/>
              <a:t>Section 4 goes over </a:t>
            </a:r>
            <a:r>
              <a:rPr lang="en-US" altLang="en-US" sz="1600" dirty="0">
                <a:solidFill>
                  <a:srgbClr val="000000"/>
                </a:solidFill>
              </a:rPr>
              <a:t>evidence-based interventions to ensure that people who test HIV-positive are linked to HIV treatment and care in a timely manner.</a:t>
            </a:r>
          </a:p>
          <a:p>
            <a:endParaRPr lang="en-US" altLang="en-US" sz="1600" dirty="0">
              <a:solidFill>
                <a:srgbClr val="000000"/>
              </a:solidFill>
            </a:endParaRPr>
          </a:p>
          <a:p>
            <a:endParaRPr lang="en-US" altLang="en-US" sz="1600" dirty="0"/>
          </a:p>
        </p:txBody>
      </p:sp>
      <p:sp>
        <p:nvSpPr>
          <p:cNvPr id="17412" name="Slide Number Placeholder 3">
            <a:extLst>
              <a:ext uri="{FF2B5EF4-FFF2-40B4-BE49-F238E27FC236}">
                <a16:creationId xmlns:a16="http://schemas.microsoft.com/office/drawing/2014/main" id="{7CFAFE01-DF3A-4833-88FA-22694E64B9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37C61BB-A629-407A-9A2A-9A68C2A10DC3}"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74D9C4E-7388-4EA6-8588-586FFFFE37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F5557DC-5C76-4380-8885-AA90B89CF3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a:t>Audio</a:t>
            </a:r>
          </a:p>
          <a:p>
            <a:r>
              <a:rPr lang="en-US" altLang="en-US" dirty="0"/>
              <a:t>Now let’s begin with section 1 where we will explore why early HIV diagnosis and promptly linking clients to HIV care is so important, and the challenges associated with diagnosis and linkage to care. </a:t>
            </a:r>
            <a:br>
              <a:rPr lang="en-US" altLang="en-US" b="1" dirty="0"/>
            </a:br>
            <a:endParaRPr lang="en-US" altLang="en-US" b="1" dirty="0"/>
          </a:p>
          <a:p>
            <a:endParaRPr lang="en-US" altLang="en-US" dirty="0"/>
          </a:p>
        </p:txBody>
      </p:sp>
      <p:sp>
        <p:nvSpPr>
          <p:cNvPr id="19460" name="Slide Number Placeholder 3">
            <a:extLst>
              <a:ext uri="{FF2B5EF4-FFF2-40B4-BE49-F238E27FC236}">
                <a16:creationId xmlns:a16="http://schemas.microsoft.com/office/drawing/2014/main" id="{1BE87812-6B00-4625-B2A3-B5CB91F336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A738535-BA49-4544-A816-D6B1FBDF85B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B0B17DD-1F0D-4D51-8268-7472273D7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E375787-3074-403D-B9EF-0953D0BE9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sz="1600" dirty="0"/>
              <a:t>There is universal consensus within the scientific community about the importance of early HIV diagnosis and linkage to care. Early HIV diagnosis and linkage to HIV care are pivotal steps in managing HIV disease and reducing new HIV infections. This is why the World Health Organization prioritizes early diagnosis of HIV infection and the provision of antiretroviral therapy to all people living with HIV. People who begin treatment early in the course of HIV infections, when their CD4 counts are higher, experience better clinical outcomes than people who begin treatment when their CD4 counts are lower. </a:t>
            </a:r>
          </a:p>
          <a:p>
            <a:endParaRPr lang="en-US" altLang="en-US" sz="1600" dirty="0"/>
          </a:p>
          <a:p>
            <a:r>
              <a:rPr lang="en-US" altLang="en-US" sz="1600" dirty="0"/>
              <a:t>HIV testing and linkage to care are also critical to effective prevention of HIV transmission. A large clinical trial found in 2011 that HIV treatment reduces the risk that a person living with HIV will transmit the virus to another person by at least 96%. More recently, multiple trials of couples in which one partner was HIV-positive and the other HIV-negative found no cases of HIV transmission when the positive partner had an undetectable viral load. </a:t>
            </a:r>
          </a:p>
          <a:p>
            <a:endParaRPr lang="en-US" altLang="en-US" sz="1600" dirty="0"/>
          </a:p>
          <a:p>
            <a:r>
              <a:rPr lang="en-US" altLang="en-US" sz="1600" dirty="0"/>
              <a:t>These findings have given rise to the concept of U = U, which means undetectable equals un-transmittable. U = U is increasingly being used in public health campaigns in the United States and other countries to promote early knowledge of HIV status and immediate linkage to care for people living with HIV. </a:t>
            </a:r>
          </a:p>
          <a:p>
            <a:endParaRPr lang="en-US" altLang="en-US" sz="1600" u="sng" dirty="0"/>
          </a:p>
          <a:p>
            <a:endParaRPr lang="en-US" altLang="en-US" sz="1600" dirty="0"/>
          </a:p>
        </p:txBody>
      </p:sp>
      <p:sp>
        <p:nvSpPr>
          <p:cNvPr id="21508" name="Slide Number Placeholder 3">
            <a:extLst>
              <a:ext uri="{FF2B5EF4-FFF2-40B4-BE49-F238E27FC236}">
                <a16:creationId xmlns:a16="http://schemas.microsoft.com/office/drawing/2014/main" id="{3A75FEF2-B18F-4040-B78A-91FADB101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124E299-F220-4BF8-9458-3DBE03B35A42}"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A5AF25D-4F39-4845-95FB-25B1DF366D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5D06C4-BAF4-48AB-B529-739EEF2E4D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u="sng" dirty="0"/>
              <a:t>Audio</a:t>
            </a:r>
          </a:p>
          <a:p>
            <a:r>
              <a:rPr lang="en-US" altLang="en-US" dirty="0"/>
              <a:t>Recall that second UNAIDS 90-90-90 target aims to ensure 90% of all people who have an HIV diagnosis are linked to HIV treatment services and are on treatment by 2020. Currently, most countries are short of this target. In your own work, you have probably encountered people who know they are HIV-positive but who still don’t access medical care. </a:t>
            </a:r>
          </a:p>
          <a:p>
            <a:endParaRPr lang="en-US" altLang="en-US" dirty="0"/>
          </a:p>
          <a:p>
            <a:r>
              <a:rPr lang="en-US" altLang="en-US" dirty="0"/>
              <a:t>Globally, an estimated 81% of all people living with HIV worldwide knew their HIV status. 67% of those people who knew their HIV status received antiretroviral therapy. This means that more than 1 in every 5 people with an HIV diagnosis are not effectively linked to HIV care. </a:t>
            </a:r>
          </a:p>
          <a:p>
            <a:r>
              <a:rPr lang="en-US" altLang="en-US" dirty="0"/>
              <a:t> </a:t>
            </a:r>
          </a:p>
          <a:p>
            <a:r>
              <a:rPr lang="en-US" altLang="en-US" dirty="0"/>
              <a:t>In the United States, almost one third of the new infections stem from individuals unaware of their status with an additional  61.3% of all new HIV infections stemming from transmission from people who have been diagnosed with HIV but are not in care. This means that 91.5% of new HIV infections come from people with HIV who are unengaged in care.</a:t>
            </a:r>
          </a:p>
          <a:p>
            <a:endParaRPr lang="en-US" altLang="en-US" sz="1600" u="sng" dirty="0"/>
          </a:p>
          <a:p>
            <a:endParaRPr lang="en-US" altLang="en-US" sz="1600" u="sng" dirty="0"/>
          </a:p>
          <a:p>
            <a:endParaRPr lang="en-US" altLang="en-US" sz="1600" dirty="0"/>
          </a:p>
        </p:txBody>
      </p:sp>
      <p:sp>
        <p:nvSpPr>
          <p:cNvPr id="23556" name="Slide Number Placeholder 3">
            <a:extLst>
              <a:ext uri="{FF2B5EF4-FFF2-40B4-BE49-F238E27FC236}">
                <a16:creationId xmlns:a16="http://schemas.microsoft.com/office/drawing/2014/main" id="{21AA1A42-5576-4AE2-BD48-0D566E531F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5AEE60-642C-4DB8-A61A-5C574D9A290E}"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E706-23BB-492B-B043-18FC1AB793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0A0C0B-BEB0-4066-B7A5-2D4C0D2B6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B7C3BC-3B09-4ADB-AFF3-3C0C1157DCE1}"/>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5" name="Footer Placeholder 4">
            <a:extLst>
              <a:ext uri="{FF2B5EF4-FFF2-40B4-BE49-F238E27FC236}">
                <a16:creationId xmlns:a16="http://schemas.microsoft.com/office/drawing/2014/main" id="{CC8D8F3A-2BE9-43F1-8519-755175451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0318-83AE-4F94-90D2-28AC7CF4E2BD}"/>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365912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EF4D-3099-46C6-BDFB-089E502E1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0975FA-746D-4F3E-B5CF-B5E7FBD0CA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E83A-778E-4E05-99D1-23A80FF8E986}"/>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5" name="Footer Placeholder 4">
            <a:extLst>
              <a:ext uri="{FF2B5EF4-FFF2-40B4-BE49-F238E27FC236}">
                <a16:creationId xmlns:a16="http://schemas.microsoft.com/office/drawing/2014/main" id="{5FA83245-9D27-4FCF-A042-9AE6DD7AA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02243-5CA3-48D4-9C98-35E8CFB5ACEB}"/>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199480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B9537-73CB-4199-8720-B9DAE85D55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510D99-9844-49F9-AED5-52B3C4BEA2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67504-AE4A-4969-836A-032920A4B529}"/>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5" name="Footer Placeholder 4">
            <a:extLst>
              <a:ext uri="{FF2B5EF4-FFF2-40B4-BE49-F238E27FC236}">
                <a16:creationId xmlns:a16="http://schemas.microsoft.com/office/drawing/2014/main" id="{47178D28-A159-4393-806F-917B378B4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8C280-8B7B-41E0-9D9F-890CDBBA192F}"/>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65127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DE5D-A83A-4C56-889F-B232AB7E4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A8E61-CF1C-40CA-8C04-EB52A7ADC8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5D684-2FAC-4E7E-AD7F-C50C1EF3E7A0}"/>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5" name="Footer Placeholder 4">
            <a:extLst>
              <a:ext uri="{FF2B5EF4-FFF2-40B4-BE49-F238E27FC236}">
                <a16:creationId xmlns:a16="http://schemas.microsoft.com/office/drawing/2014/main" id="{DBEB1E77-2FE0-46C9-92C3-FB41E160B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70151-CB7D-4A7C-885C-76F44CD7A4C4}"/>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43206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C362-ADC5-4F41-B5C3-9AEB923FB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9BD28-86E9-43A0-A4DD-8150D1DB6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04D74-7DCB-401F-9CF3-5FD902652EF4}"/>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5" name="Footer Placeholder 4">
            <a:extLst>
              <a:ext uri="{FF2B5EF4-FFF2-40B4-BE49-F238E27FC236}">
                <a16:creationId xmlns:a16="http://schemas.microsoft.com/office/drawing/2014/main" id="{98B44A1A-74B0-41E5-BA50-1A5119455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BAF6C-AC44-45C3-A4B6-2A8704EBB389}"/>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133097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D8C9-8FC9-498F-A9D3-2D19E9C75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B3EE4-96F9-419F-A626-A74B9F9C1C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0D641-4AB0-405B-BC1A-6BE2C321FE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D9A3CC-3A41-403C-A89C-DE52F26A7075}"/>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6" name="Footer Placeholder 5">
            <a:extLst>
              <a:ext uri="{FF2B5EF4-FFF2-40B4-BE49-F238E27FC236}">
                <a16:creationId xmlns:a16="http://schemas.microsoft.com/office/drawing/2014/main" id="{6C3C2EA9-7EB8-4B2A-B494-F62C67ED0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5A889-1190-425B-8265-BD7D720BA4BD}"/>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105211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4EB2-E94F-4E12-BCB9-E5C8C69145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39816-2EE2-45B7-A78D-C6EBE1D2E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1F775-54C5-47BE-BD92-CAFE95169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75BB0-FE2D-48BB-A1C5-3FAF0F540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4B52B9-E863-49D2-A393-D21552E43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FB1BD-F41E-490B-9594-FF01849DC73F}"/>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8" name="Footer Placeholder 7">
            <a:extLst>
              <a:ext uri="{FF2B5EF4-FFF2-40B4-BE49-F238E27FC236}">
                <a16:creationId xmlns:a16="http://schemas.microsoft.com/office/drawing/2014/main" id="{7A9FCF67-0161-4B43-B8B8-A73285E0C6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F7DA6-D950-4CA2-840B-5401D3C124FB}"/>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365939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FC20-F97B-4F97-91EB-CCC23C4BA4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8F62BB-7728-4DC3-B093-E31AA94F2149}"/>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4" name="Footer Placeholder 3">
            <a:extLst>
              <a:ext uri="{FF2B5EF4-FFF2-40B4-BE49-F238E27FC236}">
                <a16:creationId xmlns:a16="http://schemas.microsoft.com/office/drawing/2014/main" id="{382B01E1-8DDD-4752-854C-EE7E65DB46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07437-A961-4BFF-9D58-613FD87CC4DA}"/>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32442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BE413-9609-45DC-B9BA-146A8B57DDD6}"/>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3" name="Footer Placeholder 2">
            <a:extLst>
              <a:ext uri="{FF2B5EF4-FFF2-40B4-BE49-F238E27FC236}">
                <a16:creationId xmlns:a16="http://schemas.microsoft.com/office/drawing/2014/main" id="{530D54F3-4E54-4ECC-A571-7FF751C73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30F1F-B670-4277-A5A9-499932092515}"/>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177211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FB49-832B-4953-BB8C-676183EB5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5ACCD4-C1D0-4999-A063-8E822303D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89FCA3-92CD-4074-9C3C-1AAE8E6F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4D234-A29E-4FC2-80AB-D200BA5C77A3}"/>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6" name="Footer Placeholder 5">
            <a:extLst>
              <a:ext uri="{FF2B5EF4-FFF2-40B4-BE49-F238E27FC236}">
                <a16:creationId xmlns:a16="http://schemas.microsoft.com/office/drawing/2014/main" id="{81A26063-1C1C-47EB-BF03-707B1E8C8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4E4D5-1547-48AF-A4AB-89077E75A6CB}"/>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221473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9BBC-4421-47CA-895B-F15397A00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D6FF0-6B97-46A8-9488-24E7BE575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F67DC4-6351-435E-A9E7-1AA40D69B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E69FE-C7D4-431E-8981-B7057D3A1A2B}"/>
              </a:ext>
            </a:extLst>
          </p:cNvPr>
          <p:cNvSpPr>
            <a:spLocks noGrp="1"/>
          </p:cNvSpPr>
          <p:nvPr>
            <p:ph type="dt" sz="half" idx="10"/>
          </p:nvPr>
        </p:nvSpPr>
        <p:spPr/>
        <p:txBody>
          <a:bodyPr/>
          <a:lstStyle/>
          <a:p>
            <a:fld id="{23E62CC4-9381-4E16-AE3E-996542DA2524}" type="datetimeFigureOut">
              <a:rPr lang="en-US" smtClean="0"/>
              <a:t>1/19/2022</a:t>
            </a:fld>
            <a:endParaRPr lang="en-US"/>
          </a:p>
        </p:txBody>
      </p:sp>
      <p:sp>
        <p:nvSpPr>
          <p:cNvPr id="6" name="Footer Placeholder 5">
            <a:extLst>
              <a:ext uri="{FF2B5EF4-FFF2-40B4-BE49-F238E27FC236}">
                <a16:creationId xmlns:a16="http://schemas.microsoft.com/office/drawing/2014/main" id="{4329FF62-6FE0-4AC0-A4F1-330945A1A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F8941-11C2-4D05-9FF9-4CD039C2F1BC}"/>
              </a:ext>
            </a:extLst>
          </p:cNvPr>
          <p:cNvSpPr>
            <a:spLocks noGrp="1"/>
          </p:cNvSpPr>
          <p:nvPr>
            <p:ph type="sldNum" sz="quarter" idx="12"/>
          </p:nvPr>
        </p:nvSpPr>
        <p:spPr/>
        <p:txBody>
          <a:bodyPr/>
          <a:lstStyle/>
          <a:p>
            <a:fld id="{5E83ED18-D941-4B27-AAE3-06A6AEF46D39}" type="slidenum">
              <a:rPr lang="en-US" smtClean="0"/>
              <a:t>‹#›</a:t>
            </a:fld>
            <a:endParaRPr lang="en-US"/>
          </a:p>
        </p:txBody>
      </p:sp>
    </p:spTree>
    <p:extLst>
      <p:ext uri="{BB962C8B-B14F-4D97-AF65-F5344CB8AC3E}">
        <p14:creationId xmlns:p14="http://schemas.microsoft.com/office/powerpoint/2010/main" val="419145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6406D-509D-4092-A789-5971A4A55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8877B-7F5B-459B-BD51-70720F778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2BC3E-5057-4C65-86BD-5BEF0E1A2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62CC4-9381-4E16-AE3E-996542DA2524}" type="datetimeFigureOut">
              <a:rPr lang="en-US" smtClean="0"/>
              <a:t>1/19/2022</a:t>
            </a:fld>
            <a:endParaRPr lang="en-US"/>
          </a:p>
        </p:txBody>
      </p:sp>
      <p:sp>
        <p:nvSpPr>
          <p:cNvPr id="5" name="Footer Placeholder 4">
            <a:extLst>
              <a:ext uri="{FF2B5EF4-FFF2-40B4-BE49-F238E27FC236}">
                <a16:creationId xmlns:a16="http://schemas.microsoft.com/office/drawing/2014/main" id="{BA3872C7-CCFE-473A-B0E0-A052F2303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C11A7B-FDC9-4312-A627-E29D03D56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3ED18-D941-4B27-AAE3-06A6AEF46D39}" type="slidenum">
              <a:rPr lang="en-US" smtClean="0"/>
              <a:t>‹#›</a:t>
            </a:fld>
            <a:endParaRPr lang="en-US"/>
          </a:p>
        </p:txBody>
      </p:sp>
    </p:spTree>
    <p:extLst>
      <p:ext uri="{BB962C8B-B14F-4D97-AF65-F5344CB8AC3E}">
        <p14:creationId xmlns:p14="http://schemas.microsoft.com/office/powerpoint/2010/main" val="186722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cdc.gov/hiv/basics/testing.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www.cdc.gov/hiv/basics/testing.html"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www.health.ny.gov/diseases/aids/providers/testing/law/q_and_a_for_consumers.htm"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iv/research/interventionresearch/compendium/lrc/completelist.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ffectiveinterventions.cdc.gov/docs/default-source/data-to-care-d2c/pdf-of-important-considerations.pdf?sfvrsn=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hiv.gov/blog/data-to-care-a-critical-tool-for-ending-aids-in-new-york-state"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yscape-Title-Slide-Eruope-V.jpg">
            <a:extLst>
              <a:ext uri="{FF2B5EF4-FFF2-40B4-BE49-F238E27FC236}">
                <a16:creationId xmlns:a16="http://schemas.microsoft.com/office/drawing/2014/main" id="{8384BF84-7CCD-4FB4-9542-594E62E5AFD3}"/>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p:cNvSpPr txBox="1">
            <a:spLocks/>
          </p:cNvSpPr>
          <p:nvPr/>
        </p:nvSpPr>
        <p:spPr>
          <a:xfrm>
            <a:off x="1062789" y="1734283"/>
            <a:ext cx="10424361" cy="2844432"/>
          </a:xfrm>
          <a:prstGeom prst="rect">
            <a:avLst/>
          </a:prstGeom>
        </p:spPr>
        <p:txBody>
          <a:bodyPr vert="horz" lIns="91440" tIns="45720" rIns="91440" bIns="45720" rtlCol="0" anchor="ctr">
            <a:normAutofit fontScale="75000" lnSpcReduction="20000"/>
          </a:bodyPr>
          <a:lstStyle/>
          <a:p>
            <a:pPr lvl="0" algn="ctr" defTabSz="914400">
              <a:lnSpc>
                <a:spcPct val="90000"/>
              </a:lnSpc>
              <a:spcBef>
                <a:spcPct val="0"/>
              </a:spcBef>
              <a:spcAft>
                <a:spcPts val="600"/>
              </a:spcAft>
              <a:defRPr/>
            </a:pPr>
            <a:br>
              <a:rPr lang="en-US" sz="4400" dirty="0">
                <a:latin typeface="Open Sans"/>
                <a:ea typeface="+mj-ea"/>
                <a:cs typeface="Open Sans"/>
              </a:rPr>
            </a:br>
            <a:r>
              <a:rPr lang="en-US" sz="6600" b="1" dirty="0">
                <a:solidFill>
                  <a:schemeClr val="accent1">
                    <a:lumMod val="75000"/>
                  </a:schemeClr>
                </a:solidFill>
              </a:rPr>
              <a:t>Module 1</a:t>
            </a:r>
          </a:p>
          <a:p>
            <a:pPr lvl="0" algn="ctr" defTabSz="914400">
              <a:lnSpc>
                <a:spcPct val="90000"/>
              </a:lnSpc>
              <a:spcBef>
                <a:spcPct val="0"/>
              </a:spcBef>
              <a:spcAft>
                <a:spcPts val="600"/>
              </a:spcAft>
              <a:defRPr/>
            </a:pPr>
            <a:endParaRPr lang="en-US" sz="6600" b="1" dirty="0">
              <a:solidFill>
                <a:schemeClr val="accent1">
                  <a:lumMod val="75000"/>
                </a:schemeClr>
              </a:solidFill>
            </a:endParaRPr>
          </a:p>
          <a:p>
            <a:pPr lvl="0" algn="ctr" defTabSz="914400">
              <a:lnSpc>
                <a:spcPct val="90000"/>
              </a:lnSpc>
              <a:spcBef>
                <a:spcPct val="0"/>
              </a:spcBef>
              <a:spcAft>
                <a:spcPts val="600"/>
              </a:spcAft>
              <a:defRPr/>
            </a:pPr>
            <a:r>
              <a:rPr lang="en-US" sz="6600" b="1" dirty="0">
                <a:solidFill>
                  <a:schemeClr val="accent1">
                    <a:lumMod val="75000"/>
                  </a:schemeClr>
                </a:solidFill>
              </a:rPr>
              <a:t>Module HIV Testing and Linkage to Care</a:t>
            </a:r>
          </a:p>
          <a:p>
            <a:pPr lvl="0" algn="ctr" defTabSz="914400">
              <a:lnSpc>
                <a:spcPct val="90000"/>
              </a:lnSpc>
              <a:spcBef>
                <a:spcPct val="0"/>
              </a:spcBef>
              <a:spcAft>
                <a:spcPts val="600"/>
              </a:spcAft>
              <a:defRPr/>
            </a:pPr>
            <a:endParaRPr lang="en-US" sz="3600" b="1" dirty="0">
              <a:solidFill>
                <a:prstClr val="white"/>
              </a:solidFill>
              <a:latin typeface="Calibri Light" panose="020F0302020204030204"/>
            </a:endParaRPr>
          </a:p>
          <a:p>
            <a:pPr algn="ctr">
              <a:spcBef>
                <a:spcPct val="0"/>
              </a:spcBef>
              <a:defRPr/>
            </a:pPr>
            <a:endParaRPr lang="en-US" sz="6200" b="1" dirty="0">
              <a:solidFill>
                <a:schemeClr val="accent2">
                  <a:lumMod val="75000"/>
                </a:schemeClr>
              </a:solidFill>
              <a:latin typeface="Open Sans"/>
              <a:ea typeface="+mj-ea"/>
              <a:cs typeface="Open Sans"/>
            </a:endParaRPr>
          </a:p>
        </p:txBody>
      </p:sp>
      <p:sp>
        <p:nvSpPr>
          <p:cNvPr id="9" name="Subtitle 2"/>
          <p:cNvSpPr txBox="1">
            <a:spLocks/>
          </p:cNvSpPr>
          <p:nvPr/>
        </p:nvSpPr>
        <p:spPr>
          <a:xfrm>
            <a:off x="401379" y="526686"/>
            <a:ext cx="6400800" cy="1752600"/>
          </a:xfrm>
          <a:prstGeom prst="rect">
            <a:avLst/>
          </a:prstGeom>
        </p:spPr>
        <p:txBody>
          <a:bodyPr vert="horz" lIns="91440" tIns="45720" rIns="91440" bIns="45720" rtlCol="0">
            <a:normAutofit/>
          </a:bodyPr>
          <a:lstStyle/>
          <a:p>
            <a:r>
              <a:rPr lang="en-US" sz="2000" b="1" dirty="0">
                <a:solidFill>
                  <a:srgbClr val="0070C0"/>
                </a:solidFill>
                <a:latin typeface="Open Sans"/>
                <a:cs typeface="Open Sans"/>
              </a:rPr>
              <a:t>Clinician Capacity Building E-Course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996788B-4F62-4738-B750-DA8AF71C8CF6}"/>
              </a:ext>
            </a:extLst>
          </p:cNvPr>
          <p:cNvSpPr>
            <a:spLocks noGrp="1"/>
          </p:cNvSpPr>
          <p:nvPr>
            <p:ph type="title"/>
          </p:nvPr>
        </p:nvSpPr>
        <p:spPr>
          <a:xfrm>
            <a:off x="1981200" y="446089"/>
            <a:ext cx="8229600" cy="949325"/>
          </a:xfrm>
        </p:spPr>
        <p:txBody>
          <a:bodyPr/>
          <a:lstStyle/>
          <a:p>
            <a:pPr algn="ctr" eaLnBrk="1" hangingPunct="1"/>
            <a:r>
              <a:rPr lang="en-US" altLang="en-US" b="1" cap="none" dirty="0">
                <a:solidFill>
                  <a:srgbClr val="C00000"/>
                </a:solidFill>
              </a:rPr>
              <a:t>HIV Testing Has Improved</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411079" y="1030287"/>
            <a:ext cx="5562600" cy="5387975"/>
          </a:xfrm>
        </p:spPr>
        <p:txBody>
          <a:bodyPr/>
          <a:lstStyle/>
          <a:p>
            <a:pPr marL="0" indent="0" algn="ctr">
              <a:lnSpc>
                <a:spcPct val="107000"/>
              </a:lnSpc>
              <a:spcBef>
                <a:spcPts val="0"/>
              </a:spcBef>
              <a:spcAft>
                <a:spcPts val="800"/>
              </a:spcAft>
              <a:buNone/>
              <a:defRPr/>
            </a:pPr>
            <a:endParaRPr lang="en-US" sz="2000" b="1" dirty="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defRPr/>
            </a:pPr>
            <a:r>
              <a:rPr lang="en-US" sz="2400" b="1" dirty="0"/>
              <a:t>From delayed results to rapid results</a:t>
            </a:r>
            <a:r>
              <a:rPr lang="en-US" sz="2400" dirty="0"/>
              <a:t>:  </a:t>
            </a:r>
          </a:p>
          <a:p>
            <a:pPr>
              <a:lnSpc>
                <a:spcPct val="107000"/>
              </a:lnSpc>
              <a:spcBef>
                <a:spcPts val="0"/>
              </a:spcBef>
              <a:spcAft>
                <a:spcPts val="800"/>
              </a:spcAft>
              <a:buFont typeface="Wingdings" panose="05000000000000000000" pitchFamily="2" charset="2"/>
              <a:buChar char="§"/>
              <a:defRPr/>
            </a:pPr>
            <a:r>
              <a:rPr lang="en-US" sz="2000" dirty="0"/>
              <a:t>Early tests took days or weeks for results </a:t>
            </a:r>
          </a:p>
          <a:p>
            <a:pPr>
              <a:lnSpc>
                <a:spcPct val="107000"/>
              </a:lnSpc>
              <a:spcBef>
                <a:spcPts val="0"/>
              </a:spcBef>
              <a:spcAft>
                <a:spcPts val="800"/>
              </a:spcAft>
              <a:buFont typeface="Wingdings" panose="05000000000000000000" pitchFamily="2" charset="2"/>
              <a:buChar char="§"/>
              <a:defRPr/>
            </a:pPr>
            <a:r>
              <a:rPr lang="en-US" sz="2000" dirty="0"/>
              <a:t>Results now available in 20-30 minutes</a:t>
            </a:r>
          </a:p>
          <a:p>
            <a:pPr>
              <a:lnSpc>
                <a:spcPct val="107000"/>
              </a:lnSpc>
              <a:spcBef>
                <a:spcPts val="0"/>
              </a:spcBef>
              <a:spcAft>
                <a:spcPts val="800"/>
              </a:spcAft>
              <a:buFont typeface="Wingdings" panose="05000000000000000000" pitchFamily="2" charset="2"/>
              <a:buChar char="§"/>
              <a:defRPr/>
            </a:pPr>
            <a:r>
              <a:rPr lang="en-US" sz="2000" dirty="0"/>
              <a:t>Positive results must be confirmed</a:t>
            </a:r>
          </a:p>
          <a:p>
            <a:pPr>
              <a:lnSpc>
                <a:spcPct val="107000"/>
              </a:lnSpc>
              <a:spcBef>
                <a:spcPts val="0"/>
              </a:spcBef>
              <a:spcAft>
                <a:spcPts val="800"/>
              </a:spcAft>
              <a:buFont typeface="Wingdings" panose="05000000000000000000" pitchFamily="2" charset="2"/>
              <a:buChar char="§"/>
              <a:defRPr/>
            </a:pPr>
            <a:r>
              <a:rPr lang="en-US" sz="2000" dirty="0"/>
              <a:t>Helped overcome challenges of getting people to return for test results</a:t>
            </a:r>
          </a:p>
          <a:p>
            <a:pPr marL="0" indent="0">
              <a:buNone/>
              <a:defRPr/>
            </a:pPr>
            <a:r>
              <a:rPr lang="en-US" sz="2400" b="1" dirty="0"/>
              <a:t>From blood to saliva for some screening tests</a:t>
            </a:r>
            <a:r>
              <a:rPr lang="en-US" sz="2400" dirty="0"/>
              <a:t>:  </a:t>
            </a:r>
          </a:p>
          <a:p>
            <a:pPr>
              <a:buFont typeface="Wingdings" panose="05000000000000000000" pitchFamily="2" charset="2"/>
              <a:buChar char="§"/>
              <a:defRPr/>
            </a:pPr>
            <a:r>
              <a:rPr lang="en-US" altLang="en-US" sz="2000" dirty="0"/>
              <a:t>Tests are available that use oral fluids for initial screening</a:t>
            </a:r>
          </a:p>
          <a:p>
            <a:pPr>
              <a:buFont typeface="Wingdings" panose="05000000000000000000" pitchFamily="2" charset="2"/>
              <a:buChar char="§"/>
              <a:defRPr/>
            </a:pPr>
            <a:r>
              <a:rPr lang="en-US" sz="2000" dirty="0"/>
              <a:t>Positive tests confirmed by follow-up laboratory testing</a:t>
            </a:r>
          </a:p>
          <a:p>
            <a:pPr marL="0" indent="0">
              <a:buNone/>
              <a:defRPr/>
            </a:pPr>
            <a:endParaRPr lang="en-US" sz="2000" dirty="0"/>
          </a:p>
          <a:p>
            <a:pPr marL="0" indent="0">
              <a:buNone/>
              <a:defRPr/>
            </a:pPr>
            <a:endParaRPr lang="en-US" altLang="en-US" sz="2000" dirty="0"/>
          </a:p>
        </p:txBody>
      </p:sp>
      <p:sp>
        <p:nvSpPr>
          <p:cNvPr id="7" name="Content Placeholder 2">
            <a:extLst>
              <a:ext uri="{FF2B5EF4-FFF2-40B4-BE49-F238E27FC236}">
                <a16:creationId xmlns:a16="http://schemas.microsoft.com/office/drawing/2014/main" id="{B0669190-3195-4CCA-80A4-87ABA1BD756B}"/>
              </a:ext>
            </a:extLst>
          </p:cNvPr>
          <p:cNvSpPr txBox="1">
            <a:spLocks/>
          </p:cNvSpPr>
          <p:nvPr/>
        </p:nvSpPr>
        <p:spPr bwMode="auto">
          <a:xfrm>
            <a:off x="6218323" y="1910014"/>
            <a:ext cx="5645150" cy="2782303"/>
          </a:xfrm>
          <a:prstGeom prst="rect">
            <a:avLst/>
          </a:prstGeom>
          <a:solidFill>
            <a:srgbClr val="C00000"/>
          </a:solidFill>
          <a:ln>
            <a:noFill/>
          </a:ln>
          <a:effectLst>
            <a:glow rad="101600">
              <a:schemeClr val="accent5">
                <a:satMod val="175000"/>
                <a:alpha val="40000"/>
              </a:schemeClr>
            </a:glo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2400" b="1" dirty="0">
                <a:solidFill>
                  <a:schemeClr val="bg1"/>
                </a:solidFill>
              </a:rPr>
              <a:t>From antibody testing to antibody/antigen testing</a:t>
            </a:r>
            <a:r>
              <a:rPr lang="en-US" altLang="en-US" sz="2400" dirty="0">
                <a:solidFill>
                  <a:schemeClr val="bg1"/>
                </a:solidFill>
              </a:rPr>
              <a:t>:  </a:t>
            </a:r>
          </a:p>
          <a:p>
            <a:pPr lvl="1">
              <a:buFont typeface="Wingdings" panose="05000000000000000000" pitchFamily="2" charset="2"/>
              <a:buChar char="§"/>
            </a:pPr>
            <a:r>
              <a:rPr lang="en-US" altLang="en-US" sz="2000" dirty="0">
                <a:solidFill>
                  <a:schemeClr val="bg1"/>
                </a:solidFill>
              </a:rPr>
              <a:t>Window period detection varies among tests</a:t>
            </a:r>
          </a:p>
          <a:p>
            <a:pPr lvl="1">
              <a:buFont typeface="Wingdings" panose="05000000000000000000" pitchFamily="2" charset="2"/>
              <a:buChar char="§"/>
            </a:pPr>
            <a:r>
              <a:rPr lang="en-US" altLang="en-US" sz="2000" dirty="0">
                <a:solidFill>
                  <a:schemeClr val="bg1"/>
                </a:solidFill>
              </a:rPr>
              <a:t>Most HIV antibody tests have a window period of 3 months</a:t>
            </a:r>
          </a:p>
          <a:p>
            <a:pPr lvl="1">
              <a:buFont typeface="Wingdings" panose="05000000000000000000" pitchFamily="2" charset="2"/>
              <a:buChar char="§"/>
            </a:pPr>
            <a:r>
              <a:rPr lang="en-US" altLang="en-US" sz="2000" dirty="0">
                <a:solidFill>
                  <a:schemeClr val="bg1"/>
                </a:solidFill>
              </a:rPr>
              <a:t>Fourth-generation HIV tests identify both HIV antibodies and antigens to p24 </a:t>
            </a:r>
            <a:endParaRPr lang="en-US" altLang="en-US" sz="1600" dirty="0">
              <a:solidFill>
                <a:schemeClr val="bg1"/>
              </a:solidFill>
            </a:endParaRPr>
          </a:p>
          <a:p>
            <a:pPr>
              <a:buFont typeface="Arial" panose="020B0604020202020204" pitchFamily="34" charset="0"/>
              <a:buNone/>
            </a:pPr>
            <a:endParaRPr lang="en-US" altLang="en-US" sz="2000" dirty="0"/>
          </a:p>
        </p:txBody>
      </p:sp>
      <p:sp>
        <p:nvSpPr>
          <p:cNvPr id="2" name="TextBox 1">
            <a:extLst>
              <a:ext uri="{FF2B5EF4-FFF2-40B4-BE49-F238E27FC236}">
                <a16:creationId xmlns:a16="http://schemas.microsoft.com/office/drawing/2014/main" id="{4EEB6AE1-70D4-4360-96CA-89FCEDB85A0E}"/>
              </a:ext>
            </a:extLst>
          </p:cNvPr>
          <p:cNvSpPr txBox="1"/>
          <p:nvPr/>
        </p:nvSpPr>
        <p:spPr>
          <a:xfrm>
            <a:off x="6096000" y="5903893"/>
            <a:ext cx="5998464" cy="954107"/>
          </a:xfrm>
          <a:prstGeom prst="rect">
            <a:avLst/>
          </a:prstGeom>
          <a:noFill/>
        </p:spPr>
        <p:txBody>
          <a:bodyPr wrap="square" rtlCol="0">
            <a:spAutoFit/>
          </a:bodyPr>
          <a:lstStyle/>
          <a:p>
            <a:r>
              <a:rPr lang="en-US" altLang="en-US" sz="1400" dirty="0"/>
              <a:t>U.S. Centers for Disease Control and Prevention, HIV Basics – HIV Testing, 2018, </a:t>
            </a:r>
            <a:r>
              <a:rPr lang="en-US" altLang="en-US" sz="1400" u="sng" dirty="0">
                <a:hlinkClick r:id="rId4"/>
              </a:rPr>
              <a:t>https://www.cdc.gov/hiv/basics/testing.html</a:t>
            </a:r>
            <a:endParaRPr lang="en-US" altLang="en-US" sz="1400" dirty="0"/>
          </a:p>
          <a:p>
            <a:r>
              <a:rPr lang="en-US" altLang="en-US" sz="1400" dirty="0" err="1"/>
              <a:t>Ngangue</a:t>
            </a:r>
            <a:r>
              <a:rPr lang="en-US" altLang="en-US" sz="1400" dirty="0"/>
              <a:t> P et al., Returning for HIV Test Results: A Systematic Review of Barriers and Facilitators, Int Sch Res Notices 2016;2016:630</a:t>
            </a:r>
            <a:endParaRPr lang="en-US" sz="14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6D11F3F-0813-4D9B-902B-B48CA65BF25D}"/>
              </a:ext>
            </a:extLst>
          </p:cNvPr>
          <p:cNvSpPr>
            <a:spLocks noGrp="1"/>
          </p:cNvSpPr>
          <p:nvPr>
            <p:ph type="title"/>
          </p:nvPr>
        </p:nvSpPr>
        <p:spPr>
          <a:xfrm>
            <a:off x="648929" y="629266"/>
            <a:ext cx="4944152" cy="1622321"/>
          </a:xfrm>
        </p:spPr>
        <p:txBody>
          <a:bodyPr>
            <a:normAutofit/>
          </a:bodyPr>
          <a:lstStyle/>
          <a:p>
            <a:pPr eaLnBrk="1" hangingPunct="1"/>
            <a:r>
              <a:rPr lang="en-US" altLang="en-US" b="1" cap="none" dirty="0">
                <a:solidFill>
                  <a:srgbClr val="C00000"/>
                </a:solidFill>
              </a:rPr>
              <a:t>Testing for Acute HIV Infection</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648930" y="2438400"/>
            <a:ext cx="4944151" cy="3785419"/>
          </a:xfrm>
        </p:spPr>
        <p:txBody>
          <a:bodyPr>
            <a:normAutofit/>
          </a:bodyPr>
          <a:lstStyle/>
          <a:p>
            <a:pPr>
              <a:spcBef>
                <a:spcPts val="0"/>
              </a:spcBef>
              <a:spcAft>
                <a:spcPts val="800"/>
              </a:spcAft>
              <a:buFont typeface="Wingdings" panose="05000000000000000000" pitchFamily="2" charset="2"/>
              <a:buChar char="§"/>
              <a:defRPr/>
            </a:pPr>
            <a:r>
              <a:rPr lang="en-US" sz="1500"/>
              <a:t>Acute HIV:</a:t>
            </a:r>
          </a:p>
          <a:p>
            <a:pPr lvl="1">
              <a:spcBef>
                <a:spcPts val="0"/>
              </a:spcBef>
              <a:spcAft>
                <a:spcPts val="800"/>
              </a:spcAft>
              <a:buFont typeface="Wingdings" panose="05000000000000000000" pitchFamily="2" charset="2"/>
              <a:buChar char="§"/>
              <a:defRPr/>
            </a:pPr>
            <a:r>
              <a:rPr lang="en-US" sz="1500"/>
              <a:t>Occurs 2-4 weeks after initial exposure</a:t>
            </a:r>
          </a:p>
          <a:p>
            <a:pPr lvl="1">
              <a:spcBef>
                <a:spcPts val="0"/>
              </a:spcBef>
              <a:spcAft>
                <a:spcPts val="800"/>
              </a:spcAft>
              <a:buFont typeface="Wingdings" panose="05000000000000000000" pitchFamily="2" charset="2"/>
              <a:buChar char="§"/>
              <a:defRPr/>
            </a:pPr>
            <a:r>
              <a:rPr lang="en-US" sz="1500"/>
              <a:t>Time of highest viral load (up to 3000x more virus than any other stage of HIV) </a:t>
            </a:r>
          </a:p>
          <a:p>
            <a:pPr>
              <a:spcBef>
                <a:spcPts val="0"/>
              </a:spcBef>
              <a:spcAft>
                <a:spcPts val="800"/>
              </a:spcAft>
              <a:buFont typeface="Wingdings" panose="05000000000000000000" pitchFamily="2" charset="2"/>
              <a:buChar char="§"/>
              <a:defRPr/>
            </a:pPr>
            <a:r>
              <a:rPr lang="en-US" sz="1500"/>
              <a:t>New infections transmitted by acutely infection range from 10% to 50% of all new infections</a:t>
            </a:r>
          </a:p>
          <a:p>
            <a:pPr>
              <a:spcBef>
                <a:spcPts val="0"/>
              </a:spcBef>
              <a:spcAft>
                <a:spcPts val="800"/>
              </a:spcAft>
              <a:buFont typeface="Wingdings" panose="05000000000000000000" pitchFamily="2" charset="2"/>
              <a:buChar char="§"/>
              <a:defRPr/>
            </a:pPr>
            <a:r>
              <a:rPr lang="en-US" sz="1500"/>
              <a:t>Increasing efforts are being made to diagnose acute HIV infection and initiate antiretroviral therapy </a:t>
            </a:r>
          </a:p>
          <a:p>
            <a:pPr>
              <a:spcBef>
                <a:spcPts val="0"/>
              </a:spcBef>
              <a:spcAft>
                <a:spcPts val="800"/>
              </a:spcAft>
              <a:buFont typeface="Wingdings" panose="05000000000000000000" pitchFamily="2" charset="2"/>
              <a:buChar char="§"/>
              <a:defRPr/>
            </a:pPr>
            <a:r>
              <a:rPr lang="en-US" sz="1500"/>
              <a:t>Antibody testing does not detect acute infection</a:t>
            </a:r>
          </a:p>
          <a:p>
            <a:pPr>
              <a:spcBef>
                <a:spcPts val="0"/>
              </a:spcBef>
              <a:spcAft>
                <a:spcPts val="800"/>
              </a:spcAft>
              <a:buFont typeface="Wingdings" panose="05000000000000000000" pitchFamily="2" charset="2"/>
              <a:buChar char="§"/>
              <a:defRPr/>
            </a:pPr>
            <a:r>
              <a:rPr lang="en-US" sz="1500"/>
              <a:t>Other testing technology (HIV RNA viral load tests or p24 antigen tests) must be used</a:t>
            </a:r>
          </a:p>
          <a:p>
            <a:pPr>
              <a:spcBef>
                <a:spcPts val="0"/>
              </a:spcBef>
              <a:spcAft>
                <a:spcPts val="800"/>
              </a:spcAft>
              <a:buFont typeface="Wingdings" panose="05000000000000000000" pitchFamily="2" charset="2"/>
              <a:buChar char="§"/>
              <a:defRPr/>
            </a:pPr>
            <a:r>
              <a:rPr lang="en-US" sz="1500"/>
              <a:t>Staff should also screen for signs of acute HIV infection including rash, fever, chills, headache or fatigue 2-4 weeks after high risk behavior</a:t>
            </a:r>
          </a:p>
          <a:p>
            <a:pPr marL="0" indent="0">
              <a:buNone/>
              <a:defRPr/>
            </a:pPr>
            <a:endParaRPr lang="en-US" altLang="en-US" sz="1500"/>
          </a:p>
        </p:txBody>
      </p:sp>
      <p:sp>
        <p:nvSpPr>
          <p:cNvPr id="200" name="Rectangle 19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8" name="Picture 2" descr="A close up of a map&#10;&#10;Description automatically generated">
            <a:extLst>
              <a:ext uri="{FF2B5EF4-FFF2-40B4-BE49-F238E27FC236}">
                <a16:creationId xmlns:a16="http://schemas.microsoft.com/office/drawing/2014/main" id="{404A04CE-14D2-4B2A-986B-0B078FCD92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68" r="3" b="3510"/>
          <a:stretch/>
        </p:blipFill>
        <p:spPr bwMode="auto">
          <a:xfrm>
            <a:off x="6904709" y="1766941"/>
            <a:ext cx="4475531" cy="332087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4114217-A47F-496A-8778-752ACCE2DA57}"/>
              </a:ext>
            </a:extLst>
          </p:cNvPr>
          <p:cNvSpPr txBox="1"/>
          <p:nvPr/>
        </p:nvSpPr>
        <p:spPr>
          <a:xfrm>
            <a:off x="94486" y="6088559"/>
            <a:ext cx="5998464" cy="769441"/>
          </a:xfrm>
          <a:prstGeom prst="rect">
            <a:avLst/>
          </a:prstGeom>
          <a:noFill/>
        </p:spPr>
        <p:txBody>
          <a:bodyPr wrap="square" rtlCol="0">
            <a:spAutoFit/>
          </a:bodyPr>
          <a:lstStyle/>
          <a:p>
            <a:r>
              <a:rPr lang="en-US" altLang="en-US" sz="1100" dirty="0"/>
              <a:t>U.S. Centers for Disease Control and Prevention, HIV Basics – HIV Testing, 2018, </a:t>
            </a:r>
            <a:r>
              <a:rPr lang="en-US" altLang="en-US" sz="1100" u="sng" dirty="0">
                <a:hlinkClick r:id="rId5"/>
              </a:rPr>
              <a:t>https://www.cdc.gov/hiv/basics/testing.html</a:t>
            </a:r>
            <a:endParaRPr lang="en-US" altLang="en-US" sz="1100" dirty="0"/>
          </a:p>
          <a:p>
            <a:r>
              <a:rPr lang="en-US" altLang="en-US" sz="1100" dirty="0" err="1"/>
              <a:t>Ngangue</a:t>
            </a:r>
            <a:r>
              <a:rPr lang="en-US" altLang="en-US" sz="1100" dirty="0"/>
              <a:t> P et al., Returning for HIV Test Results: A Systematic Review of Barriers and Facilitators, Int Sch Res Notices 2016;2016:630</a:t>
            </a:r>
            <a:endParaRPr lang="en-US" sz="1100"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CAA0A79-41AA-416A-9A6C-CC4C683C48FD}"/>
              </a:ext>
            </a:extLst>
          </p:cNvPr>
          <p:cNvSpPr>
            <a:spLocks noGrp="1"/>
          </p:cNvSpPr>
          <p:nvPr>
            <p:ph type="title"/>
          </p:nvPr>
        </p:nvSpPr>
        <p:spPr>
          <a:xfrm>
            <a:off x="648929" y="629266"/>
            <a:ext cx="6422849" cy="1676603"/>
          </a:xfrm>
        </p:spPr>
        <p:txBody>
          <a:bodyPr>
            <a:normAutofit/>
          </a:bodyPr>
          <a:lstStyle/>
          <a:p>
            <a:pPr eaLnBrk="1" hangingPunct="1"/>
            <a:r>
              <a:rPr lang="en-US" altLang="en-US" b="1" cap="none" dirty="0">
                <a:solidFill>
                  <a:srgbClr val="C00000"/>
                </a:solidFill>
              </a:rPr>
              <a:t>Testing Challenges Vary Worldwide</a:t>
            </a:r>
          </a:p>
        </p:txBody>
      </p:sp>
      <p:sp>
        <p:nvSpPr>
          <p:cNvPr id="28675" name="Content Placeholder 2">
            <a:extLst>
              <a:ext uri="{FF2B5EF4-FFF2-40B4-BE49-F238E27FC236}">
                <a16:creationId xmlns:a16="http://schemas.microsoft.com/office/drawing/2014/main" id="{A9DA718C-4096-4995-935E-06BACB5AA10D}"/>
              </a:ext>
            </a:extLst>
          </p:cNvPr>
          <p:cNvSpPr>
            <a:spLocks noGrp="1"/>
          </p:cNvSpPr>
          <p:nvPr>
            <p:ph idx="1"/>
          </p:nvPr>
        </p:nvSpPr>
        <p:spPr>
          <a:xfrm>
            <a:off x="648931" y="2438400"/>
            <a:ext cx="6422848" cy="3785419"/>
          </a:xfrm>
        </p:spPr>
        <p:txBody>
          <a:bodyPr>
            <a:normAutofit/>
          </a:bodyPr>
          <a:lstStyle/>
          <a:p>
            <a:pPr marL="0" indent="0">
              <a:spcBef>
                <a:spcPct val="0"/>
              </a:spcBef>
              <a:spcAft>
                <a:spcPts val="800"/>
              </a:spcAft>
              <a:buNone/>
            </a:pPr>
            <a:endParaRPr lang="en-US" altLang="en-US" sz="2000" b="1">
              <a:ea typeface="Calibri" panose="020F0502020204030204" pitchFamily="34" charset="0"/>
              <a:cs typeface="Times New Roman" panose="02020603050405020304" pitchFamily="18" charset="0"/>
            </a:endParaRPr>
          </a:p>
          <a:p>
            <a:pPr marL="0" indent="0">
              <a:buNone/>
            </a:pPr>
            <a:endParaRPr lang="en-US" altLang="en-US" sz="2000">
              <a:ea typeface="Calibri" panose="020F0502020204030204" pitchFamily="34" charset="0"/>
              <a:cs typeface="Times New Roman" panose="02020603050405020304" pitchFamily="18" charset="0"/>
            </a:endParaRPr>
          </a:p>
        </p:txBody>
      </p:sp>
      <p:sp>
        <p:nvSpPr>
          <p:cNvPr id="74" name="Rectangle 73">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F5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7" name="Picture 12" descr="Map World Seperate Countries Turquoise royalty-free map world seperate countries turquoise stock vector art &amp;amp; more images of world map">
            <a:extLst>
              <a:ext uri="{FF2B5EF4-FFF2-40B4-BE49-F238E27FC236}">
                <a16:creationId xmlns:a16="http://schemas.microsoft.com/office/drawing/2014/main" id="{6DD28ADD-C029-4BBE-A14D-812AE67F7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00" t="4865" r="3542" b="8434"/>
          <a:stretch>
            <a:fillRect/>
          </a:stretch>
        </p:blipFill>
        <p:spPr bwMode="auto">
          <a:xfrm>
            <a:off x="8361082" y="2659856"/>
            <a:ext cx="3026664" cy="153504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0ED5C0C-4C2B-4B2A-BB4D-E349D3B5AA9F}"/>
              </a:ext>
            </a:extLst>
          </p:cNvPr>
          <p:cNvSpPr/>
          <p:nvPr/>
        </p:nvSpPr>
        <p:spPr>
          <a:xfrm>
            <a:off x="164299" y="2648321"/>
            <a:ext cx="6608909" cy="3093154"/>
          </a:xfrm>
          <a:prstGeom prst="rect">
            <a:avLst/>
          </a:prstGeom>
        </p:spPr>
        <p:txBody>
          <a:bodyPr wrap="square">
            <a:spAutoFit/>
          </a:bodyPr>
          <a:lstStyle/>
          <a:p>
            <a:pPr marL="342900" indent="-342900">
              <a:spcBef>
                <a:spcPts val="600"/>
              </a:spcBef>
              <a:buFont typeface="Wingdings" panose="05000000000000000000" pitchFamily="2" charset="2"/>
              <a:buChar char="§"/>
              <a:defRPr/>
            </a:pPr>
            <a:r>
              <a:rPr lang="en-US" altLang="en-US" sz="2000" dirty="0">
                <a:latin typeface="+mj-lt"/>
              </a:rPr>
              <a:t>The testing challenges that you confront may depend on where you live</a:t>
            </a:r>
          </a:p>
          <a:p>
            <a:pPr marL="342900" indent="-342900">
              <a:spcBef>
                <a:spcPts val="600"/>
              </a:spcBef>
              <a:buFont typeface="Wingdings" panose="05000000000000000000" pitchFamily="2" charset="2"/>
              <a:buChar char="§"/>
              <a:defRPr/>
            </a:pPr>
            <a:r>
              <a:rPr lang="en-US" altLang="en-US" sz="2000" dirty="0">
                <a:latin typeface="+mj-lt"/>
              </a:rPr>
              <a:t>Among different parts of the world, the proportion of PLWH who know their HIV status varies considerably</a:t>
            </a:r>
          </a:p>
          <a:p>
            <a:pPr marL="342900" indent="-342900">
              <a:spcBef>
                <a:spcPts val="600"/>
              </a:spcBef>
              <a:buFont typeface="Wingdings" panose="05000000000000000000" pitchFamily="2" charset="2"/>
              <a:buChar char="§"/>
              <a:defRPr/>
            </a:pPr>
            <a:r>
              <a:rPr lang="en-US" altLang="en-US" sz="2000" dirty="0">
                <a:latin typeface="+mj-lt"/>
              </a:rPr>
              <a:t>In high-prevalence countries (East and Southern Africa) diagnosis rates are </a:t>
            </a:r>
            <a:r>
              <a:rPr lang="en-US" altLang="en-US" sz="2000" b="1" dirty="0">
                <a:latin typeface="+mj-lt"/>
              </a:rPr>
              <a:t>above </a:t>
            </a:r>
            <a:r>
              <a:rPr lang="en-US" altLang="en-US" sz="2000" dirty="0">
                <a:latin typeface="+mj-lt"/>
              </a:rPr>
              <a:t>the global average</a:t>
            </a:r>
          </a:p>
          <a:p>
            <a:pPr marL="342900" indent="-342900">
              <a:spcBef>
                <a:spcPts val="600"/>
              </a:spcBef>
              <a:buFont typeface="Wingdings" panose="05000000000000000000" pitchFamily="2" charset="2"/>
              <a:buChar char="§"/>
              <a:defRPr/>
            </a:pPr>
            <a:r>
              <a:rPr lang="en-US" altLang="en-US" sz="2000" dirty="0">
                <a:latin typeface="+mj-lt"/>
              </a:rPr>
              <a:t>In the Middle East and North, West and Central Africa, only about </a:t>
            </a:r>
            <a:r>
              <a:rPr lang="en-US" altLang="en-US" sz="2000" b="1" dirty="0">
                <a:latin typeface="+mj-lt"/>
              </a:rPr>
              <a:t>half</a:t>
            </a:r>
            <a:r>
              <a:rPr lang="en-US" altLang="en-US" sz="2000" dirty="0">
                <a:latin typeface="+mj-lt"/>
              </a:rPr>
              <a:t> of all people living with HIV know their HIV status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Rectangle: Rounded Corners 5">
            <a:extLst>
              <a:ext uri="{FF2B5EF4-FFF2-40B4-BE49-F238E27FC236}">
                <a16:creationId xmlns:a16="http://schemas.microsoft.com/office/drawing/2014/main" id="{B75FD007-FE02-4E1D-923A-C9F146FEC6AB}"/>
              </a:ext>
            </a:extLst>
          </p:cNvPr>
          <p:cNvSpPr/>
          <p:nvPr/>
        </p:nvSpPr>
        <p:spPr>
          <a:xfrm>
            <a:off x="5167280" y="4579562"/>
            <a:ext cx="6489700" cy="1473200"/>
          </a:xfrm>
          <a:prstGeom prst="roundRect">
            <a:avLst/>
          </a:prstGeom>
          <a:noFill/>
          <a:ln>
            <a:solidFill>
              <a:srgbClr val="004990"/>
            </a:solidFill>
          </a:ln>
        </p:spPr>
        <p:style>
          <a:lnRef idx="1">
            <a:schemeClr val="accent1"/>
          </a:lnRef>
          <a:fillRef idx="3">
            <a:schemeClr val="accent1"/>
          </a:fillRef>
          <a:effectRef idx="2">
            <a:schemeClr val="accent1"/>
          </a:effectRef>
          <a:fontRef idx="minor">
            <a:schemeClr val="lt1"/>
          </a:fontRef>
        </p:style>
        <p:txBody>
          <a:bodyPr wrap="square" anchor="t">
            <a:normAutofit/>
          </a:bodyPr>
          <a:lstStyle/>
          <a:p>
            <a:pPr algn="ctr">
              <a:lnSpc>
                <a:spcPct val="90000"/>
              </a:lnSpc>
              <a:spcAft>
                <a:spcPts val="600"/>
              </a:spcAft>
              <a:defRPr/>
            </a:pPr>
            <a:r>
              <a:rPr lang="en-US" altLang="en-US" sz="2200" dirty="0">
                <a:ln w="0"/>
                <a:solidFill>
                  <a:srgbClr val="004990"/>
                </a:solidFill>
                <a:effectLst>
                  <a:outerShdw blurRad="38100" dist="19050" dir="2700000" algn="tl" rotWithShape="0">
                    <a:schemeClr val="dk1">
                      <a:alpha val="40000"/>
                    </a:schemeClr>
                  </a:outerShdw>
                </a:effectLst>
              </a:rPr>
              <a:t>Your efforts as a clinician to minimize the negative effects of stigma will need to consider not only your own attitudes and behaviors, but the feelings of your clients as well. </a:t>
            </a:r>
            <a:endParaRPr lang="en-CA" sz="2200" dirty="0">
              <a:ln w="0"/>
              <a:solidFill>
                <a:srgbClr val="004990"/>
              </a:solidFill>
              <a:effectLst>
                <a:outerShdw blurRad="38100" dist="19050" dir="2700000" algn="tl" rotWithShape="0">
                  <a:schemeClr val="dk1">
                    <a:alpha val="40000"/>
                  </a:schemeClr>
                </a:outerShdw>
              </a:effectLst>
            </a:endParaRPr>
          </a:p>
        </p:txBody>
      </p:sp>
      <p:sp>
        <p:nvSpPr>
          <p:cNvPr id="34818" name="Title 1">
            <a:extLst>
              <a:ext uri="{FF2B5EF4-FFF2-40B4-BE49-F238E27FC236}">
                <a16:creationId xmlns:a16="http://schemas.microsoft.com/office/drawing/2014/main" id="{2A8D8370-08EF-4092-8C8F-CE525A66D533}"/>
              </a:ext>
            </a:extLst>
          </p:cNvPr>
          <p:cNvSpPr>
            <a:spLocks noGrp="1"/>
          </p:cNvSpPr>
          <p:nvPr>
            <p:ph type="title"/>
          </p:nvPr>
        </p:nvSpPr>
        <p:spPr>
          <a:xfrm>
            <a:off x="535020" y="685800"/>
            <a:ext cx="2780271" cy="5105400"/>
          </a:xfrm>
        </p:spPr>
        <p:txBody>
          <a:bodyPr>
            <a:normAutofit/>
          </a:bodyPr>
          <a:lstStyle/>
          <a:p>
            <a:pPr eaLnBrk="1" hangingPunct="1"/>
            <a:r>
              <a:rPr lang="en-US" altLang="en-US" sz="4000" b="1" cap="none">
                <a:solidFill>
                  <a:srgbClr val="FFFFFF"/>
                </a:solidFill>
              </a:rPr>
              <a:t>Stigma is a Barrier to HIV Testing </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5003800" y="685800"/>
            <a:ext cx="6489700" cy="3556000"/>
          </a:xfrm>
        </p:spPr>
        <p:txBody>
          <a:bodyPr wrap="square" anchor="t">
            <a:normAutofit lnSpcReduction="10000"/>
          </a:bodyPr>
          <a:lstStyle/>
          <a:p>
            <a:pPr marL="0" indent="0">
              <a:buNone/>
              <a:defRPr/>
            </a:pPr>
            <a:r>
              <a:rPr lang="en-US" altLang="en-US" sz="1800" b="1" dirty="0">
                <a:solidFill>
                  <a:srgbClr val="000000"/>
                </a:solidFill>
              </a:rPr>
              <a:t>Health workers may:</a:t>
            </a:r>
          </a:p>
          <a:p>
            <a:pPr>
              <a:buFont typeface="Wingdings" panose="05000000000000000000" pitchFamily="2" charset="2"/>
              <a:buChar char="§"/>
              <a:defRPr/>
            </a:pPr>
            <a:r>
              <a:rPr lang="en-US" altLang="en-US" sz="1800" dirty="0">
                <a:solidFill>
                  <a:srgbClr val="000000"/>
                </a:solidFill>
              </a:rPr>
              <a:t>Fear acquiring HIV </a:t>
            </a:r>
          </a:p>
          <a:p>
            <a:pPr>
              <a:buFont typeface="Wingdings" panose="05000000000000000000" pitchFamily="2" charset="2"/>
              <a:buChar char="§"/>
              <a:defRPr/>
            </a:pPr>
            <a:r>
              <a:rPr lang="en-US" altLang="en-US" sz="1800" dirty="0">
                <a:solidFill>
                  <a:srgbClr val="000000"/>
                </a:solidFill>
              </a:rPr>
              <a:t>Have negative attitudes about PLWH or the groups most at risk of HIV</a:t>
            </a:r>
          </a:p>
          <a:p>
            <a:pPr marL="0" indent="0">
              <a:buNone/>
              <a:defRPr/>
            </a:pPr>
            <a:r>
              <a:rPr lang="en-US" sz="1800" b="1" dirty="0">
                <a:solidFill>
                  <a:srgbClr val="000000"/>
                </a:solidFill>
                <a:cs typeface="Times New Roman" panose="02020603050405020304" pitchFamily="18" charset="0"/>
              </a:rPr>
              <a:t>The result is discrimination, for example:</a:t>
            </a:r>
          </a:p>
          <a:p>
            <a:pPr>
              <a:buFont typeface="Wingdings" panose="05000000000000000000" pitchFamily="2" charset="2"/>
              <a:buChar char="§"/>
              <a:defRPr/>
            </a:pPr>
            <a:r>
              <a:rPr lang="en-US" altLang="en-US" sz="1800" dirty="0">
                <a:solidFill>
                  <a:srgbClr val="000000"/>
                </a:solidFill>
              </a:rPr>
              <a:t>Taking extra precautions that are not warranted by HIV</a:t>
            </a:r>
          </a:p>
          <a:p>
            <a:pPr>
              <a:buFont typeface="Wingdings" panose="05000000000000000000" pitchFamily="2" charset="2"/>
              <a:buChar char="§"/>
              <a:defRPr/>
            </a:pPr>
            <a:r>
              <a:rPr lang="en-US" altLang="en-US" sz="1800" dirty="0">
                <a:solidFill>
                  <a:srgbClr val="000000"/>
                </a:solidFill>
              </a:rPr>
              <a:t>Displaying negative or judgmental attitudes that make PLWH feel unwelcome</a:t>
            </a:r>
          </a:p>
          <a:p>
            <a:pPr>
              <a:buFont typeface="Wingdings" panose="05000000000000000000" pitchFamily="2" charset="2"/>
              <a:buChar char="§"/>
              <a:defRPr/>
            </a:pPr>
            <a:r>
              <a:rPr lang="en-US" altLang="en-US" sz="1800" dirty="0">
                <a:solidFill>
                  <a:srgbClr val="000000"/>
                </a:solidFill>
              </a:rPr>
              <a:t>Refusing to work alongside a colleague who is living with HIV</a:t>
            </a:r>
          </a:p>
          <a:p>
            <a:pPr>
              <a:buFont typeface="Wingdings" panose="05000000000000000000" pitchFamily="2" charset="2"/>
              <a:buChar char="§"/>
              <a:defRPr/>
            </a:pPr>
            <a:r>
              <a:rPr lang="en-US" altLang="en-US" sz="1800" dirty="0">
                <a:solidFill>
                  <a:srgbClr val="000000"/>
                </a:solidFill>
              </a:rPr>
              <a:t>Denying care to people living with HIV</a:t>
            </a:r>
          </a:p>
          <a:p>
            <a:pPr>
              <a:buFont typeface="Wingdings" panose="05000000000000000000" pitchFamily="2" charset="2"/>
              <a:buChar char="§"/>
              <a:defRPr/>
            </a:pPr>
            <a:r>
              <a:rPr lang="en-US" altLang="en-US" sz="1800" dirty="0">
                <a:solidFill>
                  <a:srgbClr val="000000"/>
                </a:solidFill>
              </a:rPr>
              <a:t>PLWH may avoid HIV testing and other health services altogether</a:t>
            </a:r>
            <a:endParaRPr lang="en-US" altLang="en-US" sz="1800" dirty="0">
              <a:solidFill>
                <a:srgbClr val="000000"/>
              </a:solidFill>
              <a:latin typeface="Cambria" panose="02040503050406030204" pitchFamily="18" charset="0"/>
            </a:endParaRPr>
          </a:p>
          <a:p>
            <a:pPr marL="0" indent="0">
              <a:buNone/>
              <a:defRPr/>
            </a:pPr>
            <a:endParaRPr lang="en-US" sz="1500" dirty="0">
              <a:cs typeface="Times New Roman" panose="02020603050405020304" pitchFamily="18" charset="0"/>
            </a:endParaRPr>
          </a:p>
        </p:txBody>
      </p:sp>
      <p:sp>
        <p:nvSpPr>
          <p:cNvPr id="2" name="TextBox 1">
            <a:extLst>
              <a:ext uri="{FF2B5EF4-FFF2-40B4-BE49-F238E27FC236}">
                <a16:creationId xmlns:a16="http://schemas.microsoft.com/office/drawing/2014/main" id="{4C2C5D12-3AD2-4D8B-A99A-A33792C6A99A}"/>
              </a:ext>
            </a:extLst>
          </p:cNvPr>
          <p:cNvSpPr txBox="1"/>
          <p:nvPr/>
        </p:nvSpPr>
        <p:spPr>
          <a:xfrm>
            <a:off x="5941105" y="6250848"/>
            <a:ext cx="6254496" cy="461665"/>
          </a:xfrm>
          <a:prstGeom prst="rect">
            <a:avLst/>
          </a:prstGeom>
          <a:noFill/>
        </p:spPr>
        <p:txBody>
          <a:bodyPr wrap="square" rtlCol="0">
            <a:spAutoFit/>
          </a:bodyPr>
          <a:lstStyle/>
          <a:p>
            <a:r>
              <a:rPr lang="en-US" altLang="en-US" sz="1200" dirty="0"/>
              <a:t>Rueda et al., Examining the associations between HIV-related stigma and health outcomes in people living with HIV/AIDS: a series of meta-analyses, BMH Open 2016;6(7):e011453.</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56A975B-8745-414A-9D98-3DE4B5A98E9D}"/>
              </a:ext>
            </a:extLst>
          </p:cNvPr>
          <p:cNvSpPr>
            <a:spLocks noGrp="1"/>
          </p:cNvSpPr>
          <p:nvPr>
            <p:ph type="title"/>
          </p:nvPr>
        </p:nvSpPr>
        <p:spPr>
          <a:xfrm>
            <a:off x="220913" y="221960"/>
            <a:ext cx="8662988" cy="949325"/>
          </a:xfrm>
        </p:spPr>
        <p:txBody>
          <a:bodyPr/>
          <a:lstStyle/>
          <a:p>
            <a:pPr eaLnBrk="1" hangingPunct="1"/>
            <a:r>
              <a:rPr lang="en-US" altLang="en-US" b="1" cap="none" dirty="0"/>
              <a:t>Barriers to Linkage to Care</a:t>
            </a:r>
          </a:p>
        </p:txBody>
      </p:sp>
      <p:sp>
        <p:nvSpPr>
          <p:cNvPr id="38915" name="Content Placeholder 2">
            <a:extLst>
              <a:ext uri="{FF2B5EF4-FFF2-40B4-BE49-F238E27FC236}">
                <a16:creationId xmlns:a16="http://schemas.microsoft.com/office/drawing/2014/main" id="{D74B8C51-650C-4A8F-AE3B-D4C7BB2A33DA}"/>
              </a:ext>
            </a:extLst>
          </p:cNvPr>
          <p:cNvSpPr>
            <a:spLocks noGrp="1"/>
          </p:cNvSpPr>
          <p:nvPr>
            <p:ph idx="1"/>
          </p:nvPr>
        </p:nvSpPr>
        <p:spPr>
          <a:xfrm>
            <a:off x="1981201" y="1144588"/>
            <a:ext cx="4873625" cy="5141912"/>
          </a:xfrm>
        </p:spPr>
        <p:txBody>
          <a:bodyPr/>
          <a:lstStyle/>
          <a:p>
            <a:pPr marL="0" indent="0" algn="ctr">
              <a:lnSpc>
                <a:spcPct val="107000"/>
              </a:lnSpc>
              <a:spcBef>
                <a:spcPct val="0"/>
              </a:spcBef>
              <a:spcAft>
                <a:spcPts val="800"/>
              </a:spcAft>
              <a:buNone/>
            </a:pPr>
            <a:endParaRPr lang="en-US" altLang="en-US" sz="2400" b="1">
              <a:ea typeface="Calibri" panose="020F0502020204030204" pitchFamily="34" charset="0"/>
              <a:cs typeface="Times New Roman" panose="02020603050405020304" pitchFamily="18" charset="0"/>
            </a:endParaRPr>
          </a:p>
          <a:p>
            <a:pPr marL="0" indent="0">
              <a:buNone/>
            </a:pPr>
            <a:endParaRPr lang="en-US" altLang="en-US" sz="200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14BF5895-FB58-4FEB-9D4F-2978C8E54108}"/>
              </a:ext>
            </a:extLst>
          </p:cNvPr>
          <p:cNvGraphicFramePr/>
          <p:nvPr>
            <p:extLst>
              <p:ext uri="{D42A27DB-BD31-4B8C-83A1-F6EECF244321}">
                <p14:modId xmlns:p14="http://schemas.microsoft.com/office/powerpoint/2010/main" val="4073386044"/>
              </p:ext>
            </p:extLst>
          </p:nvPr>
        </p:nvGraphicFramePr>
        <p:xfrm>
          <a:off x="3177155" y="1420812"/>
          <a:ext cx="5450568" cy="429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ACE30D15-6CF2-4570-884C-B42D8FCD6371}"/>
              </a:ext>
            </a:extLst>
          </p:cNvPr>
          <p:cNvSpPr/>
          <p:nvPr/>
        </p:nvSpPr>
        <p:spPr>
          <a:xfrm>
            <a:off x="65089" y="1258637"/>
            <a:ext cx="3501189" cy="3830721"/>
          </a:xfrm>
          <a:prstGeom prst="round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CA" b="1" dirty="0">
                <a:solidFill>
                  <a:schemeClr val="tx1"/>
                </a:solidFill>
              </a:rPr>
              <a:t>Systemic</a:t>
            </a:r>
          </a:p>
          <a:p>
            <a:pPr>
              <a:defRPr/>
            </a:pPr>
            <a:endParaRPr lang="en-CA" sz="100" b="1" dirty="0">
              <a:solidFill>
                <a:schemeClr val="tx1"/>
              </a:solidFill>
            </a:endParaRPr>
          </a:p>
          <a:p>
            <a:pPr marL="285750" indent="-285750">
              <a:buFont typeface="Wingdings" panose="05000000000000000000" pitchFamily="2" charset="2"/>
              <a:buChar char="§"/>
              <a:defRPr/>
            </a:pPr>
            <a:r>
              <a:rPr lang="en-US" altLang="en-US" sz="1600" dirty="0">
                <a:solidFill>
                  <a:schemeClr val="tx1"/>
                </a:solidFill>
              </a:rPr>
              <a:t>Availability and accessibility based</a:t>
            </a:r>
          </a:p>
          <a:p>
            <a:pPr marL="285750" indent="-285750">
              <a:buFont typeface="Wingdings" panose="05000000000000000000" pitchFamily="2" charset="2"/>
              <a:buChar char="§"/>
              <a:defRPr/>
            </a:pPr>
            <a:r>
              <a:rPr lang="en-US" sz="1600" dirty="0">
                <a:solidFill>
                  <a:schemeClr val="tx1"/>
                </a:solidFill>
              </a:rPr>
              <a:t>A person in a remote area who has to travel to get HIV treatment</a:t>
            </a:r>
          </a:p>
          <a:p>
            <a:pPr marL="285750" indent="-285750">
              <a:buFont typeface="Wingdings" panose="05000000000000000000" pitchFamily="2" charset="2"/>
              <a:buChar char="§"/>
              <a:defRPr/>
            </a:pPr>
            <a:r>
              <a:rPr lang="en-US" sz="1600" dirty="0">
                <a:solidFill>
                  <a:schemeClr val="tx1"/>
                </a:solidFill>
              </a:rPr>
              <a:t>Failure to implement a treat-all approach can lead to:</a:t>
            </a:r>
          </a:p>
          <a:p>
            <a:pPr marL="742950" lvl="1" indent="-285750">
              <a:buFont typeface="Wingdings" panose="05000000000000000000" pitchFamily="2" charset="2"/>
              <a:buChar char="§"/>
              <a:defRPr/>
            </a:pPr>
            <a:r>
              <a:rPr lang="en-US" sz="1600" dirty="0">
                <a:solidFill>
                  <a:schemeClr val="tx1"/>
                </a:solidFill>
              </a:rPr>
              <a:t>Uncertainty and confusion about when to start treatment</a:t>
            </a:r>
          </a:p>
          <a:p>
            <a:pPr marL="742950" lvl="1" indent="-285750">
              <a:buFont typeface="Wingdings" panose="05000000000000000000" pitchFamily="2" charset="2"/>
              <a:buChar char="§"/>
              <a:defRPr/>
            </a:pPr>
            <a:r>
              <a:rPr lang="en-US" sz="1600" dirty="0">
                <a:solidFill>
                  <a:schemeClr val="tx1"/>
                </a:solidFill>
              </a:rPr>
              <a:t>PLWH to fall out of care for extended periods</a:t>
            </a:r>
            <a:endParaRPr lang="en-CA" sz="1600" dirty="0">
              <a:solidFill>
                <a:schemeClr val="tx1"/>
              </a:solidFill>
            </a:endParaRPr>
          </a:p>
        </p:txBody>
      </p:sp>
      <p:sp>
        <p:nvSpPr>
          <p:cNvPr id="7" name="Rectangle: Rounded Corners 6">
            <a:extLst>
              <a:ext uri="{FF2B5EF4-FFF2-40B4-BE49-F238E27FC236}">
                <a16:creationId xmlns:a16="http://schemas.microsoft.com/office/drawing/2014/main" id="{635C404A-B238-4D4D-A04C-344315628519}"/>
              </a:ext>
            </a:extLst>
          </p:cNvPr>
          <p:cNvSpPr/>
          <p:nvPr/>
        </p:nvSpPr>
        <p:spPr>
          <a:xfrm>
            <a:off x="8050780" y="422693"/>
            <a:ext cx="3887788" cy="2537075"/>
          </a:xfrm>
          <a:prstGeom prst="round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CA" sz="2000" b="1" dirty="0">
                <a:solidFill>
                  <a:schemeClr val="tx1"/>
                </a:solidFill>
              </a:rPr>
              <a:t>Provider-based</a:t>
            </a:r>
          </a:p>
          <a:p>
            <a:pPr marL="285750" indent="-285750">
              <a:buFont typeface="Wingdings" panose="05000000000000000000" pitchFamily="2" charset="2"/>
              <a:buChar char="§"/>
              <a:defRPr/>
            </a:pPr>
            <a:r>
              <a:rPr lang="en-US" sz="1600" dirty="0">
                <a:solidFill>
                  <a:schemeClr val="tx1"/>
                </a:solidFill>
              </a:rPr>
              <a:t>Example: No systems in place to follow up for missed appointments</a:t>
            </a:r>
          </a:p>
          <a:p>
            <a:pPr marL="285750" indent="-285750">
              <a:buFont typeface="Wingdings" panose="05000000000000000000" pitchFamily="2" charset="2"/>
              <a:buChar char="§"/>
              <a:defRPr/>
            </a:pPr>
            <a:r>
              <a:rPr lang="en-US" sz="1600" dirty="0">
                <a:solidFill>
                  <a:schemeClr val="tx1"/>
                </a:solidFill>
              </a:rPr>
              <a:t>May not have functioning linkages in place with community testing programs</a:t>
            </a:r>
          </a:p>
          <a:p>
            <a:pPr marL="285750" indent="-285750">
              <a:buFont typeface="Wingdings" panose="05000000000000000000" pitchFamily="2" charset="2"/>
              <a:buChar char="§"/>
              <a:defRPr/>
            </a:pPr>
            <a:r>
              <a:rPr lang="en-US" sz="1600" dirty="0">
                <a:solidFill>
                  <a:schemeClr val="tx1"/>
                </a:solidFill>
              </a:rPr>
              <a:t>Marginalized clients may avoid seeking services from a clinic that has a poor reputation for caring for people like them</a:t>
            </a:r>
            <a:endParaRPr lang="en-CA" sz="1600" dirty="0">
              <a:solidFill>
                <a:schemeClr val="tx1"/>
              </a:solidFill>
            </a:endParaRPr>
          </a:p>
        </p:txBody>
      </p:sp>
      <p:sp>
        <p:nvSpPr>
          <p:cNvPr id="8" name="Rectangle: Rounded Corners 7">
            <a:extLst>
              <a:ext uri="{FF2B5EF4-FFF2-40B4-BE49-F238E27FC236}">
                <a16:creationId xmlns:a16="http://schemas.microsoft.com/office/drawing/2014/main" id="{6B94AEC7-FECD-4E92-BF98-390349DDB39B}"/>
              </a:ext>
            </a:extLst>
          </p:cNvPr>
          <p:cNvSpPr/>
          <p:nvPr/>
        </p:nvSpPr>
        <p:spPr>
          <a:xfrm>
            <a:off x="8374967" y="3429001"/>
            <a:ext cx="3671663" cy="2815390"/>
          </a:xfrm>
          <a:prstGeom prst="roundRect">
            <a:avLst/>
          </a:prstGeom>
          <a:noFill/>
          <a:ln w="952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CA" sz="2000" b="1" dirty="0">
                <a:solidFill>
                  <a:schemeClr val="tx1"/>
                </a:solidFill>
              </a:rPr>
              <a:t>Client-based</a:t>
            </a:r>
            <a:endParaRPr lang="en-CA" b="1" dirty="0">
              <a:solidFill>
                <a:schemeClr val="tx1"/>
              </a:solidFill>
            </a:endParaRPr>
          </a:p>
          <a:p>
            <a:pPr marL="285750" indent="-285750">
              <a:buFont typeface="Wingdings" panose="05000000000000000000" pitchFamily="2" charset="2"/>
              <a:buChar char="§"/>
              <a:defRPr/>
            </a:pPr>
            <a:r>
              <a:rPr lang="en-US" sz="1600" dirty="0">
                <a:solidFill>
                  <a:schemeClr val="tx1"/>
                </a:solidFill>
              </a:rPr>
              <a:t>Fear and/or internalized stigma</a:t>
            </a:r>
          </a:p>
          <a:p>
            <a:pPr marL="285750" indent="-285750">
              <a:buFont typeface="Wingdings" panose="05000000000000000000" pitchFamily="2" charset="2"/>
              <a:buChar char="§"/>
              <a:defRPr/>
            </a:pPr>
            <a:r>
              <a:rPr lang="en-US" sz="1600" dirty="0">
                <a:solidFill>
                  <a:schemeClr val="tx1"/>
                </a:solidFill>
              </a:rPr>
              <a:t>A person who is not fully educated or counseled following a positive HIV test may not understand the importance of immediately seeking HIV treatment services</a:t>
            </a:r>
          </a:p>
          <a:p>
            <a:pPr marL="285750" indent="-285750">
              <a:buFont typeface="Wingdings" panose="05000000000000000000" pitchFamily="2" charset="2"/>
              <a:buChar char="§"/>
              <a:defRPr/>
            </a:pPr>
            <a:r>
              <a:rPr lang="en-US" sz="1600" dirty="0">
                <a:solidFill>
                  <a:schemeClr val="tx1"/>
                </a:solidFill>
              </a:rPr>
              <a:t>Setting</a:t>
            </a:r>
          </a:p>
          <a:p>
            <a:pPr marL="285750" indent="-285750">
              <a:buFont typeface="Wingdings" panose="05000000000000000000" pitchFamily="2" charset="2"/>
              <a:buChar char="§"/>
              <a:defRPr/>
            </a:pPr>
            <a:r>
              <a:rPr lang="en-US" sz="1600" dirty="0">
                <a:solidFill>
                  <a:schemeClr val="tx1"/>
                </a:solidFill>
              </a:rPr>
              <a:t>Acceptability of provider</a:t>
            </a:r>
          </a:p>
          <a:p>
            <a:pPr marL="285750" indent="-285750">
              <a:buFont typeface="Wingdings" panose="05000000000000000000" pitchFamily="2" charset="2"/>
              <a:buChar char="§"/>
              <a:defRPr/>
            </a:pPr>
            <a:r>
              <a:rPr lang="en-US" sz="1600" dirty="0">
                <a:solidFill>
                  <a:schemeClr val="tx1"/>
                </a:solidFill>
              </a:rPr>
              <a:t>Confidentiality</a:t>
            </a:r>
          </a:p>
        </p:txBody>
      </p:sp>
      <p:sp>
        <p:nvSpPr>
          <p:cNvPr id="3" name="TextBox 2">
            <a:extLst>
              <a:ext uri="{FF2B5EF4-FFF2-40B4-BE49-F238E27FC236}">
                <a16:creationId xmlns:a16="http://schemas.microsoft.com/office/drawing/2014/main" id="{190F0565-E283-45FC-A4E9-A55E58A6410C}"/>
              </a:ext>
            </a:extLst>
          </p:cNvPr>
          <p:cNvSpPr txBox="1"/>
          <p:nvPr/>
        </p:nvSpPr>
        <p:spPr>
          <a:xfrm>
            <a:off x="220913" y="6244391"/>
            <a:ext cx="6998208" cy="523220"/>
          </a:xfrm>
          <a:prstGeom prst="rect">
            <a:avLst/>
          </a:prstGeom>
          <a:noFill/>
        </p:spPr>
        <p:txBody>
          <a:bodyPr wrap="square" rtlCol="0">
            <a:spAutoFit/>
          </a:bodyPr>
          <a:lstStyle/>
          <a:p>
            <a:r>
              <a:rPr lang="en-US" altLang="en-US" sz="1400" dirty="0"/>
              <a:t>Tso LS et al., Facilitators and Barriers to Linkage to Care Interventions: A Qualitative Evidence Review, AIDS 2017;30(1):1639-1653.</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13487-E008-41FC-BB7B-31B08212FFF3}"/>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defRPr/>
            </a:pPr>
            <a:r>
              <a:rPr lang="en-US" sz="7400" kern="1200">
                <a:solidFill>
                  <a:srgbClr val="FFFFFF"/>
                </a:solidFill>
                <a:latin typeface="+mj-lt"/>
                <a:ea typeface="+mj-ea"/>
                <a:cs typeface="+mj-cs"/>
              </a:rPr>
              <a:t>Innovative HIV Testing Technologies </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7685EA51-B3E4-4B23-8709-E99431D6DAF3}"/>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pPr>
              <a:defRPr/>
            </a:pPr>
            <a:r>
              <a:rPr lang="en-US" sz="3200" kern="1200">
                <a:solidFill>
                  <a:srgbClr val="FEFFFF"/>
                </a:solidFill>
                <a:latin typeface="+mn-lt"/>
                <a:ea typeface="+mn-ea"/>
                <a:cs typeface="+mn-cs"/>
              </a:rPr>
              <a:t>Section 2</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Rectangle 145">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106" name="Title 1">
            <a:extLst>
              <a:ext uri="{FF2B5EF4-FFF2-40B4-BE49-F238E27FC236}">
                <a16:creationId xmlns:a16="http://schemas.microsoft.com/office/drawing/2014/main" id="{4EFD1251-7544-4033-8AA7-63963262E827}"/>
              </a:ext>
            </a:extLst>
          </p:cNvPr>
          <p:cNvSpPr>
            <a:spLocks noGrp="1"/>
          </p:cNvSpPr>
          <p:nvPr>
            <p:ph type="title"/>
          </p:nvPr>
        </p:nvSpPr>
        <p:spPr>
          <a:xfrm>
            <a:off x="964760" y="804328"/>
            <a:ext cx="6091312" cy="1205821"/>
          </a:xfrm>
        </p:spPr>
        <p:txBody>
          <a:bodyPr>
            <a:normAutofit/>
          </a:bodyPr>
          <a:lstStyle/>
          <a:p>
            <a:pPr eaLnBrk="1" hangingPunct="1"/>
            <a:r>
              <a:rPr lang="en-US" altLang="en-US" sz="4000" b="1" cap="none">
                <a:solidFill>
                  <a:srgbClr val="FEFFFF"/>
                </a:solidFill>
              </a:rPr>
              <a:t>Innovative HIV Testing Technologies</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1282189" y="2494450"/>
            <a:ext cx="5773883" cy="3563159"/>
          </a:xfrm>
        </p:spPr>
        <p:txBody>
          <a:bodyPr>
            <a:normAutofit/>
          </a:bodyPr>
          <a:lstStyle/>
          <a:p>
            <a:pPr marL="0" indent="0">
              <a:spcBef>
                <a:spcPts val="0"/>
              </a:spcBef>
              <a:spcAft>
                <a:spcPts val="800"/>
              </a:spcAft>
              <a:buNone/>
              <a:defRPr/>
            </a:pPr>
            <a:r>
              <a:rPr lang="en-US" sz="2400">
                <a:ea typeface="Calibri" panose="020F0502020204030204" pitchFamily="34" charset="0"/>
                <a:cs typeface="Times New Roman" panose="02020603050405020304" pitchFamily="18" charset="0"/>
              </a:rPr>
              <a:t>Testing tools that have been in use:</a:t>
            </a:r>
          </a:p>
          <a:p>
            <a:pPr>
              <a:spcBef>
                <a:spcPts val="0"/>
              </a:spcBef>
              <a:spcAft>
                <a:spcPts val="800"/>
              </a:spcAft>
              <a:buFont typeface="Wingdings" panose="05000000000000000000" pitchFamily="2" charset="2"/>
              <a:buChar char="§"/>
              <a:defRPr/>
            </a:pPr>
            <a:r>
              <a:rPr lang="en-US" sz="2400">
                <a:ea typeface="Calibri" panose="020F0502020204030204" pitchFamily="34" charset="0"/>
                <a:cs typeface="Times New Roman" panose="02020603050405020304" pitchFamily="18" charset="0"/>
              </a:rPr>
              <a:t>Rapid antibody test</a:t>
            </a:r>
          </a:p>
          <a:p>
            <a:pPr>
              <a:spcBef>
                <a:spcPts val="0"/>
              </a:spcBef>
              <a:spcAft>
                <a:spcPts val="800"/>
              </a:spcAft>
              <a:buFont typeface="Wingdings" panose="05000000000000000000" pitchFamily="2" charset="2"/>
              <a:buChar char="§"/>
              <a:defRPr/>
            </a:pPr>
            <a:r>
              <a:rPr lang="en-US" sz="2400">
                <a:ea typeface="Calibri" panose="020F0502020204030204" pitchFamily="34" charset="0"/>
                <a:cs typeface="Times New Roman" panose="02020603050405020304" pitchFamily="18" charset="0"/>
              </a:rPr>
              <a:t>Fourth-generation test</a:t>
            </a:r>
          </a:p>
          <a:p>
            <a:pPr>
              <a:spcBef>
                <a:spcPts val="0"/>
              </a:spcBef>
              <a:spcAft>
                <a:spcPts val="800"/>
              </a:spcAft>
              <a:buFont typeface="Wingdings" panose="05000000000000000000" pitchFamily="2" charset="2"/>
              <a:buChar char="§"/>
              <a:defRPr/>
            </a:pPr>
            <a:r>
              <a:rPr lang="en-US" sz="2400">
                <a:ea typeface="Calibri" panose="020F0502020204030204" pitchFamily="34" charset="0"/>
                <a:cs typeface="Times New Roman" panose="02020603050405020304" pitchFamily="18" charset="0"/>
              </a:rPr>
              <a:t>PCR viral load testing for HIV-exposed infants</a:t>
            </a:r>
          </a:p>
          <a:p>
            <a:pPr marL="0" indent="0">
              <a:spcBef>
                <a:spcPts val="0"/>
              </a:spcBef>
              <a:spcAft>
                <a:spcPts val="800"/>
              </a:spcAft>
              <a:buNone/>
              <a:defRPr/>
            </a:pPr>
            <a:r>
              <a:rPr lang="en-US" sz="2400">
                <a:ea typeface="Calibri" panose="020F0502020204030204" pitchFamily="34" charset="0"/>
                <a:cs typeface="Times New Roman" panose="02020603050405020304" pitchFamily="18" charset="0"/>
              </a:rPr>
              <a:t>Click on each type of test to learn more. </a:t>
            </a:r>
          </a:p>
          <a:p>
            <a:pPr marL="0" indent="0">
              <a:buNone/>
              <a:defRPr/>
            </a:pPr>
            <a:endParaRPr lang="en-US" altLang="en-US" sz="2400"/>
          </a:p>
        </p:txBody>
      </p:sp>
      <p:pic>
        <p:nvPicPr>
          <p:cNvPr id="47108" name="Picture 5">
            <a:extLst>
              <a:ext uri="{FF2B5EF4-FFF2-40B4-BE49-F238E27FC236}">
                <a16:creationId xmlns:a16="http://schemas.microsoft.com/office/drawing/2014/main" id="{8C9D233B-9567-4CE5-BC23-C8EC40B5E6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4706" y="3775187"/>
            <a:ext cx="3340358" cy="2229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
            <a:extLst>
              <a:ext uri="{FF2B5EF4-FFF2-40B4-BE49-F238E27FC236}">
                <a16:creationId xmlns:a16="http://schemas.microsoft.com/office/drawing/2014/main" id="{50A6FE63-0D70-4865-B043-3089D012D2EE}"/>
              </a:ext>
            </a:extLst>
          </p:cNvPr>
          <p:cNvSpPr>
            <a:spLocks noChangeArrowheads="1"/>
          </p:cNvSpPr>
          <p:nvPr/>
        </p:nvSpPr>
        <p:spPr bwMode="auto">
          <a:xfrm>
            <a:off x="2366963" y="5621339"/>
            <a:ext cx="3211512" cy="74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07000"/>
              </a:lnSpc>
              <a:spcBef>
                <a:spcPct val="0"/>
              </a:spcBef>
              <a:spcAft>
                <a:spcPts val="600"/>
              </a:spcAft>
              <a:buFontTx/>
              <a:buNone/>
            </a:pPr>
            <a:r>
              <a:rPr lang="en-US" altLang="en-US" sz="1800" b="1">
                <a:latin typeface="Arial" panose="020B0604020202020204" pitchFamily="34" charset="0"/>
                <a:ea typeface="Calibri" panose="020F0502020204030204" pitchFamily="34" charset="0"/>
                <a:cs typeface="Times New Roman" panose="02020603050405020304" pitchFamily="18" charset="0"/>
              </a:rPr>
              <a:t>HIV Self-Testing (HIVST) </a:t>
            </a:r>
          </a:p>
          <a:p>
            <a:pPr algn="ctr">
              <a:lnSpc>
                <a:spcPct val="107000"/>
              </a:lnSpc>
              <a:spcBef>
                <a:spcPct val="0"/>
              </a:spcBef>
              <a:spcAft>
                <a:spcPts val="600"/>
              </a:spcAft>
              <a:buFontTx/>
              <a:buNone/>
            </a:pPr>
            <a:r>
              <a:rPr lang="en-US" altLang="en-US" sz="1800" b="1">
                <a:latin typeface="Arial" panose="020B0604020202020204" pitchFamily="34" charset="0"/>
                <a:ea typeface="Calibri" panose="020F0502020204030204" pitchFamily="34" charset="0"/>
                <a:cs typeface="Times New Roman" panose="02020603050405020304" pitchFamily="18" charset="0"/>
              </a:rPr>
              <a:t>for Adults and Adolescents</a:t>
            </a:r>
          </a:p>
        </p:txBody>
      </p:sp>
      <p:sp>
        <p:nvSpPr>
          <p:cNvPr id="47110" name="Rectangle 7">
            <a:extLst>
              <a:ext uri="{FF2B5EF4-FFF2-40B4-BE49-F238E27FC236}">
                <a16:creationId xmlns:a16="http://schemas.microsoft.com/office/drawing/2014/main" id="{12AB8256-DA7E-45EF-9E44-56ED1C830A41}"/>
              </a:ext>
            </a:extLst>
          </p:cNvPr>
          <p:cNvSpPr>
            <a:spLocks noChangeArrowheads="1"/>
          </p:cNvSpPr>
          <p:nvPr/>
        </p:nvSpPr>
        <p:spPr bwMode="auto">
          <a:xfrm>
            <a:off x="6734176" y="5640389"/>
            <a:ext cx="3211513"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07000"/>
              </a:lnSpc>
              <a:spcBef>
                <a:spcPct val="0"/>
              </a:spcBef>
              <a:spcAft>
                <a:spcPts val="600"/>
              </a:spcAft>
              <a:buFontTx/>
              <a:buNone/>
            </a:pPr>
            <a:r>
              <a:rPr lang="en-US" altLang="en-US" sz="1800" b="1">
                <a:latin typeface="Arial" panose="020B0604020202020204" pitchFamily="34" charset="0"/>
                <a:ea typeface="Calibri" panose="020F0502020204030204" pitchFamily="34" charset="0"/>
                <a:cs typeface="Times New Roman" panose="02020603050405020304" pitchFamily="18" charset="0"/>
              </a:rPr>
              <a:t>Point-of-Care Testing</a:t>
            </a:r>
          </a:p>
          <a:p>
            <a:pPr algn="ctr">
              <a:lnSpc>
                <a:spcPct val="107000"/>
              </a:lnSpc>
              <a:spcBef>
                <a:spcPct val="0"/>
              </a:spcBef>
              <a:spcAft>
                <a:spcPts val="600"/>
              </a:spcAft>
              <a:buFontTx/>
              <a:buNone/>
            </a:pPr>
            <a:r>
              <a:rPr lang="en-US" altLang="en-US" sz="1800" b="1">
                <a:latin typeface="Arial" panose="020B0604020202020204" pitchFamily="34" charset="0"/>
                <a:ea typeface="Calibri" panose="020F0502020204030204" pitchFamily="34" charset="0"/>
                <a:cs typeface="Times New Roman" panose="02020603050405020304" pitchFamily="18" charset="0"/>
              </a:rPr>
              <a:t>for Early Infant Diagnosis (POC EID)</a:t>
            </a:r>
          </a:p>
        </p:txBody>
      </p:sp>
      <p:pic>
        <p:nvPicPr>
          <p:cNvPr id="92162" name="Picture 2" descr="HIV Management Archives - Acouns Nigeria Ltd">
            <a:extLst>
              <a:ext uri="{FF2B5EF4-FFF2-40B4-BE49-F238E27FC236}">
                <a16:creationId xmlns:a16="http://schemas.microsoft.com/office/drawing/2014/main" id="{16DD7F00-8C06-4F72-8FB9-0803805C3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3149" y="1001031"/>
            <a:ext cx="2000250"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7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298" name="Title 1">
            <a:extLst>
              <a:ext uri="{FF2B5EF4-FFF2-40B4-BE49-F238E27FC236}">
                <a16:creationId xmlns:a16="http://schemas.microsoft.com/office/drawing/2014/main" id="{7BD791AE-CFDB-400D-86DE-961AE07BEA4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altLang="en-US" sz="4000" b="1" cap="none">
                <a:solidFill>
                  <a:srgbClr val="FFFFFF"/>
                </a:solidFill>
              </a:rPr>
              <a:t>Marketing and Delivery of HIVST</a:t>
            </a:r>
          </a:p>
        </p:txBody>
      </p:sp>
      <p:sp>
        <p:nvSpPr>
          <p:cNvPr id="6" name="Content Placeholder 2">
            <a:extLst>
              <a:ext uri="{FF2B5EF4-FFF2-40B4-BE49-F238E27FC236}">
                <a16:creationId xmlns:a16="http://schemas.microsoft.com/office/drawing/2014/main" id="{EAE09B2F-DF6F-4F7F-A2C5-9483C8B307C8}"/>
              </a:ext>
            </a:extLst>
          </p:cNvPr>
          <p:cNvSpPr txBox="1">
            <a:spLocks/>
          </p:cNvSpPr>
          <p:nvPr/>
        </p:nvSpPr>
        <p:spPr bwMode="auto">
          <a:xfrm>
            <a:off x="1424904" y="2494450"/>
            <a:ext cx="4053545" cy="35631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eaLnBrk="1" hangingPunct="1">
              <a:lnSpc>
                <a:spcPct val="90000"/>
              </a:lnSpc>
              <a:defRPr/>
            </a:pPr>
            <a:r>
              <a:rPr lang="en-US" sz="2000" b="1">
                <a:ea typeface="+mn-ea"/>
                <a:cs typeface="+mn-cs"/>
              </a:rPr>
              <a:t>Cities in Focus:  Brighton (UK)</a:t>
            </a:r>
          </a:p>
          <a:p>
            <a:pPr indent="-228600" defTabSz="914400" eaLnBrk="1" hangingPunct="1">
              <a:lnSpc>
                <a:spcPct val="90000"/>
              </a:lnSpc>
              <a:defRPr/>
            </a:pPr>
            <a:r>
              <a:rPr lang="en-US" altLang="en-US" sz="2000">
                <a:ea typeface="+mn-ea"/>
                <a:cs typeface="+mn-cs"/>
              </a:rPr>
              <a:t>Health authorities worked with the LGBT community to design a digital vending machine </a:t>
            </a:r>
          </a:p>
          <a:p>
            <a:pPr indent="-228600" defTabSz="914400" eaLnBrk="1" hangingPunct="1">
              <a:lnSpc>
                <a:spcPct val="90000"/>
              </a:lnSpc>
              <a:defRPr/>
            </a:pPr>
            <a:r>
              <a:rPr lang="en-US" altLang="en-US" sz="2000">
                <a:ea typeface="+mn-ea"/>
                <a:cs typeface="+mn-cs"/>
              </a:rPr>
              <a:t>Makes accessing HIV self-testing as simple as possible</a:t>
            </a:r>
          </a:p>
          <a:p>
            <a:pPr indent="-228600" defTabSz="914400" eaLnBrk="1" hangingPunct="1">
              <a:lnSpc>
                <a:spcPct val="90000"/>
              </a:lnSpc>
              <a:defRPr/>
            </a:pPr>
            <a:r>
              <a:rPr lang="en-US" altLang="en-US" sz="2000">
                <a:ea typeface="+mn-ea"/>
                <a:cs typeface="+mn-cs"/>
              </a:rPr>
              <a:t>Placement of a vending machine in a gay sauna resulted in an eight-fold increase in uptake of HIVST compared to community outreach efforts</a:t>
            </a:r>
          </a:p>
          <a:p>
            <a:pPr marL="0" indent="-228600" defTabSz="914400" eaLnBrk="1" hangingPunct="1">
              <a:lnSpc>
                <a:spcPct val="90000"/>
              </a:lnSpc>
              <a:defRPr/>
            </a:pPr>
            <a:endParaRPr lang="en-US" sz="2000">
              <a:ea typeface="+mn-ea"/>
              <a:cs typeface="+mn-cs"/>
            </a:endParaRPr>
          </a:p>
        </p:txBody>
      </p:sp>
      <p:pic>
        <p:nvPicPr>
          <p:cNvPr id="55299" name="Picture 3">
            <a:extLst>
              <a:ext uri="{FF2B5EF4-FFF2-40B4-BE49-F238E27FC236}">
                <a16:creationId xmlns:a16="http://schemas.microsoft.com/office/drawing/2014/main" id="{B68FB54D-198A-441B-AFA4-2C95C06899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07" r="2133"/>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F1FC02A-A25A-4066-B779-3E32439EB919}"/>
              </a:ext>
            </a:extLst>
          </p:cNvPr>
          <p:cNvSpPr txBox="1"/>
          <p:nvPr/>
        </p:nvSpPr>
        <p:spPr>
          <a:xfrm>
            <a:off x="409710" y="6294943"/>
            <a:ext cx="11779242" cy="523220"/>
          </a:xfrm>
          <a:prstGeom prst="rect">
            <a:avLst/>
          </a:prstGeom>
          <a:noFill/>
        </p:spPr>
        <p:txBody>
          <a:bodyPr wrap="square" rtlCol="0">
            <a:spAutoFit/>
          </a:bodyPr>
          <a:lstStyle/>
          <a:p>
            <a:r>
              <a:rPr lang="en-US" altLang="en-US" sz="1400" dirty="0"/>
              <a:t>Pollard A et al., Evaluation of targeted HIV self-test kit distribution via a digital vending machine, Conference on Retroviruses and Opportunistic Infections, Boston, 2018.</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13487-E008-41FC-BB7B-31B08212FFF3}"/>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defRPr/>
            </a:pPr>
            <a:r>
              <a:rPr lang="en-US" sz="7400" kern="1200">
                <a:solidFill>
                  <a:srgbClr val="FFFFFF"/>
                </a:solidFill>
                <a:latin typeface="+mj-lt"/>
                <a:ea typeface="+mj-ea"/>
                <a:cs typeface="+mj-cs"/>
              </a:rPr>
              <a:t>Innovative Testing service delivery strategies </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7685EA51-B3E4-4B23-8709-E99431D6DAF3}"/>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pPr>
              <a:defRPr/>
            </a:pPr>
            <a:r>
              <a:rPr lang="en-US" sz="3200" kern="1200">
                <a:solidFill>
                  <a:srgbClr val="FEFFFF"/>
                </a:solidFill>
                <a:latin typeface="+mn-lt"/>
                <a:ea typeface="+mn-ea"/>
                <a:cs typeface="+mn-cs"/>
              </a:rPr>
              <a:t>Section 3</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CAF9C78-5A02-4C0A-ADBE-120CE0E98C66}"/>
              </a:ext>
            </a:extLst>
          </p:cNvPr>
          <p:cNvSpPr>
            <a:spLocks noGrp="1"/>
          </p:cNvSpPr>
          <p:nvPr>
            <p:ph type="title"/>
          </p:nvPr>
        </p:nvSpPr>
        <p:spPr>
          <a:xfrm>
            <a:off x="1981200" y="446089"/>
            <a:ext cx="8229600" cy="949325"/>
          </a:xfrm>
        </p:spPr>
        <p:txBody>
          <a:bodyPr>
            <a:normAutofit fontScale="90000"/>
          </a:bodyPr>
          <a:lstStyle/>
          <a:p>
            <a:pPr algn="ctr" eaLnBrk="1" hangingPunct="1"/>
            <a:r>
              <a:rPr lang="en-US" altLang="en-US" b="1" cap="none" dirty="0">
                <a:solidFill>
                  <a:srgbClr val="C00000"/>
                </a:solidFill>
              </a:rPr>
              <a:t>Evidence-based Interventions for HIV Testing</a:t>
            </a:r>
          </a:p>
        </p:txBody>
      </p:sp>
      <p:sp>
        <p:nvSpPr>
          <p:cNvPr id="71683" name="Content Placeholder 2">
            <a:extLst>
              <a:ext uri="{FF2B5EF4-FFF2-40B4-BE49-F238E27FC236}">
                <a16:creationId xmlns:a16="http://schemas.microsoft.com/office/drawing/2014/main" id="{4AA665E3-62AE-4ABD-935B-5D62597A52FC}"/>
              </a:ext>
            </a:extLst>
          </p:cNvPr>
          <p:cNvSpPr>
            <a:spLocks noGrp="1"/>
          </p:cNvSpPr>
          <p:nvPr>
            <p:ph idx="1"/>
          </p:nvPr>
        </p:nvSpPr>
        <p:spPr>
          <a:xfrm>
            <a:off x="1981200" y="1093788"/>
            <a:ext cx="8229600" cy="5141912"/>
          </a:xfrm>
        </p:spPr>
        <p:txBody>
          <a:bodyPr/>
          <a:lstStyle/>
          <a:p>
            <a:pPr marL="0" indent="0" algn="ctr">
              <a:lnSpc>
                <a:spcPct val="107000"/>
              </a:lnSpc>
              <a:spcBef>
                <a:spcPct val="0"/>
              </a:spcBef>
              <a:spcAft>
                <a:spcPts val="800"/>
              </a:spcAft>
              <a:buNone/>
            </a:pPr>
            <a:endParaRPr lang="en-US" altLang="en-US" sz="2400" b="1">
              <a:ea typeface="Calibri" panose="020F0502020204030204" pitchFamily="34" charset="0"/>
              <a:cs typeface="Times New Roman" panose="02020603050405020304" pitchFamily="18" charset="0"/>
            </a:endParaRPr>
          </a:p>
          <a:p>
            <a:pPr marL="0" indent="0">
              <a:buNone/>
            </a:pPr>
            <a:endParaRPr lang="en-US" altLang="en-US" sz="2000">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2F3356E-BFB3-4686-AC54-23AD920057FA}"/>
              </a:ext>
            </a:extLst>
          </p:cNvPr>
          <p:cNvGraphicFramePr/>
          <p:nvPr/>
        </p:nvGraphicFramePr>
        <p:xfrm>
          <a:off x="2558903" y="1837849"/>
          <a:ext cx="6896985" cy="3926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40BC421-DF30-4ABE-8E0C-D8A1CC351788}"/>
              </a:ext>
            </a:extLst>
          </p:cNvPr>
          <p:cNvSpPr>
            <a:spLocks noGrp="1"/>
          </p:cNvSpPr>
          <p:nvPr>
            <p:ph type="title"/>
          </p:nvPr>
        </p:nvSpPr>
        <p:spPr>
          <a:xfrm>
            <a:off x="6622293" y="638144"/>
            <a:ext cx="4953934" cy="1676603"/>
          </a:xfrm>
        </p:spPr>
        <p:txBody>
          <a:bodyPr>
            <a:normAutofit/>
          </a:bodyPr>
          <a:lstStyle/>
          <a:p>
            <a:pPr eaLnBrk="1" hangingPunct="1"/>
            <a:r>
              <a:rPr lang="en-US" altLang="en-US" sz="4000" b="1" cap="none"/>
              <a:t>Fast-Track Cities Initiative</a:t>
            </a:r>
          </a:p>
        </p:txBody>
      </p:sp>
      <p:sp>
        <p:nvSpPr>
          <p:cNvPr id="74" name="Rectangle 73">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5" name="Picture 1" descr="A drawing of a cartoon character&#10;&#10;Description automatically generated">
            <a:extLst>
              <a:ext uri="{FF2B5EF4-FFF2-40B4-BE49-F238E27FC236}">
                <a16:creationId xmlns:a16="http://schemas.microsoft.com/office/drawing/2014/main" id="{05B81678-BFF2-4768-B96C-1C784E0D5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5802" y="2105325"/>
            <a:ext cx="4564396" cy="264734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6622295" y="2438401"/>
            <a:ext cx="4953932" cy="3779520"/>
          </a:xfrm>
        </p:spPr>
        <p:txBody>
          <a:bodyPr>
            <a:normAutofit/>
          </a:bodyPr>
          <a:lstStyle/>
          <a:p>
            <a:pPr>
              <a:buFont typeface="Wingdings" panose="05000000000000000000" pitchFamily="2" charset="2"/>
              <a:buChar char="§"/>
              <a:defRPr/>
            </a:pPr>
            <a:r>
              <a:rPr lang="en-US" altLang="en-US" sz="2000" dirty="0"/>
              <a:t>Worldwide movement that seeks to use the unique potential of local communities to accelerate progress towards achieving HIV epidemic control</a:t>
            </a:r>
          </a:p>
          <a:p>
            <a:pPr>
              <a:buFont typeface="Wingdings" panose="05000000000000000000" pitchFamily="2" charset="2"/>
              <a:buChar char="§"/>
              <a:defRPr/>
            </a:pPr>
            <a:r>
              <a:rPr lang="en-US" altLang="en-US" sz="2000" dirty="0"/>
              <a:t>More than 300 cities worldwide </a:t>
            </a:r>
          </a:p>
          <a:p>
            <a:pPr>
              <a:buFont typeface="Wingdings" panose="05000000000000000000" pitchFamily="2" charset="2"/>
              <a:buChar char="§"/>
              <a:defRPr/>
            </a:pPr>
            <a:r>
              <a:rPr lang="en-US" sz="2000" dirty="0"/>
              <a:t>Primary partners:</a:t>
            </a:r>
          </a:p>
          <a:p>
            <a:pPr lvl="1">
              <a:buFont typeface="Wingdings" panose="05000000000000000000" pitchFamily="2" charset="2"/>
              <a:buChar char="§"/>
              <a:defRPr/>
            </a:pPr>
            <a:r>
              <a:rPr lang="en-US" altLang="en-US" sz="2000" dirty="0"/>
              <a:t>UNAIDS</a:t>
            </a:r>
          </a:p>
          <a:p>
            <a:pPr lvl="1">
              <a:buFont typeface="Wingdings" panose="05000000000000000000" pitchFamily="2" charset="2"/>
              <a:buChar char="§"/>
              <a:defRPr/>
            </a:pPr>
            <a:r>
              <a:rPr lang="en-US" altLang="en-US" sz="2000" dirty="0"/>
              <a:t>International Association of Providers of AIDS Care (IAPAC)</a:t>
            </a:r>
          </a:p>
          <a:p>
            <a:pPr lvl="1">
              <a:buFont typeface="Wingdings" panose="05000000000000000000" pitchFamily="2" charset="2"/>
              <a:buChar char="§"/>
              <a:defRPr/>
            </a:pPr>
            <a:r>
              <a:rPr lang="en-US" altLang="en-US" sz="2000" dirty="0"/>
              <a:t>UN-Habitat</a:t>
            </a:r>
            <a:endParaRPr lang="en-US" sz="2000" dirty="0"/>
          </a:p>
          <a:p>
            <a:pPr marL="0" indent="0">
              <a:buNone/>
              <a:defRPr/>
            </a:pPr>
            <a:endParaRPr lang="en-US" sz="2000" b="1" dirty="0"/>
          </a:p>
          <a:p>
            <a:pPr marL="0" indent="0">
              <a:buNone/>
              <a:defRPr/>
            </a:pPr>
            <a:endParaRPr lang="en-US" sz="2000" b="1" dirty="0"/>
          </a:p>
        </p:txBody>
      </p:sp>
      <p:sp>
        <p:nvSpPr>
          <p:cNvPr id="3" name="Rectangle: Rounded Corners 2">
            <a:extLst>
              <a:ext uri="{FF2B5EF4-FFF2-40B4-BE49-F238E27FC236}">
                <a16:creationId xmlns:a16="http://schemas.microsoft.com/office/drawing/2014/main" id="{11D88CE7-2E4C-4A57-B145-7674972B24CA}"/>
              </a:ext>
            </a:extLst>
          </p:cNvPr>
          <p:cNvSpPr/>
          <p:nvPr/>
        </p:nvSpPr>
        <p:spPr>
          <a:xfrm>
            <a:off x="4575175" y="5734051"/>
            <a:ext cx="3041650" cy="708025"/>
          </a:xfrm>
          <a:prstGeom prst="roundRect">
            <a:avLst/>
          </a:prstGeom>
          <a:solidFill>
            <a:srgbClr val="004990"/>
          </a:solidFill>
        </p:spPr>
        <p:style>
          <a:lnRef idx="1">
            <a:schemeClr val="accent1"/>
          </a:lnRef>
          <a:fillRef idx="3">
            <a:schemeClr val="accent1"/>
          </a:fillRef>
          <a:effectRef idx="2">
            <a:schemeClr val="accent1"/>
          </a:effectRef>
          <a:fontRef idx="minor">
            <a:schemeClr val="lt1"/>
          </a:fontRef>
        </p:style>
        <p:txBody>
          <a:bodyPr anchor="ctr"/>
          <a:lstStyle/>
          <a:p>
            <a:pPr algn="ctr">
              <a:spcAft>
                <a:spcPts val="600"/>
              </a:spcAft>
              <a:defRPr/>
            </a:pPr>
            <a:r>
              <a:rPr lang="en-CA" dirty="0">
                <a:latin typeface="Arial" panose="020B0604020202020204" pitchFamily="34" charset="0"/>
                <a:cs typeface="Arial" panose="020B0604020202020204" pitchFamily="34" charset="0"/>
              </a:rPr>
              <a:t>Fast-Track Cities Website </a:t>
            </a:r>
            <a:endParaRPr lang="en-CA">
              <a:latin typeface="Arial" panose="020B0604020202020204" pitchFamily="34" charset="0"/>
              <a:cs typeface="Arial" panose="020B0604020202020204" pitchFamily="34" charset="0"/>
            </a:endParaRPr>
          </a:p>
          <a:p>
            <a:pPr algn="ctr">
              <a:spcAft>
                <a:spcPts val="600"/>
              </a:spcAft>
              <a:defRPr/>
            </a:pPr>
            <a:r>
              <a:rPr lang="en-CA" sz="1600" dirty="0">
                <a:latin typeface="Arial" panose="020B0604020202020204" pitchFamily="34" charset="0"/>
                <a:cs typeface="Arial" panose="020B0604020202020204" pitchFamily="34" charset="0"/>
              </a:rPr>
              <a:t>www.fast-trackcities.org</a:t>
            </a:r>
            <a:endParaRPr lang="en-CA" sz="16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2" name="Picture 5" descr="Blood test tubes with multi-colored lids standing on medical documents royalty-free stock photo">
            <a:extLst>
              <a:ext uri="{FF2B5EF4-FFF2-40B4-BE49-F238E27FC236}">
                <a16:creationId xmlns:a16="http://schemas.microsoft.com/office/drawing/2014/main" id="{992D1367-A86E-4E90-BDFA-B5B7D84BFB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07" b="2089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3730" name="Title 1">
            <a:extLst>
              <a:ext uri="{FF2B5EF4-FFF2-40B4-BE49-F238E27FC236}">
                <a16:creationId xmlns:a16="http://schemas.microsoft.com/office/drawing/2014/main" id="{DF58F1ED-7782-4B00-A318-001B18742184}"/>
              </a:ext>
            </a:extLst>
          </p:cNvPr>
          <p:cNvSpPr>
            <a:spLocks noGrp="1"/>
          </p:cNvSpPr>
          <p:nvPr>
            <p:ph type="title"/>
          </p:nvPr>
        </p:nvSpPr>
        <p:spPr>
          <a:xfrm>
            <a:off x="709448" y="1913950"/>
            <a:ext cx="4204137" cy="1342754"/>
          </a:xfrm>
        </p:spPr>
        <p:txBody>
          <a:bodyPr>
            <a:normAutofit/>
          </a:bodyPr>
          <a:lstStyle/>
          <a:p>
            <a:pPr algn="ctr" eaLnBrk="1" hangingPunct="1"/>
            <a:r>
              <a:rPr lang="en-US" altLang="en-US" sz="3600" b="1" cap="none" dirty="0"/>
              <a:t>1. Multi-Disease Testing</a:t>
            </a:r>
          </a:p>
        </p:txBody>
      </p:sp>
      <p:cxnSp>
        <p:nvCxnSpPr>
          <p:cNvPr id="139" name="Straight Connector 1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525516" y="3417573"/>
            <a:ext cx="4593021" cy="2619839"/>
          </a:xfrm>
        </p:spPr>
        <p:txBody>
          <a:bodyPr anchor="ctr">
            <a:normAutofit/>
          </a:bodyPr>
          <a:lstStyle/>
          <a:p>
            <a:pPr>
              <a:spcBef>
                <a:spcPct val="0"/>
              </a:spcBef>
              <a:spcAft>
                <a:spcPts val="800"/>
              </a:spcAft>
              <a:buFont typeface="Wingdings" panose="05000000000000000000" pitchFamily="2" charset="2"/>
              <a:buChar char="§"/>
              <a:defRPr/>
            </a:pPr>
            <a:r>
              <a:rPr lang="en-US" altLang="en-US" sz="1800" dirty="0"/>
              <a:t>Situate HIV testing in the context of screening for other health problems </a:t>
            </a:r>
          </a:p>
          <a:p>
            <a:pPr>
              <a:spcBef>
                <a:spcPct val="0"/>
              </a:spcBef>
              <a:spcAft>
                <a:spcPts val="800"/>
              </a:spcAft>
              <a:buFont typeface="Wingdings" panose="05000000000000000000" pitchFamily="2" charset="2"/>
              <a:buChar char="§"/>
              <a:defRPr/>
            </a:pPr>
            <a:r>
              <a:rPr lang="en-US" altLang="en-US" sz="1800" dirty="0"/>
              <a:t>Screen for HIV alongside screening for:</a:t>
            </a:r>
          </a:p>
          <a:p>
            <a:pPr lvl="1">
              <a:spcBef>
                <a:spcPct val="0"/>
              </a:spcBef>
              <a:spcAft>
                <a:spcPts val="800"/>
              </a:spcAft>
              <a:defRPr/>
            </a:pPr>
            <a:r>
              <a:rPr lang="en-US" altLang="en-US" sz="1800" dirty="0"/>
              <a:t>Hypertension, diabetes, malaria, cervical cancer, tuberculosis, need for family planning </a:t>
            </a:r>
          </a:p>
          <a:p>
            <a:pPr>
              <a:spcBef>
                <a:spcPct val="0"/>
              </a:spcBef>
              <a:spcAft>
                <a:spcPts val="800"/>
              </a:spcAft>
              <a:buFont typeface="Wingdings" panose="05000000000000000000" pitchFamily="2" charset="2"/>
              <a:buChar char="§"/>
              <a:defRPr/>
            </a:pPr>
            <a:r>
              <a:rPr lang="en-US" altLang="en-US" sz="1800" dirty="0"/>
              <a:t>Potentially reduces the stigma associated with learning one’s HIV status</a:t>
            </a:r>
            <a:endParaRPr lang="en-US" altLang="en-US" sz="1800" dirty="0">
              <a:latin typeface="Cambria" panose="02040503050406030204" pitchFamily="18" charset="0"/>
            </a:endParaRPr>
          </a:p>
          <a:p>
            <a:pPr marL="0" indent="0">
              <a:buNone/>
              <a:defRPr/>
            </a:pPr>
            <a:endParaRPr lang="en-US" altLang="en-US" sz="1800" dirty="0"/>
          </a:p>
        </p:txBody>
      </p:sp>
      <p:sp>
        <p:nvSpPr>
          <p:cNvPr id="2" name="TextBox 1">
            <a:extLst>
              <a:ext uri="{FF2B5EF4-FFF2-40B4-BE49-F238E27FC236}">
                <a16:creationId xmlns:a16="http://schemas.microsoft.com/office/drawing/2014/main" id="{F85AA91C-AD5C-47B4-AF03-DF444DCA3D1E}"/>
              </a:ext>
            </a:extLst>
          </p:cNvPr>
          <p:cNvSpPr txBox="1"/>
          <p:nvPr/>
        </p:nvSpPr>
        <p:spPr>
          <a:xfrm>
            <a:off x="-2" y="6150104"/>
            <a:ext cx="5674894" cy="707886"/>
          </a:xfrm>
          <a:prstGeom prst="rect">
            <a:avLst/>
          </a:prstGeom>
          <a:noFill/>
        </p:spPr>
        <p:txBody>
          <a:bodyPr wrap="square" rtlCol="0">
            <a:spAutoFit/>
          </a:bodyPr>
          <a:lstStyle/>
          <a:p>
            <a:pPr>
              <a:spcAft>
                <a:spcPts val="600"/>
              </a:spcAft>
            </a:pPr>
            <a:r>
              <a:rPr lang="en-US" altLang="en-US" sz="1200" b="1" dirty="0">
                <a:solidFill>
                  <a:srgbClr val="000000"/>
                </a:solidFill>
              </a:rPr>
              <a:t>Chamie G et al., editors. 94% Population HIV Testing Coverage with Repeat Hybrid Mobile Testing in East Africa (# 979). Conference on Retroviruses and Opportunistic Infections; 2016; Boston, USA</a:t>
            </a:r>
            <a:r>
              <a:rPr lang="en-US" altLang="en-US" sz="1600" b="1" dirty="0">
                <a:solidFill>
                  <a:srgbClr val="000000"/>
                </a:solidFill>
              </a:rPr>
              <a:t>.</a:t>
            </a:r>
            <a:endParaRPr lang="en-US" altLang="en-US" sz="2400" b="1" dirty="0">
              <a:solidFill>
                <a:srgbClr val="000000"/>
              </a:solidFill>
              <a:latin typeface="Cambria" panose="02040503050406030204" pitchFamily="18" charset="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9876" name="Picture 5" descr="Image result for africa hiv test van">
            <a:extLst>
              <a:ext uri="{FF2B5EF4-FFF2-40B4-BE49-F238E27FC236}">
                <a16:creationId xmlns:a16="http://schemas.microsoft.com/office/drawing/2014/main" id="{6B3594FA-5C53-4479-8AEB-C3203D8088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96" r="22475"/>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Freeform: Shape 7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9879" name="Freeform: Shape 7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874" name="Title 1">
            <a:extLst>
              <a:ext uri="{FF2B5EF4-FFF2-40B4-BE49-F238E27FC236}">
                <a16:creationId xmlns:a16="http://schemas.microsoft.com/office/drawing/2014/main" id="{FBB89862-63E8-432B-8BED-2F16257BC273}"/>
              </a:ext>
            </a:extLst>
          </p:cNvPr>
          <p:cNvSpPr>
            <a:spLocks noGrp="1"/>
          </p:cNvSpPr>
          <p:nvPr>
            <p:ph type="title"/>
          </p:nvPr>
        </p:nvSpPr>
        <p:spPr>
          <a:xfrm>
            <a:off x="804673" y="1396289"/>
            <a:ext cx="4782458" cy="1325563"/>
          </a:xfrm>
        </p:spPr>
        <p:txBody>
          <a:bodyPr>
            <a:normAutofit/>
          </a:bodyPr>
          <a:lstStyle/>
          <a:p>
            <a:pPr eaLnBrk="1" hangingPunct="1"/>
            <a:r>
              <a:rPr lang="en-US" altLang="en-US" b="1" cap="none"/>
              <a:t>2. Mobile Testing </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804672" y="2721852"/>
            <a:ext cx="4782458" cy="3331814"/>
          </a:xfrm>
        </p:spPr>
        <p:txBody>
          <a:bodyPr anchor="t">
            <a:normAutofit fontScale="92500" lnSpcReduction="10000"/>
          </a:bodyPr>
          <a:lstStyle/>
          <a:p>
            <a:pPr>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Take HIV testing on the road</a:t>
            </a:r>
          </a:p>
          <a:p>
            <a:pPr>
              <a:spcBef>
                <a:spcPts val="0"/>
              </a:spcBef>
              <a:spcAft>
                <a:spcPts val="800"/>
              </a:spcAft>
              <a:buFont typeface="Wingdings" panose="05000000000000000000" pitchFamily="2" charset="2"/>
              <a:buChar char="§"/>
              <a:defRPr/>
            </a:pPr>
            <a:r>
              <a:rPr lang="en-US" altLang="en-US" sz="2400" dirty="0">
                <a:cs typeface="Times New Roman" panose="02020603050405020304" pitchFamily="18" charset="0"/>
              </a:rPr>
              <a:t>G</a:t>
            </a:r>
            <a:r>
              <a:rPr lang="en-US" altLang="en-US" sz="2400" dirty="0"/>
              <a:t>enerates high levels of knowledge of HIV status</a:t>
            </a:r>
          </a:p>
          <a:p>
            <a:pPr>
              <a:spcBef>
                <a:spcPts val="0"/>
              </a:spcBef>
              <a:spcAft>
                <a:spcPts val="800"/>
              </a:spcAft>
              <a:buFont typeface="Wingdings" panose="05000000000000000000" pitchFamily="2" charset="2"/>
              <a:buChar char="§"/>
              <a:defRPr/>
            </a:pPr>
            <a:r>
              <a:rPr lang="en-US" altLang="en-US" sz="2400" dirty="0"/>
              <a:t>Proven to be especially useful for populations not well served by mainstream health facilities</a:t>
            </a:r>
          </a:p>
          <a:p>
            <a:pPr>
              <a:spcBef>
                <a:spcPts val="0"/>
              </a:spcBef>
              <a:spcAft>
                <a:spcPts val="800"/>
              </a:spcAft>
              <a:buFont typeface="Wingdings" panose="05000000000000000000" pitchFamily="2" charset="2"/>
              <a:buChar char="§"/>
              <a:defRPr/>
            </a:pPr>
            <a:r>
              <a:rPr lang="en-US" altLang="en-US" sz="2400" dirty="0"/>
              <a:t>Most effective when services are carefully targeted to locations frequented by people at high risk of HIV infection</a:t>
            </a:r>
          </a:p>
          <a:p>
            <a:pPr>
              <a:spcBef>
                <a:spcPts val="0"/>
              </a:spcBef>
              <a:spcAft>
                <a:spcPts val="800"/>
              </a:spcAft>
              <a:buFont typeface="Wingdings" panose="05000000000000000000" pitchFamily="2" charset="2"/>
              <a:buChar char="§"/>
              <a:defRPr/>
            </a:pPr>
            <a:endParaRPr lang="en-US" sz="1800" dirty="0">
              <a:ea typeface="Calibri" panose="020F0502020204030204" pitchFamily="34" charset="0"/>
              <a:cs typeface="Times New Roman" panose="02020603050405020304" pitchFamily="18" charset="0"/>
            </a:endParaRPr>
          </a:p>
          <a:p>
            <a:pPr marL="0" indent="0">
              <a:buNone/>
              <a:defRPr/>
            </a:pPr>
            <a:endParaRPr lang="en-US" altLang="en-US" sz="1800" dirty="0"/>
          </a:p>
        </p:txBody>
      </p:sp>
      <p:sp>
        <p:nvSpPr>
          <p:cNvPr id="2" name="TextBox 1">
            <a:extLst>
              <a:ext uri="{FF2B5EF4-FFF2-40B4-BE49-F238E27FC236}">
                <a16:creationId xmlns:a16="http://schemas.microsoft.com/office/drawing/2014/main" id="{A917AEA7-7BD2-4D42-89BD-702F181C3AF9}"/>
              </a:ext>
            </a:extLst>
          </p:cNvPr>
          <p:cNvSpPr txBox="1"/>
          <p:nvPr/>
        </p:nvSpPr>
        <p:spPr>
          <a:xfrm>
            <a:off x="0" y="6141554"/>
            <a:ext cx="5205984" cy="477631"/>
          </a:xfrm>
          <a:prstGeom prst="rect">
            <a:avLst/>
          </a:prstGeom>
          <a:noFill/>
        </p:spPr>
        <p:txBody>
          <a:bodyPr wrap="square" rtlCol="0">
            <a:spAutoFit/>
          </a:bodyPr>
          <a:lstStyle/>
          <a:p>
            <a:pPr>
              <a:lnSpc>
                <a:spcPct val="107000"/>
              </a:lnSpc>
              <a:spcBef>
                <a:spcPct val="0"/>
              </a:spcBef>
              <a:spcAft>
                <a:spcPts val="800"/>
              </a:spcAft>
            </a:pPr>
            <a:r>
              <a:rPr lang="en-US" altLang="en-US" sz="1200" dirty="0"/>
              <a:t>Lipsitz MC et al., Bringing testing to the people – benefits of mobile unit HIV/syphilis testing in Lima, Peru, 2007-2009, Int J STD AIDS 2014;25(5):325-331.</a:t>
            </a:r>
            <a:endParaRPr lang="en-US" altLang="en-US" dirty="0">
              <a:latin typeface="Cambria" panose="02040503050406030204" pitchFamily="18" charset="0"/>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7346" name="Picture 2" descr="Eiffel Tower facts and history - Insider">
            <a:extLst>
              <a:ext uri="{FF2B5EF4-FFF2-40B4-BE49-F238E27FC236}">
                <a16:creationId xmlns:a16="http://schemas.microsoft.com/office/drawing/2014/main" id="{2E50CD81-7454-429A-9B84-C4F48367C7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47" r="9792"/>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136" name="Freeform: Shape 13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8" name="Freeform: Shape 13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22" name="Title 1">
            <a:extLst>
              <a:ext uri="{FF2B5EF4-FFF2-40B4-BE49-F238E27FC236}">
                <a16:creationId xmlns:a16="http://schemas.microsoft.com/office/drawing/2014/main" id="{B65B4FB9-CF2D-4931-9BF4-E6066D364A31}"/>
              </a:ext>
            </a:extLst>
          </p:cNvPr>
          <p:cNvSpPr>
            <a:spLocks noGrp="1"/>
          </p:cNvSpPr>
          <p:nvPr>
            <p:ph type="title"/>
          </p:nvPr>
        </p:nvSpPr>
        <p:spPr>
          <a:xfrm>
            <a:off x="804673" y="1396289"/>
            <a:ext cx="4782458" cy="1325563"/>
          </a:xfrm>
        </p:spPr>
        <p:txBody>
          <a:bodyPr>
            <a:normAutofit/>
          </a:bodyPr>
          <a:lstStyle/>
          <a:p>
            <a:pPr eaLnBrk="1" hangingPunct="1"/>
            <a:r>
              <a:rPr lang="en-US" altLang="en-US" b="1" cap="none"/>
              <a:t>2. Mobile Testing</a:t>
            </a:r>
          </a:p>
        </p:txBody>
      </p:sp>
      <p:sp>
        <p:nvSpPr>
          <p:cNvPr id="81923" name="Content Placeholder 2">
            <a:extLst>
              <a:ext uri="{FF2B5EF4-FFF2-40B4-BE49-F238E27FC236}">
                <a16:creationId xmlns:a16="http://schemas.microsoft.com/office/drawing/2014/main" id="{C2BF850B-44D5-4AB5-9142-C5579CCBD42A}"/>
              </a:ext>
            </a:extLst>
          </p:cNvPr>
          <p:cNvSpPr>
            <a:spLocks noGrp="1"/>
          </p:cNvSpPr>
          <p:nvPr>
            <p:ph idx="1"/>
          </p:nvPr>
        </p:nvSpPr>
        <p:spPr>
          <a:xfrm>
            <a:off x="804672" y="2871982"/>
            <a:ext cx="4782458" cy="3181684"/>
          </a:xfrm>
        </p:spPr>
        <p:txBody>
          <a:bodyPr anchor="t">
            <a:normAutofit/>
          </a:bodyPr>
          <a:lstStyle/>
          <a:p>
            <a:pPr marL="0" indent="0">
              <a:spcBef>
                <a:spcPct val="0"/>
              </a:spcBef>
              <a:spcAft>
                <a:spcPts val="800"/>
              </a:spcAft>
              <a:buNone/>
            </a:pPr>
            <a:r>
              <a:rPr lang="en-US" altLang="en-US" sz="2400" b="1" dirty="0"/>
              <a:t>Cities in Focus</a:t>
            </a:r>
            <a:r>
              <a:rPr lang="en-US" altLang="en-US" sz="2400" b="1" dirty="0">
                <a:cs typeface="Times New Roman" panose="02020603050405020304" pitchFamily="18" charset="0"/>
              </a:rPr>
              <a:t>: </a:t>
            </a:r>
            <a:r>
              <a:rPr lang="en-US" altLang="en-US" sz="2400" b="1" dirty="0">
                <a:ea typeface="Calibri" panose="020F0502020204030204" pitchFamily="34" charset="0"/>
                <a:cs typeface="Times New Roman" panose="02020603050405020304" pitchFamily="18" charset="0"/>
              </a:rPr>
              <a:t>Paris</a:t>
            </a:r>
          </a:p>
          <a:p>
            <a:pPr lvl="1">
              <a:buFont typeface="Wingdings" panose="05000000000000000000" pitchFamily="2" charset="2"/>
              <a:buChar char="§"/>
            </a:pPr>
            <a:r>
              <a:rPr lang="en-US" altLang="en-US" dirty="0">
                <a:cs typeface="Times New Roman" panose="02020603050405020304" pitchFamily="18" charset="0"/>
              </a:rPr>
              <a:t>Community outreach supported by a citywide communications campaign</a:t>
            </a:r>
          </a:p>
          <a:p>
            <a:pPr lvl="1">
              <a:buFont typeface="Wingdings" panose="05000000000000000000" pitchFamily="2" charset="2"/>
              <a:buChar char="§"/>
            </a:pPr>
            <a:r>
              <a:rPr lang="en-US" altLang="en-US" dirty="0">
                <a:cs typeface="Times New Roman" panose="02020603050405020304" pitchFamily="18" charset="0"/>
              </a:rPr>
              <a:t>Provision of rapid HIV testing in neighborhoods has helped double the number of people tested</a:t>
            </a:r>
          </a:p>
          <a:p>
            <a:pPr marL="0" indent="0">
              <a:buNone/>
            </a:pPr>
            <a:endParaRPr lang="en-US" altLang="en-US" sz="1800" dirty="0"/>
          </a:p>
        </p:txBody>
      </p:sp>
      <p:sp>
        <p:nvSpPr>
          <p:cNvPr id="2" name="Rectangle 1">
            <a:extLst>
              <a:ext uri="{FF2B5EF4-FFF2-40B4-BE49-F238E27FC236}">
                <a16:creationId xmlns:a16="http://schemas.microsoft.com/office/drawing/2014/main" id="{937527BB-C7A2-4D71-95B6-518D6DC03D23}"/>
              </a:ext>
            </a:extLst>
          </p:cNvPr>
          <p:cNvSpPr/>
          <p:nvPr/>
        </p:nvSpPr>
        <p:spPr>
          <a:xfrm>
            <a:off x="29175" y="6053666"/>
            <a:ext cx="5253155" cy="311239"/>
          </a:xfrm>
          <a:prstGeom prst="rect">
            <a:avLst/>
          </a:prstGeom>
        </p:spPr>
        <p:txBody>
          <a:bodyPr wrap="square">
            <a:spAutoFit/>
          </a:bodyPr>
          <a:lstStyle/>
          <a:p>
            <a:pPr>
              <a:lnSpc>
                <a:spcPct val="107000"/>
              </a:lnSpc>
              <a:spcBef>
                <a:spcPct val="0"/>
              </a:spcBef>
              <a:spcAft>
                <a:spcPts val="800"/>
              </a:spcAft>
            </a:pPr>
            <a:r>
              <a:rPr lang="en-US" altLang="en-US" sz="1400" dirty="0"/>
              <a:t>Miles to go, 2018, Geneva: Joint United Nations Program on HIV/AIDS. </a:t>
            </a:r>
            <a:endParaRPr lang="en-US" altLang="en-US" sz="2000" dirty="0">
              <a:latin typeface="Cambria" panose="02040503050406030204" pitchFamily="18" charset="0"/>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B9E7158B-D404-43E5-AE67-9E39156284BE}"/>
              </a:ext>
            </a:extLst>
          </p:cNvPr>
          <p:cNvSpPr>
            <a:spLocks noGrp="1"/>
          </p:cNvSpPr>
          <p:nvPr>
            <p:ph type="title"/>
          </p:nvPr>
        </p:nvSpPr>
        <p:spPr>
          <a:xfrm>
            <a:off x="4965430" y="629268"/>
            <a:ext cx="6586491" cy="1286160"/>
          </a:xfrm>
        </p:spPr>
        <p:txBody>
          <a:bodyPr anchor="b">
            <a:normAutofit/>
          </a:bodyPr>
          <a:lstStyle/>
          <a:p>
            <a:pPr eaLnBrk="1" hangingPunct="1"/>
            <a:r>
              <a:rPr lang="en-US" altLang="en-US" b="1" cap="none"/>
              <a:t>3. Home-Based HIV Testing</a:t>
            </a:r>
          </a:p>
        </p:txBody>
      </p:sp>
      <p:sp>
        <p:nvSpPr>
          <p:cNvPr id="86019" name="Content Placeholder 2">
            <a:extLst>
              <a:ext uri="{FF2B5EF4-FFF2-40B4-BE49-F238E27FC236}">
                <a16:creationId xmlns:a16="http://schemas.microsoft.com/office/drawing/2014/main" id="{031373BF-BE96-41FE-B916-CEE8F589B8F7}"/>
              </a:ext>
            </a:extLst>
          </p:cNvPr>
          <p:cNvSpPr>
            <a:spLocks noGrp="1"/>
          </p:cNvSpPr>
          <p:nvPr>
            <p:ph idx="1"/>
          </p:nvPr>
        </p:nvSpPr>
        <p:spPr>
          <a:xfrm>
            <a:off x="4965431" y="2438400"/>
            <a:ext cx="6586489" cy="3785419"/>
          </a:xfrm>
        </p:spPr>
        <p:txBody>
          <a:bodyPr>
            <a:normAutofit/>
          </a:bodyPr>
          <a:lstStyle/>
          <a:p>
            <a:pPr>
              <a:spcBef>
                <a:spcPct val="0"/>
              </a:spcBef>
              <a:spcAft>
                <a:spcPts val="800"/>
              </a:spcAft>
              <a:buFont typeface="Wingdings" panose="05000000000000000000" pitchFamily="2" charset="2"/>
              <a:buChar char="§"/>
            </a:pPr>
            <a:r>
              <a:rPr lang="en-US" altLang="en-US" sz="2000">
                <a:ea typeface="Calibri" panose="020F0502020204030204" pitchFamily="34" charset="0"/>
                <a:cs typeface="Times New Roman" panose="02020603050405020304" pitchFamily="18" charset="0"/>
              </a:rPr>
              <a:t>Highly effective in achieving high levels of knowledge of HIV status</a:t>
            </a:r>
          </a:p>
          <a:p>
            <a:pPr>
              <a:spcBef>
                <a:spcPct val="0"/>
              </a:spcBef>
              <a:spcAft>
                <a:spcPts val="800"/>
              </a:spcAft>
              <a:buFont typeface="Wingdings" panose="05000000000000000000" pitchFamily="2" charset="2"/>
              <a:buChar char="§"/>
            </a:pPr>
            <a:r>
              <a:rPr lang="en-US" altLang="en-US" sz="2000">
                <a:ea typeface="Calibri" panose="020F0502020204030204" pitchFamily="34" charset="0"/>
                <a:cs typeface="Times New Roman" panose="02020603050405020304" pitchFamily="18" charset="0"/>
              </a:rPr>
              <a:t>Trained lay workers go door to door in a community, offering rapid HIV testing to all household members</a:t>
            </a:r>
          </a:p>
          <a:p>
            <a:pPr>
              <a:spcBef>
                <a:spcPct val="0"/>
              </a:spcBef>
              <a:spcAft>
                <a:spcPts val="800"/>
              </a:spcAft>
              <a:buFont typeface="Wingdings" panose="05000000000000000000" pitchFamily="2" charset="2"/>
              <a:buChar char="§"/>
            </a:pPr>
            <a:r>
              <a:rPr lang="en-US" altLang="en-US" sz="2000">
                <a:ea typeface="Calibri" panose="020F0502020204030204" pitchFamily="34" charset="0"/>
                <a:cs typeface="Times New Roman" panose="02020603050405020304" pitchFamily="18" charset="0"/>
              </a:rPr>
              <a:t>Especially effective in reaching children and people who have never tested</a:t>
            </a:r>
          </a:p>
          <a:p>
            <a:pPr>
              <a:spcBef>
                <a:spcPct val="0"/>
              </a:spcBef>
              <a:spcAft>
                <a:spcPts val="800"/>
              </a:spcAft>
              <a:buFont typeface="Wingdings" panose="05000000000000000000" pitchFamily="2" charset="2"/>
              <a:buChar char="§"/>
            </a:pPr>
            <a:r>
              <a:rPr lang="en-US" altLang="en-US" sz="2000">
                <a:ea typeface="Calibri" panose="020F0502020204030204" pitchFamily="34" charset="0"/>
                <a:cs typeface="Times New Roman" panose="02020603050405020304" pitchFamily="18" charset="0"/>
              </a:rPr>
              <a:t>Evidence is mixed on the success of home-based testing in reaching men and adolescents</a:t>
            </a:r>
          </a:p>
        </p:txBody>
      </p:sp>
      <p:pic>
        <p:nvPicPr>
          <p:cNvPr id="86021" name="Picture 12" descr="HIV self-test with seronegative result and finger with a drop of blood royalty-free stock photo">
            <a:extLst>
              <a:ext uri="{FF2B5EF4-FFF2-40B4-BE49-F238E27FC236}">
                <a16:creationId xmlns:a16="http://schemas.microsoft.com/office/drawing/2014/main" id="{F0979993-5A5F-49DD-B4E5-240BE5F53F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77" r="45703"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C57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A73DFE04-7812-443E-92E4-20E332E15B79}"/>
              </a:ext>
            </a:extLst>
          </p:cNvPr>
          <p:cNvSpPr>
            <a:spLocks noGrp="1"/>
          </p:cNvSpPr>
          <p:nvPr>
            <p:ph type="title"/>
          </p:nvPr>
        </p:nvSpPr>
        <p:spPr>
          <a:xfrm>
            <a:off x="648929" y="629266"/>
            <a:ext cx="3505495" cy="1622321"/>
          </a:xfrm>
        </p:spPr>
        <p:txBody>
          <a:bodyPr>
            <a:normAutofit/>
          </a:bodyPr>
          <a:lstStyle/>
          <a:p>
            <a:pPr eaLnBrk="1" hangingPunct="1"/>
            <a:r>
              <a:rPr lang="en-US" altLang="en-US" b="1" cap="none"/>
              <a:t>4. Opt-Out HIV Testing </a:t>
            </a:r>
          </a:p>
        </p:txBody>
      </p:sp>
      <p:sp>
        <p:nvSpPr>
          <p:cNvPr id="90115" name="Content Placeholder 2">
            <a:extLst>
              <a:ext uri="{FF2B5EF4-FFF2-40B4-BE49-F238E27FC236}">
                <a16:creationId xmlns:a16="http://schemas.microsoft.com/office/drawing/2014/main" id="{2CF09157-3FF6-4FB9-85FE-BD8AA128C4E8}"/>
              </a:ext>
            </a:extLst>
          </p:cNvPr>
          <p:cNvSpPr>
            <a:spLocks noGrp="1"/>
          </p:cNvSpPr>
          <p:nvPr>
            <p:ph idx="1"/>
          </p:nvPr>
        </p:nvSpPr>
        <p:spPr>
          <a:xfrm>
            <a:off x="648931" y="2438400"/>
            <a:ext cx="3505494" cy="3785419"/>
          </a:xfrm>
        </p:spPr>
        <p:txBody>
          <a:bodyPr>
            <a:normAutofit/>
          </a:bodyPr>
          <a:lstStyle/>
          <a:p>
            <a:pPr>
              <a:spcBef>
                <a:spcPct val="0"/>
              </a:spcBef>
              <a:spcAft>
                <a:spcPts val="800"/>
              </a:spcAft>
              <a:buFont typeface="Wingdings" panose="05000000000000000000" pitchFamily="2" charset="2"/>
              <a:buChar char="§"/>
            </a:pPr>
            <a:r>
              <a:rPr lang="en-US" altLang="en-US" sz="2000"/>
              <a:t>HIV testing is easier when your clinic has made offering the test a routine part of health care delivery</a:t>
            </a:r>
          </a:p>
          <a:p>
            <a:pPr>
              <a:spcBef>
                <a:spcPct val="0"/>
              </a:spcBef>
              <a:spcAft>
                <a:spcPts val="800"/>
              </a:spcAft>
              <a:buFont typeface="Wingdings" panose="05000000000000000000" pitchFamily="2" charset="2"/>
              <a:buChar char="§"/>
            </a:pPr>
            <a:r>
              <a:rPr lang="en-US" altLang="en-US" sz="2000">
                <a:ea typeface="Calibri" panose="020F0502020204030204" pitchFamily="34" charset="0"/>
                <a:cs typeface="Times New Roman" panose="02020603050405020304" pitchFamily="18" charset="0"/>
              </a:rPr>
              <a:t>Routine offer can help diagnose HIV in individuals who are ill but unaware of their HIV infection</a:t>
            </a:r>
          </a:p>
          <a:p>
            <a:pPr>
              <a:spcBef>
                <a:spcPct val="0"/>
              </a:spcBef>
              <a:spcAft>
                <a:spcPts val="800"/>
              </a:spcAft>
              <a:buFont typeface="Wingdings" panose="05000000000000000000" pitchFamily="2" charset="2"/>
              <a:buChar char="§"/>
            </a:pPr>
            <a:r>
              <a:rPr lang="en-US" altLang="en-US" sz="2000">
                <a:ea typeface="Calibri" panose="020F0502020204030204" pitchFamily="34" charset="0"/>
                <a:cs typeface="Times New Roman" panose="02020603050405020304" pitchFamily="18" charset="0"/>
              </a:rPr>
              <a:t>IAPAC recommends the offer of HIV testing to all patients that present in health care settings</a:t>
            </a:r>
          </a:p>
        </p:txBody>
      </p:sp>
      <p:sp>
        <p:nvSpPr>
          <p:cNvPr id="74" name="Rectangle 7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descr="Overall Rates of Opt-Out HIV Screening Remain Low - Clinical Advisor">
            <a:extLst>
              <a:ext uri="{FF2B5EF4-FFF2-40B4-BE49-F238E27FC236}">
                <a16:creationId xmlns:a16="http://schemas.microsoft.com/office/drawing/2014/main" id="{9F29A85E-8D04-4016-A155-27D0C11E34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23738" y="1440426"/>
            <a:ext cx="6019331" cy="399107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5D59F4-8CFD-46DB-9017-FA9117B2A57C}"/>
              </a:ext>
            </a:extLst>
          </p:cNvPr>
          <p:cNvSpPr txBox="1"/>
          <p:nvPr/>
        </p:nvSpPr>
        <p:spPr>
          <a:xfrm>
            <a:off x="5242134" y="6406167"/>
            <a:ext cx="7134726" cy="461665"/>
          </a:xfrm>
          <a:prstGeom prst="rect">
            <a:avLst/>
          </a:prstGeom>
          <a:noFill/>
        </p:spPr>
        <p:txBody>
          <a:bodyPr wrap="square" rtlCol="0">
            <a:spAutoFit/>
          </a:bodyPr>
          <a:lstStyle/>
          <a:p>
            <a:pPr>
              <a:spcAft>
                <a:spcPts val="600"/>
              </a:spcAft>
            </a:pPr>
            <a:r>
              <a:rPr lang="en-US" altLang="en-US" sz="1200" dirty="0">
                <a:solidFill>
                  <a:srgbClr val="000000"/>
                </a:solidFill>
              </a:rPr>
              <a:t>New York State Department of Health, How New York State’s New HIV Testing Law Affects Consumers, 2010, </a:t>
            </a:r>
            <a:r>
              <a:rPr lang="en-US" altLang="en-US" sz="1200" u="sng" dirty="0">
                <a:solidFill>
                  <a:srgbClr val="000000"/>
                </a:solidFill>
                <a:hlinkClick r:id="rId5"/>
              </a:rPr>
              <a:t>https://www.health.ny.gov/diseases/aids/providers/testing/law/q_and_a_for_consumers.htm</a:t>
            </a:r>
            <a:r>
              <a:rPr lang="en-US" altLang="en-US" sz="1200" dirty="0">
                <a:solidFill>
                  <a:srgbClr val="000000"/>
                </a:solidFill>
              </a:rPr>
              <a:t>. </a:t>
            </a:r>
            <a:endParaRPr lang="en-US" altLang="en-US" dirty="0">
              <a:solidFill>
                <a:srgbClr val="000000"/>
              </a:solidFill>
              <a:latin typeface="Cambria" panose="02040503050406030204" pitchFamily="18" charset="0"/>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F567A449-1251-49B2-BC65-599008B227AE}"/>
              </a:ext>
            </a:extLst>
          </p:cNvPr>
          <p:cNvSpPr>
            <a:spLocks noGrp="1"/>
          </p:cNvSpPr>
          <p:nvPr>
            <p:ph type="title"/>
          </p:nvPr>
        </p:nvSpPr>
        <p:spPr>
          <a:xfrm>
            <a:off x="762001" y="803325"/>
            <a:ext cx="5314536" cy="1325563"/>
          </a:xfrm>
        </p:spPr>
        <p:txBody>
          <a:bodyPr>
            <a:normAutofit/>
          </a:bodyPr>
          <a:lstStyle/>
          <a:p>
            <a:pPr eaLnBrk="1" hangingPunct="1"/>
            <a:r>
              <a:rPr lang="en-US" altLang="en-US" b="1" cap="none"/>
              <a:t>5. Partner Notification (Index Testing)</a:t>
            </a:r>
          </a:p>
        </p:txBody>
      </p:sp>
      <p:sp>
        <p:nvSpPr>
          <p:cNvPr id="92163" name="Content Placeholder 2">
            <a:extLst>
              <a:ext uri="{FF2B5EF4-FFF2-40B4-BE49-F238E27FC236}">
                <a16:creationId xmlns:a16="http://schemas.microsoft.com/office/drawing/2014/main" id="{E3827066-40D7-4A2D-90B3-0514120B0C96}"/>
              </a:ext>
            </a:extLst>
          </p:cNvPr>
          <p:cNvSpPr>
            <a:spLocks noGrp="1"/>
          </p:cNvSpPr>
          <p:nvPr>
            <p:ph idx="1"/>
          </p:nvPr>
        </p:nvSpPr>
        <p:spPr>
          <a:xfrm>
            <a:off x="762000" y="2279018"/>
            <a:ext cx="5314543" cy="3375920"/>
          </a:xfrm>
        </p:spPr>
        <p:txBody>
          <a:bodyPr anchor="t">
            <a:normAutofit/>
          </a:bodyPr>
          <a:lstStyle/>
          <a:p>
            <a:pPr>
              <a:spcBef>
                <a:spcPct val="0"/>
              </a:spcBef>
              <a:spcAft>
                <a:spcPts val="800"/>
              </a:spcAft>
              <a:buFont typeface="Wingdings" panose="05000000000000000000" pitchFamily="2" charset="2"/>
              <a:buChar char="§"/>
            </a:pPr>
            <a:r>
              <a:rPr lang="en-US" altLang="en-US" sz="1800">
                <a:ea typeface="Calibri" panose="020F0502020204030204" pitchFamily="34" charset="0"/>
                <a:cs typeface="Times New Roman" panose="02020603050405020304" pitchFamily="18" charset="0"/>
              </a:rPr>
              <a:t>Transmission involves one infected and one uninfected person </a:t>
            </a:r>
          </a:p>
          <a:p>
            <a:pPr>
              <a:spcBef>
                <a:spcPct val="0"/>
              </a:spcBef>
              <a:spcAft>
                <a:spcPts val="800"/>
              </a:spcAft>
              <a:buFont typeface="Wingdings" panose="05000000000000000000" pitchFamily="2" charset="2"/>
              <a:buChar char="§"/>
            </a:pPr>
            <a:r>
              <a:rPr lang="en-US" altLang="en-US" sz="1800">
                <a:ea typeface="Calibri" panose="020F0502020204030204" pitchFamily="34" charset="0"/>
                <a:cs typeface="Times New Roman" panose="02020603050405020304" pitchFamily="18" charset="0"/>
              </a:rPr>
              <a:t>Makes sense to notify the partner(s) of the index case that they should be tested</a:t>
            </a:r>
          </a:p>
          <a:p>
            <a:pPr>
              <a:spcBef>
                <a:spcPct val="0"/>
              </a:spcBef>
              <a:spcAft>
                <a:spcPts val="800"/>
              </a:spcAft>
              <a:buFont typeface="Wingdings" panose="05000000000000000000" pitchFamily="2" charset="2"/>
              <a:buChar char="§"/>
            </a:pPr>
            <a:r>
              <a:rPr lang="en-US" altLang="en-US" sz="1800">
                <a:ea typeface="Calibri" panose="020F0502020204030204" pitchFamily="34" charset="0"/>
                <a:cs typeface="Times New Roman" panose="02020603050405020304" pitchFamily="18" charset="0"/>
              </a:rPr>
              <a:t>WHO and IAPAC recommend the offer of HIV testing to the partners of all newly diagnosed individuals</a:t>
            </a:r>
          </a:p>
          <a:p>
            <a:pPr>
              <a:spcBef>
                <a:spcPct val="0"/>
              </a:spcBef>
              <a:spcAft>
                <a:spcPts val="800"/>
              </a:spcAft>
              <a:buFont typeface="Wingdings" panose="05000000000000000000" pitchFamily="2" charset="2"/>
              <a:buChar char="§"/>
            </a:pPr>
            <a:r>
              <a:rPr lang="en-US" altLang="en-US" sz="1800">
                <a:ea typeface="Calibri" panose="020F0502020204030204" pitchFamily="34" charset="0"/>
                <a:cs typeface="Times New Roman" panose="02020603050405020304" pitchFamily="18" charset="0"/>
              </a:rPr>
              <a:t>Integrate partner notification strategies into HIV testing and treatment programs</a:t>
            </a:r>
          </a:p>
        </p:txBody>
      </p:sp>
      <p:sp>
        <p:nvSpPr>
          <p:cNvPr id="192" name="Freeform: Shape 19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Disclosing You Are HIV positive - POZ">
            <a:extLst>
              <a:ext uri="{FF2B5EF4-FFF2-40B4-BE49-F238E27FC236}">
                <a16:creationId xmlns:a16="http://schemas.microsoft.com/office/drawing/2014/main" id="{00361F61-1C00-48C4-B49A-295DF1871F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3" r="2123"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275209-9CD8-4F10-8AEE-8B279FD481FC}"/>
              </a:ext>
            </a:extLst>
          </p:cNvPr>
          <p:cNvSpPr txBox="1"/>
          <p:nvPr/>
        </p:nvSpPr>
        <p:spPr>
          <a:xfrm>
            <a:off x="209590" y="6104128"/>
            <a:ext cx="4097715" cy="600164"/>
          </a:xfrm>
          <a:prstGeom prst="rect">
            <a:avLst/>
          </a:prstGeom>
          <a:noFill/>
        </p:spPr>
        <p:txBody>
          <a:bodyPr wrap="square" rtlCol="0">
            <a:spAutoFit/>
          </a:bodyPr>
          <a:lstStyle/>
          <a:p>
            <a:pPr>
              <a:spcAft>
                <a:spcPts val="600"/>
              </a:spcAft>
            </a:pPr>
            <a:r>
              <a:rPr lang="en-US" sz="1100" dirty="0"/>
              <a:t>Farquhar C et al., Male partner home testing vs clinic invitation in pregnancy: a randomized trial, Conference on Retroviruses and Opportunistic Infections, 2016, Boston, Abstract 49.</a:t>
            </a:r>
            <a:endParaRPr lang="en-US" sz="1100"/>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13487-E008-41FC-BB7B-31B08212FFF3}"/>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defRPr/>
            </a:pPr>
            <a:r>
              <a:rPr lang="en-US" sz="7400" kern="1200">
                <a:solidFill>
                  <a:srgbClr val="FFFFFF"/>
                </a:solidFill>
                <a:latin typeface="+mj-lt"/>
                <a:ea typeface="+mj-ea"/>
                <a:cs typeface="+mj-cs"/>
              </a:rPr>
              <a:t>EVIDENCE-based interventions for linkage to Care</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7685EA51-B3E4-4B23-8709-E99431D6DAF3}"/>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pPr>
              <a:defRPr/>
            </a:pPr>
            <a:r>
              <a:rPr lang="en-US" sz="3200" kern="1200">
                <a:solidFill>
                  <a:srgbClr val="FEFFFF"/>
                </a:solidFill>
                <a:latin typeface="+mn-lt"/>
                <a:ea typeface="+mn-ea"/>
                <a:cs typeface="+mn-cs"/>
              </a:rPr>
              <a:t>Section 4</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8B65B10-C7B9-4E10-BD2B-79101D34E0EA}"/>
              </a:ext>
            </a:extLst>
          </p:cNvPr>
          <p:cNvSpPr>
            <a:spLocks noGrp="1"/>
          </p:cNvSpPr>
          <p:nvPr>
            <p:ph type="title"/>
          </p:nvPr>
        </p:nvSpPr>
        <p:spPr>
          <a:xfrm>
            <a:off x="1981200" y="446089"/>
            <a:ext cx="8229600" cy="949325"/>
          </a:xfrm>
        </p:spPr>
        <p:txBody>
          <a:bodyPr>
            <a:normAutofit fontScale="90000"/>
          </a:bodyPr>
          <a:lstStyle/>
          <a:p>
            <a:pPr algn="ctr" eaLnBrk="1" hangingPunct="1">
              <a:defRPr/>
            </a:pPr>
            <a:r>
              <a:rPr lang="en-US" altLang="en-US" b="1" cap="none" dirty="0">
                <a:solidFill>
                  <a:srgbClr val="C00000"/>
                </a:solidFill>
              </a:rPr>
              <a:t>Evidence-based Interventions for Linkage to Care</a:t>
            </a:r>
          </a:p>
        </p:txBody>
      </p:sp>
      <p:graphicFrame>
        <p:nvGraphicFramePr>
          <p:cNvPr id="7" name="Diagram 6">
            <a:extLst>
              <a:ext uri="{FF2B5EF4-FFF2-40B4-BE49-F238E27FC236}">
                <a16:creationId xmlns:a16="http://schemas.microsoft.com/office/drawing/2014/main" id="{692034C1-F58E-427B-AD7E-AC3741652CC2}"/>
              </a:ext>
            </a:extLst>
          </p:cNvPr>
          <p:cNvGraphicFramePr/>
          <p:nvPr/>
        </p:nvGraphicFramePr>
        <p:xfrm>
          <a:off x="3048000" y="1673446"/>
          <a:ext cx="6365359" cy="4557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50" name="Title 1">
            <a:extLst>
              <a:ext uri="{FF2B5EF4-FFF2-40B4-BE49-F238E27FC236}">
                <a16:creationId xmlns:a16="http://schemas.microsoft.com/office/drawing/2014/main" id="{07789221-3E53-45F9-BAA1-C1D28611652D}"/>
              </a:ext>
            </a:extLst>
          </p:cNvPr>
          <p:cNvSpPr>
            <a:spLocks noGrp="1"/>
          </p:cNvSpPr>
          <p:nvPr>
            <p:ph type="title"/>
          </p:nvPr>
        </p:nvSpPr>
        <p:spPr>
          <a:xfrm>
            <a:off x="643467" y="640080"/>
            <a:ext cx="3096427" cy="5613236"/>
          </a:xfrm>
        </p:spPr>
        <p:txBody>
          <a:bodyPr anchor="ctr">
            <a:normAutofit/>
          </a:bodyPr>
          <a:lstStyle/>
          <a:p>
            <a:pPr eaLnBrk="1" hangingPunct="1"/>
            <a:r>
              <a:rPr lang="en-US" altLang="en-US" b="1" cap="none">
                <a:solidFill>
                  <a:srgbClr val="FFFFFF"/>
                </a:solidFill>
              </a:rPr>
              <a:t>1. Fast-track Treatment Initiation</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4699818" y="964935"/>
            <a:ext cx="6848715" cy="3579174"/>
          </a:xfrm>
        </p:spPr>
        <p:txBody>
          <a:bodyPr anchor="ctr">
            <a:normAutofit/>
          </a:bodyPr>
          <a:lstStyle/>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Same-day initiation of ART for patients who are ready for treatment</a:t>
            </a:r>
          </a:p>
          <a:p>
            <a:pPr lvl="1">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Aligned with “treat-all” approach</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Found to be feasible in diverse settings</a:t>
            </a:r>
          </a:p>
          <a:p>
            <a:pPr>
              <a:spcBef>
                <a:spcPts val="0"/>
              </a:spcBef>
              <a:spcAft>
                <a:spcPts val="800"/>
              </a:spcAft>
              <a:buFont typeface="Wingdings" panose="05000000000000000000" pitchFamily="2" charset="2"/>
              <a:buChar char="§"/>
              <a:defRPr/>
            </a:pPr>
            <a:r>
              <a:rPr lang="en-US" sz="2000" dirty="0">
                <a:cs typeface="Times New Roman" panose="02020603050405020304" pitchFamily="18" charset="0"/>
              </a:rPr>
              <a:t>People who receive same-day treatment </a:t>
            </a:r>
            <a:r>
              <a:rPr lang="en-US" altLang="en-US" sz="2000" dirty="0"/>
              <a:t>more likely to be linked to care, more likely to remain engaged in care, and more likely to be virally suppressed</a:t>
            </a:r>
          </a:p>
          <a:p>
            <a:pPr>
              <a:spcBef>
                <a:spcPts val="0"/>
              </a:spcBef>
              <a:spcAft>
                <a:spcPts val="800"/>
              </a:spcAft>
              <a:buFont typeface="Wingdings" panose="05000000000000000000" pitchFamily="2" charset="2"/>
              <a:buChar char="§"/>
              <a:defRPr/>
            </a:pPr>
            <a:r>
              <a:rPr lang="en-US" sz="2000" dirty="0">
                <a:cs typeface="Times New Roman" panose="02020603050405020304" pitchFamily="18" charset="0"/>
              </a:rPr>
              <a:t>Same-day treatment must always be voluntary – individuals not ready should receive counseling, education and support</a:t>
            </a:r>
            <a:endParaRPr lang="en-US" sz="2000" dirty="0"/>
          </a:p>
          <a:p>
            <a:pPr marL="0" indent="0">
              <a:buNone/>
              <a:defRPr/>
            </a:pPr>
            <a:endParaRPr lang="en-US" altLang="en-US" sz="1700" dirty="0"/>
          </a:p>
        </p:txBody>
      </p:sp>
      <p:pic>
        <p:nvPicPr>
          <p:cNvPr id="34818" name="Picture 2" descr="Fast-Track Cities 2019 - International Association of Providers of AIDS Care">
            <a:extLst>
              <a:ext uri="{FF2B5EF4-FFF2-40B4-BE49-F238E27FC236}">
                <a16:creationId xmlns:a16="http://schemas.microsoft.com/office/drawing/2014/main" id="{33A7C06F-70E8-4C50-8C4C-D9D1058577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00483" y="4463716"/>
            <a:ext cx="3244692" cy="1471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F7458A-EA9E-485A-A694-06A02E145F04}"/>
              </a:ext>
            </a:extLst>
          </p:cNvPr>
          <p:cNvSpPr txBox="1"/>
          <p:nvPr/>
        </p:nvSpPr>
        <p:spPr>
          <a:xfrm>
            <a:off x="4439653" y="6179493"/>
            <a:ext cx="7543800" cy="461665"/>
          </a:xfrm>
          <a:prstGeom prst="rect">
            <a:avLst/>
          </a:prstGeom>
          <a:noFill/>
        </p:spPr>
        <p:txBody>
          <a:bodyPr wrap="square" rtlCol="0">
            <a:spAutoFit/>
          </a:bodyPr>
          <a:lstStyle/>
          <a:p>
            <a:pPr>
              <a:spcAft>
                <a:spcPts val="600"/>
              </a:spcAft>
            </a:pPr>
            <a:r>
              <a:rPr lang="en-US" altLang="en-US" sz="1200">
                <a:solidFill>
                  <a:srgbClr val="000000"/>
                </a:solidFill>
              </a:rPr>
              <a:t>Pilcher CD et al., The Effect of Same-Day Observed Initiation of Antiretroviral Therapy on HIV Viral Load and Treatment Outcomes in a US Public Health Settings, J Acquir Immune Defic Syndr 2017;74:44-51. </a:t>
            </a:r>
            <a:endParaRPr lang="en-US" altLang="en-US">
              <a:solidFill>
                <a:srgbClr val="000000"/>
              </a:solidFill>
              <a:latin typeface="Cambria" panose="02040503050406030204" pitchFamily="18"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D521AEE2-CEDC-4AD1-BF2A-28306B5CB00E}"/>
              </a:ext>
            </a:extLst>
          </p:cNvPr>
          <p:cNvSpPr>
            <a:spLocks noGrp="1"/>
          </p:cNvSpPr>
          <p:nvPr>
            <p:ph type="title"/>
          </p:nvPr>
        </p:nvSpPr>
        <p:spPr>
          <a:xfrm>
            <a:off x="761321" y="3486532"/>
            <a:ext cx="3290887" cy="2452687"/>
          </a:xfrm>
        </p:spPr>
        <p:txBody>
          <a:bodyPr anchor="ctr">
            <a:normAutofit/>
          </a:bodyPr>
          <a:lstStyle/>
          <a:p>
            <a:pPr eaLnBrk="1" hangingPunct="1"/>
            <a:r>
              <a:rPr lang="en-US" altLang="en-US" sz="3600" b="1" cap="none" dirty="0"/>
              <a:t>1. Fast-track Treatment Initiation </a:t>
            </a:r>
          </a:p>
        </p:txBody>
      </p:sp>
      <p:pic>
        <p:nvPicPr>
          <p:cNvPr id="3" name="Picture 2" descr="A close up of a sign&#10;&#10;Description automatically generated">
            <a:extLst>
              <a:ext uri="{FF2B5EF4-FFF2-40B4-BE49-F238E27FC236}">
                <a16:creationId xmlns:a16="http://schemas.microsoft.com/office/drawing/2014/main" id="{B51F5EFE-ACE0-4802-A373-2B5662688AFA}"/>
              </a:ext>
            </a:extLst>
          </p:cNvPr>
          <p:cNvPicPr>
            <a:picLocks noChangeAspect="1"/>
          </p:cNvPicPr>
          <p:nvPr/>
        </p:nvPicPr>
        <p:blipFill rotWithShape="1">
          <a:blip r:embed="rId4"/>
          <a:srcRect t="22200" b="116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4677372" y="3597092"/>
            <a:ext cx="7485413" cy="3105140"/>
          </a:xfrm>
        </p:spPr>
        <p:txBody>
          <a:bodyPr anchor="ctr">
            <a:normAutofit/>
          </a:bodyPr>
          <a:lstStyle/>
          <a:p>
            <a:pPr marL="0" indent="0">
              <a:spcBef>
                <a:spcPts val="0"/>
              </a:spcBef>
              <a:spcAft>
                <a:spcPts val="800"/>
              </a:spcAft>
              <a:buNone/>
              <a:defRPr/>
            </a:pPr>
            <a:r>
              <a:rPr lang="en-US" altLang="en-US" sz="2000" b="1" dirty="0"/>
              <a:t>Cities in Focus: </a:t>
            </a:r>
            <a:r>
              <a:rPr lang="en-US" sz="2000" b="1" dirty="0">
                <a:ea typeface="Calibri" panose="020F0502020204030204" pitchFamily="34" charset="0"/>
                <a:cs typeface="Times New Roman" panose="02020603050405020304" pitchFamily="18" charset="0"/>
              </a:rPr>
              <a:t>San Francisco</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RAPID protocol – links people who test HIV-positive to care within 5 days of diagnosis</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HIV providers and patient navigators were trained on RAPID protocol</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From 2013-2016, impact:</a:t>
            </a:r>
          </a:p>
          <a:p>
            <a:pPr lvl="1">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Time from diagnosis to care - reduced by 38%</a:t>
            </a:r>
          </a:p>
          <a:p>
            <a:pPr lvl="1">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Time from diagnosis to treatment initiation – reduced by 96%</a:t>
            </a:r>
          </a:p>
          <a:p>
            <a:pPr lvl="1">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Time from diagnosis to viral suppression- reduced by 54%</a:t>
            </a:r>
            <a:endParaRPr lang="en-US" sz="1600" dirty="0">
              <a:ea typeface="Calibri" panose="020F0502020204030204" pitchFamily="34" charset="0"/>
              <a:cs typeface="Times New Roman" panose="02020603050405020304" pitchFamily="18" charset="0"/>
            </a:endParaRPr>
          </a:p>
          <a:p>
            <a:pPr marL="0" indent="0">
              <a:buNone/>
              <a:defRPr/>
            </a:pPr>
            <a:endParaRPr lang="en-US" altLang="en-US" sz="1500" dirty="0"/>
          </a:p>
        </p:txBody>
      </p:sp>
      <p:sp>
        <p:nvSpPr>
          <p:cNvPr id="5" name="Rectangle: Rounded Corners 4">
            <a:extLst>
              <a:ext uri="{FF2B5EF4-FFF2-40B4-BE49-F238E27FC236}">
                <a16:creationId xmlns:a16="http://schemas.microsoft.com/office/drawing/2014/main" id="{AAB12820-FB11-442C-8B95-7774F3E60D1B}"/>
              </a:ext>
            </a:extLst>
          </p:cNvPr>
          <p:cNvSpPr/>
          <p:nvPr/>
        </p:nvSpPr>
        <p:spPr>
          <a:xfrm>
            <a:off x="1655178" y="5514354"/>
            <a:ext cx="2860675" cy="695325"/>
          </a:xfrm>
          <a:prstGeom prst="roundRect">
            <a:avLst/>
          </a:prstGeom>
          <a:solidFill>
            <a:srgbClr val="004990"/>
          </a:solidFill>
        </p:spPr>
        <p:style>
          <a:lnRef idx="1">
            <a:schemeClr val="accent1"/>
          </a:lnRef>
          <a:fillRef idx="3">
            <a:schemeClr val="accent1"/>
          </a:fillRef>
          <a:effectRef idx="2">
            <a:schemeClr val="accent1"/>
          </a:effectRef>
          <a:fontRef idx="minor">
            <a:schemeClr val="lt1"/>
          </a:fontRef>
        </p:style>
        <p:txBody>
          <a:bodyPr anchor="ctr"/>
          <a:lstStyle/>
          <a:p>
            <a:pPr algn="ctr">
              <a:spcAft>
                <a:spcPts val="600"/>
              </a:spcAft>
              <a:defRPr/>
            </a:pPr>
            <a:r>
              <a:rPr lang="en-CA" sz="1600" dirty="0">
                <a:latin typeface="Arial" panose="020B0604020202020204" pitchFamily="34" charset="0"/>
                <a:cs typeface="Arial" panose="020B0604020202020204" pitchFamily="34" charset="0"/>
              </a:rPr>
              <a:t>San Francisco’s </a:t>
            </a:r>
          </a:p>
          <a:p>
            <a:pPr algn="ctr">
              <a:spcAft>
                <a:spcPts val="600"/>
              </a:spcAft>
              <a:defRPr/>
            </a:pPr>
            <a:r>
              <a:rPr lang="en-CA" sz="1600" dirty="0">
                <a:latin typeface="Arial" panose="020B0604020202020204" pitchFamily="34" charset="0"/>
                <a:cs typeface="Arial" panose="020B0604020202020204" pitchFamily="34" charset="0"/>
              </a:rPr>
              <a:t>RAPID Program</a:t>
            </a:r>
          </a:p>
        </p:txBody>
      </p:sp>
      <p:sp>
        <p:nvSpPr>
          <p:cNvPr id="2" name="TextBox 1">
            <a:extLst>
              <a:ext uri="{FF2B5EF4-FFF2-40B4-BE49-F238E27FC236}">
                <a16:creationId xmlns:a16="http://schemas.microsoft.com/office/drawing/2014/main" id="{E21F315C-391B-4E5F-B7F5-0FDD1E655E88}"/>
              </a:ext>
            </a:extLst>
          </p:cNvPr>
          <p:cNvSpPr txBox="1"/>
          <p:nvPr/>
        </p:nvSpPr>
        <p:spPr>
          <a:xfrm>
            <a:off x="29215" y="6380369"/>
            <a:ext cx="7149903" cy="477631"/>
          </a:xfrm>
          <a:prstGeom prst="rect">
            <a:avLst/>
          </a:prstGeom>
          <a:noFill/>
        </p:spPr>
        <p:txBody>
          <a:bodyPr wrap="square" rtlCol="0">
            <a:spAutoFit/>
          </a:bodyPr>
          <a:lstStyle/>
          <a:p>
            <a:pPr>
              <a:lnSpc>
                <a:spcPct val="107000"/>
              </a:lnSpc>
              <a:spcBef>
                <a:spcPct val="0"/>
              </a:spcBef>
              <a:spcAft>
                <a:spcPts val="800"/>
              </a:spcAft>
            </a:pPr>
            <a:r>
              <a:rPr lang="en-US" altLang="en-US" sz="1200" dirty="0">
                <a:solidFill>
                  <a:srgbClr val="000000"/>
                </a:solidFill>
              </a:rPr>
              <a:t>Bacon O et al., The Rapid ART Program Initiative for HIV Diagnoses (RAPID) in San Francisco, Conference on Retroviruses and Opportunistic Infections, Boston, 2018</a:t>
            </a:r>
            <a:endParaRPr lang="en-US" altLang="en-US" sz="2800" dirty="0">
              <a:solidFill>
                <a:srgbClr val="000000"/>
              </a:solidFill>
              <a:latin typeface="Cambria" panose="02040503050406030204" pitchFamily="18"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82C241D-32B8-4FF1-9C7A-70E0FF22A120}"/>
              </a:ext>
            </a:extLst>
          </p:cNvPr>
          <p:cNvSpPr>
            <a:spLocks noGrp="1"/>
          </p:cNvSpPr>
          <p:nvPr>
            <p:ph type="title"/>
          </p:nvPr>
        </p:nvSpPr>
        <p:spPr>
          <a:xfrm>
            <a:off x="648929" y="629266"/>
            <a:ext cx="3505495" cy="1622321"/>
          </a:xfrm>
        </p:spPr>
        <p:txBody>
          <a:bodyPr vert="horz" lIns="91440" tIns="45720" rIns="91440" bIns="45720" rtlCol="0" anchor="ctr">
            <a:normAutofit/>
          </a:bodyPr>
          <a:lstStyle/>
          <a:p>
            <a:pPr>
              <a:defRPr/>
            </a:pPr>
            <a:r>
              <a:rPr lang="en-US" altLang="en-US" sz="3700" b="1" kern="1200" cap="none" dirty="0">
                <a:solidFill>
                  <a:srgbClr val="C00000"/>
                </a:solidFill>
                <a:latin typeface="+mj-lt"/>
                <a:ea typeface="+mj-ea"/>
                <a:cs typeface="+mj-cs"/>
              </a:rPr>
              <a:t>HIV Testing and Linkage to Care </a:t>
            </a:r>
            <a:br>
              <a:rPr lang="en-US" altLang="en-US" sz="3700" b="1" kern="1200" cap="none" dirty="0">
                <a:solidFill>
                  <a:srgbClr val="C00000"/>
                </a:solidFill>
                <a:latin typeface="+mj-lt"/>
                <a:ea typeface="+mj-ea"/>
                <a:cs typeface="+mj-cs"/>
              </a:rPr>
            </a:br>
            <a:r>
              <a:rPr lang="en-US" altLang="en-US" sz="3700" b="1" kern="1200" cap="none" dirty="0">
                <a:solidFill>
                  <a:srgbClr val="C00000"/>
                </a:solidFill>
                <a:latin typeface="+mj-lt"/>
                <a:ea typeface="+mj-ea"/>
                <a:cs typeface="+mj-cs"/>
              </a:rPr>
              <a:t>Module Goal</a:t>
            </a:r>
          </a:p>
        </p:txBody>
      </p:sp>
      <p:sp>
        <p:nvSpPr>
          <p:cNvPr id="7" name="Content Placeholder 2">
            <a:extLst>
              <a:ext uri="{FF2B5EF4-FFF2-40B4-BE49-F238E27FC236}">
                <a16:creationId xmlns:a16="http://schemas.microsoft.com/office/drawing/2014/main" id="{CAFA6D12-17B9-4E41-A933-FD6D6D484EB6}"/>
              </a:ext>
            </a:extLst>
          </p:cNvPr>
          <p:cNvSpPr txBox="1">
            <a:spLocks/>
          </p:cNvSpPr>
          <p:nvPr/>
        </p:nvSpPr>
        <p:spPr bwMode="auto">
          <a:xfrm>
            <a:off x="648931" y="2438400"/>
            <a:ext cx="3505494"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eaLnBrk="1" hangingPunct="1">
              <a:lnSpc>
                <a:spcPct val="90000"/>
              </a:lnSpc>
              <a:defRPr/>
            </a:pPr>
            <a:r>
              <a:rPr lang="en-US" sz="1400" dirty="0">
                <a:ea typeface="+mn-ea"/>
                <a:cs typeface="+mn-cs"/>
              </a:rPr>
              <a:t>We have the tools; how can you use them?</a:t>
            </a:r>
          </a:p>
          <a:p>
            <a:pPr indent="-228600" defTabSz="914400" eaLnBrk="1" hangingPunct="1">
              <a:lnSpc>
                <a:spcPct val="90000"/>
              </a:lnSpc>
              <a:defRPr/>
            </a:pPr>
            <a:r>
              <a:rPr lang="en-US" sz="1400" dirty="0">
                <a:ea typeface="+mn-ea"/>
                <a:cs typeface="+mn-cs"/>
              </a:rPr>
              <a:t>Module Goal:</a:t>
            </a:r>
          </a:p>
          <a:p>
            <a:pPr lvl="1" indent="-228600" defTabSz="914400" eaLnBrk="1" hangingPunct="1">
              <a:lnSpc>
                <a:spcPct val="90000"/>
              </a:lnSpc>
              <a:buFont typeface="Arial" panose="020B0604020202020204" pitchFamily="34" charset="0"/>
              <a:buChar char="•"/>
              <a:defRPr/>
            </a:pPr>
            <a:r>
              <a:rPr lang="en-US" sz="1400" dirty="0">
                <a:ea typeface="+mn-ea"/>
              </a:rPr>
              <a:t>To provide you with strategies for overcoming challenges to implementing HIV testing and linkage services</a:t>
            </a:r>
          </a:p>
          <a:p>
            <a:pPr indent="-228600" defTabSz="914400" eaLnBrk="1" hangingPunct="1">
              <a:lnSpc>
                <a:spcPct val="90000"/>
              </a:lnSpc>
              <a:defRPr/>
            </a:pPr>
            <a:r>
              <a:rPr lang="en-US" sz="1400" dirty="0">
                <a:ea typeface="+mn-ea"/>
                <a:cs typeface="+mn-cs"/>
              </a:rPr>
              <a:t>First goal of the Fast-Track Cities Initiative: </a:t>
            </a:r>
          </a:p>
          <a:p>
            <a:pPr lvl="1" indent="-228600" defTabSz="914400" eaLnBrk="1" hangingPunct="1">
              <a:lnSpc>
                <a:spcPct val="90000"/>
              </a:lnSpc>
              <a:buFont typeface="Arial" panose="020B0604020202020204" pitchFamily="34" charset="0"/>
              <a:buChar char="•"/>
              <a:defRPr/>
            </a:pPr>
            <a:r>
              <a:rPr lang="en-US" sz="1400" dirty="0">
                <a:ea typeface="+mn-ea"/>
              </a:rPr>
              <a:t>Attaining UNAIDS 90-90-90 targets by 2020</a:t>
            </a:r>
          </a:p>
          <a:p>
            <a:pPr indent="-228600" defTabSz="914400" eaLnBrk="1" hangingPunct="1">
              <a:lnSpc>
                <a:spcPct val="90000"/>
              </a:lnSpc>
              <a:defRPr/>
            </a:pPr>
            <a:r>
              <a:rPr lang="en-US" sz="1400" dirty="0">
                <a:ea typeface="+mn-ea"/>
                <a:cs typeface="+mn-cs"/>
              </a:rPr>
              <a:t>This module addresses first two 90s: </a:t>
            </a:r>
          </a:p>
          <a:p>
            <a:pPr marL="914400" lvl="1" indent="-228600" defTabSz="914400" eaLnBrk="1" hangingPunct="1">
              <a:lnSpc>
                <a:spcPct val="90000"/>
              </a:lnSpc>
              <a:buFont typeface="Arial" panose="020B0604020202020204" pitchFamily="34" charset="0"/>
              <a:buChar char="•"/>
              <a:defRPr/>
            </a:pPr>
            <a:r>
              <a:rPr lang="en-US" sz="1400" dirty="0">
                <a:ea typeface="+mn-ea"/>
              </a:rPr>
              <a:t>At least 90% of all people living with HIV (PLWH) are aware of their status</a:t>
            </a:r>
          </a:p>
          <a:p>
            <a:pPr marL="914400" lvl="1" indent="-228600" defTabSz="914400" eaLnBrk="1" hangingPunct="1">
              <a:lnSpc>
                <a:spcPct val="90000"/>
              </a:lnSpc>
              <a:buFont typeface="Arial" panose="020B0604020202020204" pitchFamily="34" charset="0"/>
              <a:buChar char="•"/>
              <a:defRPr/>
            </a:pPr>
            <a:r>
              <a:rPr lang="en-US" sz="1400" dirty="0">
                <a:ea typeface="+mn-ea"/>
              </a:rPr>
              <a:t>Linking at least 90% of all PLWH to treatment </a:t>
            </a:r>
            <a:endParaRPr lang="en-US" sz="1400" b="1" dirty="0">
              <a:ea typeface="+mn-ea"/>
            </a:endParaRPr>
          </a:p>
        </p:txBody>
      </p:sp>
      <p:sp>
        <p:nvSpPr>
          <p:cNvPr id="74" name="Rectangle 7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2" descr="Image result for 90 90 90 targets hiv">
            <a:extLst>
              <a:ext uri="{FF2B5EF4-FFF2-40B4-BE49-F238E27FC236}">
                <a16:creationId xmlns:a16="http://schemas.microsoft.com/office/drawing/2014/main" id="{045C96C1-4CFD-408F-9C7B-838AC6F09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545" b="41714"/>
          <a:stretch>
            <a:fillRect/>
          </a:stretch>
        </p:blipFill>
        <p:spPr bwMode="auto">
          <a:xfrm>
            <a:off x="5405861" y="2532941"/>
            <a:ext cx="6019331" cy="178887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DF06016F-E6E7-41E8-A4A2-4772D1785677}"/>
              </a:ext>
            </a:extLst>
          </p:cNvPr>
          <p:cNvSpPr/>
          <p:nvPr/>
        </p:nvSpPr>
        <p:spPr>
          <a:xfrm>
            <a:off x="5555226" y="2503444"/>
            <a:ext cx="1458974" cy="1886208"/>
          </a:xfrm>
          <a:prstGeom prst="roundRect">
            <a:avLst/>
          </a:prstGeom>
          <a:noFill/>
          <a:ln w="57150">
            <a:solidFill>
              <a:srgbClr val="C4142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9" name="Rectangle: Rounded Corners 8">
            <a:extLst>
              <a:ext uri="{FF2B5EF4-FFF2-40B4-BE49-F238E27FC236}">
                <a16:creationId xmlns:a16="http://schemas.microsoft.com/office/drawing/2014/main" id="{B64174EA-9897-4DBC-8F4C-586FD403991C}"/>
              </a:ext>
            </a:extLst>
          </p:cNvPr>
          <p:cNvSpPr/>
          <p:nvPr/>
        </p:nvSpPr>
        <p:spPr>
          <a:xfrm>
            <a:off x="7686039" y="2444901"/>
            <a:ext cx="1458974" cy="1886208"/>
          </a:xfrm>
          <a:prstGeom prst="roundRect">
            <a:avLst/>
          </a:prstGeom>
          <a:noFill/>
          <a:ln w="57150">
            <a:solidFill>
              <a:srgbClr val="C4142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99C21C2A-4DDF-44A4-B44A-613D3FB7F6FA}"/>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altLang="en-US" b="1" kern="1200" cap="none" dirty="0">
                <a:solidFill>
                  <a:srgbClr val="C00000"/>
                </a:solidFill>
                <a:latin typeface="+mj-lt"/>
                <a:ea typeface="+mj-ea"/>
                <a:cs typeface="+mj-cs"/>
              </a:rPr>
              <a:t>2. HIV Checkpoints</a:t>
            </a:r>
          </a:p>
        </p:txBody>
      </p:sp>
      <p:sp>
        <p:nvSpPr>
          <p:cNvPr id="5" name="Content Placeholder 2">
            <a:extLst>
              <a:ext uri="{FF2B5EF4-FFF2-40B4-BE49-F238E27FC236}">
                <a16:creationId xmlns:a16="http://schemas.microsoft.com/office/drawing/2014/main" id="{B9354BB6-EFAD-4ADD-AC73-694E131B79FF}"/>
              </a:ext>
            </a:extLst>
          </p:cNvPr>
          <p:cNvSpPr txBox="1">
            <a:spLocks/>
          </p:cNvSpPr>
          <p:nvPr/>
        </p:nvSpPr>
        <p:spPr bwMode="auto">
          <a:xfrm>
            <a:off x="321383" y="2247468"/>
            <a:ext cx="5271698"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eaLnBrk="1" hangingPunct="1">
              <a:lnSpc>
                <a:spcPct val="90000"/>
              </a:lnSpc>
              <a:spcBef>
                <a:spcPts val="0"/>
              </a:spcBef>
              <a:spcAft>
                <a:spcPts val="800"/>
              </a:spcAft>
              <a:defRPr/>
            </a:pPr>
            <a:r>
              <a:rPr lang="en-US" sz="2400" dirty="0">
                <a:ea typeface="+mn-ea"/>
                <a:cs typeface="+mn-cs"/>
              </a:rPr>
              <a:t>Used for testing, but serve as a key function in swiftly linking clients to treatment, care and prevention services</a:t>
            </a:r>
          </a:p>
          <a:p>
            <a:pPr indent="-228600" defTabSz="914400" eaLnBrk="1" hangingPunct="1">
              <a:lnSpc>
                <a:spcPct val="90000"/>
              </a:lnSpc>
              <a:spcBef>
                <a:spcPts val="0"/>
              </a:spcBef>
              <a:spcAft>
                <a:spcPts val="800"/>
              </a:spcAft>
              <a:defRPr/>
            </a:pPr>
            <a:r>
              <a:rPr lang="en-US" altLang="en-US" sz="2400" dirty="0">
                <a:ea typeface="+mn-ea"/>
                <a:cs typeface="+mn-cs"/>
              </a:rPr>
              <a:t>If serving a large population of MSM, have a center that offers comprehensive sexual health services</a:t>
            </a:r>
          </a:p>
          <a:p>
            <a:pPr lvl="1" indent="-228600" defTabSz="914400" eaLnBrk="1" hangingPunct="1">
              <a:lnSpc>
                <a:spcPct val="90000"/>
              </a:lnSpc>
              <a:spcBef>
                <a:spcPts val="0"/>
              </a:spcBef>
              <a:spcAft>
                <a:spcPts val="800"/>
              </a:spcAft>
              <a:buFont typeface="Arial" panose="020B0604020202020204" pitchFamily="34" charset="0"/>
              <a:buChar char="•"/>
              <a:defRPr/>
            </a:pPr>
            <a:r>
              <a:rPr lang="en-US" altLang="en-US" sz="2400" dirty="0">
                <a:ea typeface="+mn-ea"/>
              </a:rPr>
              <a:t>Combines HIV and STI screening </a:t>
            </a:r>
          </a:p>
          <a:p>
            <a:pPr lvl="1" indent="-228600" defTabSz="914400" eaLnBrk="1" hangingPunct="1">
              <a:lnSpc>
                <a:spcPct val="90000"/>
              </a:lnSpc>
              <a:spcBef>
                <a:spcPts val="0"/>
              </a:spcBef>
              <a:spcAft>
                <a:spcPts val="800"/>
              </a:spcAft>
              <a:buFont typeface="Arial" panose="020B0604020202020204" pitchFamily="34" charset="0"/>
              <a:buChar char="•"/>
              <a:defRPr/>
            </a:pPr>
            <a:r>
              <a:rPr lang="en-US" altLang="en-US" sz="2400" dirty="0">
                <a:ea typeface="+mn-ea"/>
              </a:rPr>
              <a:t>Makes immediate linkage to services, as needed (HIV treatment or PrEP)</a:t>
            </a:r>
          </a:p>
          <a:p>
            <a:pPr indent="-228600" defTabSz="914400" eaLnBrk="1" hangingPunct="1">
              <a:lnSpc>
                <a:spcPct val="90000"/>
              </a:lnSpc>
              <a:spcBef>
                <a:spcPts val="0"/>
              </a:spcBef>
              <a:spcAft>
                <a:spcPts val="800"/>
              </a:spcAft>
              <a:defRPr/>
            </a:pPr>
            <a:endParaRPr lang="en-US" sz="2400" dirty="0">
              <a:ea typeface="+mn-ea"/>
              <a:cs typeface="+mn-cs"/>
            </a:endParaRPr>
          </a:p>
          <a:p>
            <a:pPr marL="0" indent="-228600" defTabSz="914400" eaLnBrk="1" hangingPunct="1">
              <a:lnSpc>
                <a:spcPct val="90000"/>
              </a:lnSpc>
              <a:defRPr/>
            </a:pPr>
            <a:endParaRPr lang="en-US" altLang="en-US" sz="2000" dirty="0">
              <a:ea typeface="+mn-ea"/>
              <a:cs typeface="+mn-cs"/>
            </a:endParaRPr>
          </a:p>
        </p:txBody>
      </p:sp>
      <p:sp>
        <p:nvSpPr>
          <p:cNvPr id="112646" name="Rectangle 7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44" name="Picture 6" descr="Image result for hiv checkpoint pronto! melbourne">
            <a:extLst>
              <a:ext uri="{FF2B5EF4-FFF2-40B4-BE49-F238E27FC236}">
                <a16:creationId xmlns:a16="http://schemas.microsoft.com/office/drawing/2014/main" id="{8FDE5C20-DF6F-43F5-8B77-2E4710BA3B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4709" y="1428306"/>
            <a:ext cx="4475531" cy="399814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DC0EE45-CE45-4DB4-A6C6-31BE9D856D19}"/>
              </a:ext>
            </a:extLst>
          </p:cNvPr>
          <p:cNvSpPr txBox="1"/>
          <p:nvPr/>
        </p:nvSpPr>
        <p:spPr>
          <a:xfrm>
            <a:off x="118870" y="6296971"/>
            <a:ext cx="5974080" cy="523220"/>
          </a:xfrm>
          <a:prstGeom prst="rect">
            <a:avLst/>
          </a:prstGeom>
          <a:noFill/>
        </p:spPr>
        <p:txBody>
          <a:bodyPr wrap="square" rtlCol="0">
            <a:spAutoFit/>
          </a:bodyPr>
          <a:lstStyle/>
          <a:p>
            <a:pPr>
              <a:spcAft>
                <a:spcPts val="600"/>
              </a:spcAft>
            </a:pPr>
            <a:r>
              <a:rPr lang="en-US" altLang="en-US" sz="1400" dirty="0" err="1">
                <a:solidFill>
                  <a:srgbClr val="000000"/>
                </a:solidFill>
              </a:rPr>
              <a:t>Nwokolo</a:t>
            </a:r>
            <a:r>
              <a:rPr lang="en-US" altLang="en-US" sz="1400" dirty="0">
                <a:solidFill>
                  <a:srgbClr val="000000"/>
                </a:solidFill>
              </a:rPr>
              <a:t> N et al., Not just PrEP: other reasons for London’s HIV decline, Lancet HIV 2017;4(4):PE153.</a:t>
            </a:r>
            <a:endParaRPr lang="en-US" altLang="en-US" sz="2000" dirty="0">
              <a:solidFill>
                <a:srgbClr val="000000"/>
              </a:solidFill>
              <a:latin typeface="Cambria" panose="02040503050406030204" pitchFamily="18" charset="0"/>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FB4D8D43-A279-464C-AEE9-1CFA7213A6E5}"/>
              </a:ext>
            </a:extLst>
          </p:cNvPr>
          <p:cNvSpPr>
            <a:spLocks noGrp="1"/>
          </p:cNvSpPr>
          <p:nvPr>
            <p:ph type="title"/>
          </p:nvPr>
        </p:nvSpPr>
        <p:spPr>
          <a:xfrm>
            <a:off x="648930" y="256255"/>
            <a:ext cx="3505495" cy="1622321"/>
          </a:xfrm>
        </p:spPr>
        <p:txBody>
          <a:bodyPr vert="horz" lIns="91440" tIns="45720" rIns="91440" bIns="45720" rtlCol="0" anchor="ctr">
            <a:normAutofit/>
          </a:bodyPr>
          <a:lstStyle/>
          <a:p>
            <a:r>
              <a:rPr lang="en-US" altLang="en-US" b="1" kern="1200" cap="none" dirty="0">
                <a:solidFill>
                  <a:srgbClr val="C00000"/>
                </a:solidFill>
                <a:latin typeface="+mj-lt"/>
                <a:ea typeface="+mj-ea"/>
                <a:cs typeface="+mj-cs"/>
              </a:rPr>
              <a:t>2. HIV Checkpoints</a:t>
            </a:r>
          </a:p>
        </p:txBody>
      </p:sp>
      <p:sp>
        <p:nvSpPr>
          <p:cNvPr id="5" name="Content Placeholder 2">
            <a:extLst>
              <a:ext uri="{FF2B5EF4-FFF2-40B4-BE49-F238E27FC236}">
                <a16:creationId xmlns:a16="http://schemas.microsoft.com/office/drawing/2014/main" id="{B9354BB6-EFAD-4ADD-AC73-694E131B79FF}"/>
              </a:ext>
            </a:extLst>
          </p:cNvPr>
          <p:cNvSpPr txBox="1">
            <a:spLocks/>
          </p:cNvSpPr>
          <p:nvPr/>
        </p:nvSpPr>
        <p:spPr bwMode="auto">
          <a:xfrm>
            <a:off x="484214" y="1878576"/>
            <a:ext cx="3505494"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eaLnBrk="1" hangingPunct="1">
              <a:lnSpc>
                <a:spcPct val="90000"/>
              </a:lnSpc>
              <a:spcBef>
                <a:spcPts val="0"/>
              </a:spcBef>
              <a:spcAft>
                <a:spcPts val="800"/>
              </a:spcAft>
              <a:defRPr/>
            </a:pPr>
            <a:r>
              <a:rPr lang="en-US" altLang="en-US" sz="1800" b="1" dirty="0">
                <a:ea typeface="+mn-ea"/>
                <a:cs typeface="+mn-cs"/>
              </a:rPr>
              <a:t>Cities in Focus: </a:t>
            </a:r>
            <a:r>
              <a:rPr lang="en-US" sz="1800" b="1" dirty="0">
                <a:ea typeface="+mn-ea"/>
                <a:cs typeface="+mn-cs"/>
              </a:rPr>
              <a:t>Amsterdam</a:t>
            </a:r>
            <a:r>
              <a:rPr lang="en-US" altLang="en-US" sz="1800" b="1" dirty="0">
                <a:ea typeface="+mn-ea"/>
                <a:cs typeface="+mn-cs"/>
              </a:rPr>
              <a:t> </a:t>
            </a:r>
          </a:p>
          <a:p>
            <a:pPr indent="-228600" defTabSz="914400" eaLnBrk="1" hangingPunct="1">
              <a:lnSpc>
                <a:spcPct val="90000"/>
              </a:lnSpc>
              <a:spcBef>
                <a:spcPts val="0"/>
              </a:spcBef>
              <a:spcAft>
                <a:spcPts val="800"/>
              </a:spcAft>
              <a:defRPr/>
            </a:pPr>
            <a:r>
              <a:rPr lang="en-US" sz="1800" dirty="0">
                <a:ea typeface="+mn-ea"/>
                <a:cs typeface="+mn-cs"/>
              </a:rPr>
              <a:t>Used rapid tests when public clinics used older HIV antibody tests</a:t>
            </a:r>
          </a:p>
          <a:p>
            <a:pPr marL="0" indent="-228600" defTabSz="914400" eaLnBrk="1" hangingPunct="1">
              <a:lnSpc>
                <a:spcPct val="90000"/>
              </a:lnSpc>
              <a:spcBef>
                <a:spcPts val="0"/>
              </a:spcBef>
              <a:spcAft>
                <a:spcPts val="800"/>
              </a:spcAft>
              <a:defRPr/>
            </a:pPr>
            <a:r>
              <a:rPr lang="en-US" altLang="en-US" sz="1800" b="1" dirty="0">
                <a:ea typeface="+mn-ea"/>
                <a:cs typeface="+mn-cs"/>
              </a:rPr>
              <a:t>Cities in Focus: Melbourne</a:t>
            </a:r>
          </a:p>
          <a:p>
            <a:pPr indent="-228600" defTabSz="914400" eaLnBrk="1" hangingPunct="1">
              <a:lnSpc>
                <a:spcPct val="90000"/>
              </a:lnSpc>
              <a:spcBef>
                <a:spcPts val="0"/>
              </a:spcBef>
              <a:spcAft>
                <a:spcPts val="800"/>
              </a:spcAft>
              <a:defRPr/>
            </a:pPr>
            <a:r>
              <a:rPr lang="en-US" sz="1800" dirty="0">
                <a:ea typeface="+mn-ea"/>
                <a:cs typeface="+mn-cs"/>
              </a:rPr>
              <a:t>PRONTO! led by community peers</a:t>
            </a:r>
          </a:p>
          <a:p>
            <a:pPr marL="0" indent="-228600" defTabSz="914400" eaLnBrk="1" hangingPunct="1">
              <a:lnSpc>
                <a:spcPct val="90000"/>
              </a:lnSpc>
              <a:spcBef>
                <a:spcPts val="0"/>
              </a:spcBef>
              <a:spcAft>
                <a:spcPts val="800"/>
              </a:spcAft>
              <a:defRPr/>
            </a:pPr>
            <a:endParaRPr lang="en-US" altLang="en-US" sz="2000" dirty="0">
              <a:ea typeface="+mn-ea"/>
              <a:cs typeface="+mn-cs"/>
            </a:endParaRPr>
          </a:p>
        </p:txBody>
      </p:sp>
      <p:sp>
        <p:nvSpPr>
          <p:cNvPr id="75" name="Rectangle 7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691" name="Picture 3" descr="A sign on the side of a building&#10;&#10;Description automatically generated">
            <a:extLst>
              <a:ext uri="{FF2B5EF4-FFF2-40B4-BE49-F238E27FC236}">
                <a16:creationId xmlns:a16="http://schemas.microsoft.com/office/drawing/2014/main" id="{9C4E6F56-2E6C-47BE-B308-4B6F9D9AF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3" r="33067"/>
          <a:stretch>
            <a:fillRect/>
          </a:stretch>
        </p:blipFill>
        <p:spPr bwMode="auto">
          <a:xfrm>
            <a:off x="5405862" y="1190572"/>
            <a:ext cx="6019331" cy="447361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C72C126-65F0-43D3-9181-F1C841220FA7}"/>
              </a:ext>
            </a:extLst>
          </p:cNvPr>
          <p:cNvSpPr txBox="1">
            <a:spLocks/>
          </p:cNvSpPr>
          <p:nvPr/>
        </p:nvSpPr>
        <p:spPr bwMode="auto">
          <a:xfrm>
            <a:off x="648930" y="4188968"/>
            <a:ext cx="5206047" cy="391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spcAft>
                <a:spcPts val="800"/>
              </a:spcAft>
              <a:buNone/>
              <a:defRPr/>
            </a:pPr>
            <a:r>
              <a:rPr lang="en-US" altLang="en-US" sz="1800" b="1" dirty="0">
                <a:ea typeface="+mn-ea"/>
                <a:cs typeface="+mn-cs"/>
              </a:rPr>
              <a:t>Cities in Focus: London</a:t>
            </a:r>
          </a:p>
          <a:p>
            <a:pPr>
              <a:lnSpc>
                <a:spcPct val="107000"/>
              </a:lnSpc>
              <a:spcBef>
                <a:spcPts val="0"/>
              </a:spcBef>
              <a:spcAft>
                <a:spcPts val="800"/>
              </a:spcAft>
              <a:buFont typeface="Wingdings" panose="05000000000000000000" pitchFamily="2" charset="2"/>
              <a:buChar char="§"/>
              <a:defRPr/>
            </a:pPr>
            <a:r>
              <a:rPr lang="en-US" altLang="en-US" sz="1800" dirty="0">
                <a:ea typeface="+mn-ea"/>
                <a:cs typeface="+mn-cs"/>
              </a:rPr>
              <a:t>Testing done and results provided </a:t>
            </a:r>
          </a:p>
          <a:p>
            <a:pPr marL="0" indent="0">
              <a:lnSpc>
                <a:spcPct val="107000"/>
              </a:lnSpc>
              <a:spcBef>
                <a:spcPts val="0"/>
              </a:spcBef>
              <a:spcAft>
                <a:spcPts val="800"/>
              </a:spcAft>
              <a:buNone/>
              <a:defRPr/>
            </a:pPr>
            <a:r>
              <a:rPr lang="en-US" altLang="en-US" sz="1800" dirty="0">
                <a:ea typeface="+mn-ea"/>
                <a:cs typeface="+mn-cs"/>
              </a:rPr>
              <a:t>       by text within hours</a:t>
            </a:r>
          </a:p>
          <a:p>
            <a:pPr marL="0" indent="0">
              <a:lnSpc>
                <a:spcPct val="107000"/>
              </a:lnSpc>
              <a:spcBef>
                <a:spcPts val="0"/>
              </a:spcBef>
              <a:spcAft>
                <a:spcPts val="800"/>
              </a:spcAft>
              <a:buNone/>
              <a:defRPr/>
            </a:pPr>
            <a:r>
              <a:rPr lang="en-US" altLang="en-US" sz="1800" b="1" dirty="0">
                <a:ea typeface="+mn-ea"/>
                <a:cs typeface="+mn-cs"/>
              </a:rPr>
              <a:t>Cities in Focus: New York</a:t>
            </a:r>
          </a:p>
          <a:p>
            <a:pPr>
              <a:lnSpc>
                <a:spcPct val="107000"/>
              </a:lnSpc>
              <a:spcBef>
                <a:spcPts val="0"/>
              </a:spcBef>
              <a:spcAft>
                <a:spcPts val="800"/>
              </a:spcAft>
              <a:buFont typeface="Wingdings" panose="05000000000000000000" pitchFamily="2" charset="2"/>
              <a:buChar char="§"/>
              <a:defRPr/>
            </a:pPr>
            <a:r>
              <a:rPr lang="en-US" altLang="en-US" sz="1800" dirty="0">
                <a:ea typeface="+mn-ea"/>
                <a:cs typeface="+mn-cs"/>
              </a:rPr>
              <a:t>Underused STI clinics become </a:t>
            </a:r>
          </a:p>
          <a:p>
            <a:pPr marL="0" indent="0">
              <a:lnSpc>
                <a:spcPct val="107000"/>
              </a:lnSpc>
              <a:spcBef>
                <a:spcPts val="0"/>
              </a:spcBef>
              <a:spcAft>
                <a:spcPts val="800"/>
              </a:spcAft>
              <a:buNone/>
              <a:defRPr/>
            </a:pPr>
            <a:r>
              <a:rPr lang="en-US" altLang="en-US" sz="1800" dirty="0">
                <a:ea typeface="+mn-ea"/>
                <a:cs typeface="+mn-cs"/>
              </a:rPr>
              <a:t>       comprehensive sexual health clinics</a:t>
            </a:r>
          </a:p>
          <a:p>
            <a:pPr>
              <a:lnSpc>
                <a:spcPct val="107000"/>
              </a:lnSpc>
              <a:spcBef>
                <a:spcPts val="0"/>
              </a:spcBef>
              <a:spcAft>
                <a:spcPts val="800"/>
              </a:spcAft>
              <a:buFont typeface="Wingdings" panose="05000000000000000000" pitchFamily="2" charset="2"/>
              <a:buChar char="§"/>
              <a:defRPr/>
            </a:pPr>
            <a:endParaRPr lang="en-US" altLang="en-US" sz="1800" dirty="0">
              <a:ea typeface="+mn-ea"/>
              <a:cs typeface="+mn-cs"/>
            </a:endParaRPr>
          </a:p>
          <a:p>
            <a:pPr marL="0" indent="0">
              <a:lnSpc>
                <a:spcPct val="107000"/>
              </a:lnSpc>
              <a:spcBef>
                <a:spcPts val="0"/>
              </a:spcBef>
              <a:spcAft>
                <a:spcPts val="800"/>
              </a:spcAft>
              <a:buNone/>
              <a:defRPr/>
            </a:pPr>
            <a:endParaRPr lang="en-US" altLang="en-US" sz="1800" dirty="0">
              <a:ea typeface="+mn-ea"/>
              <a:cs typeface="+mn-cs"/>
            </a:endParaRPr>
          </a:p>
          <a:p>
            <a:pPr marL="0" indent="0">
              <a:lnSpc>
                <a:spcPct val="107000"/>
              </a:lnSpc>
              <a:spcBef>
                <a:spcPts val="0"/>
              </a:spcBef>
              <a:spcAft>
                <a:spcPts val="800"/>
              </a:spcAft>
              <a:buNone/>
              <a:defRPr/>
            </a:pPr>
            <a:endParaRPr lang="en-US" altLang="en-US" sz="1800" dirty="0">
              <a:ea typeface="+mn-ea"/>
              <a:cs typeface="+mn-cs"/>
            </a:endParaRPr>
          </a:p>
          <a:p>
            <a:pPr marL="0" indent="0">
              <a:lnSpc>
                <a:spcPct val="107000"/>
              </a:lnSpc>
              <a:spcBef>
                <a:spcPts val="0"/>
              </a:spcBef>
              <a:spcAft>
                <a:spcPts val="800"/>
              </a:spcAft>
              <a:buNone/>
              <a:defRPr/>
            </a:pPr>
            <a:endParaRPr lang="en-US" sz="24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
              <a:defRPr/>
            </a:pPr>
            <a:endParaRPr lang="en-US" sz="2000" dirty="0">
              <a:ea typeface="Calibri" panose="020F0502020204030204" pitchFamily="34" charset="0"/>
              <a:cs typeface="Times New Roman" panose="02020603050405020304" pitchFamily="18" charset="0"/>
            </a:endParaRPr>
          </a:p>
          <a:p>
            <a:pPr marL="0" indent="0">
              <a:buNone/>
              <a:defRPr/>
            </a:pPr>
            <a:endParaRPr lang="en-US" altLang="en-US" sz="20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7" name="Group 13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4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Content Placeholder 2">
            <a:extLst>
              <a:ext uri="{FF2B5EF4-FFF2-40B4-BE49-F238E27FC236}">
                <a16:creationId xmlns:a16="http://schemas.microsoft.com/office/drawing/2014/main" id="{81A566E8-135C-449D-A167-99B35D4FA407}"/>
              </a:ext>
            </a:extLst>
          </p:cNvPr>
          <p:cNvSpPr txBox="1">
            <a:spLocks/>
          </p:cNvSpPr>
          <p:nvPr/>
        </p:nvSpPr>
        <p:spPr bwMode="auto">
          <a:xfrm>
            <a:off x="5003800" y="685800"/>
            <a:ext cx="64897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800"/>
              </a:spcAft>
              <a:buFont typeface="Wingdings" panose="05000000000000000000" pitchFamily="2" charset="2"/>
              <a:buChar char="§"/>
              <a:defRPr/>
            </a:pPr>
            <a:r>
              <a:rPr lang="en-US" sz="1800" dirty="0">
                <a:ea typeface="Calibri" panose="020F0502020204030204" pitchFamily="34" charset="0"/>
                <a:cs typeface="Times New Roman" panose="02020603050405020304" pitchFamily="18" charset="0"/>
              </a:rPr>
              <a:t>Peer navigator </a:t>
            </a:r>
          </a:p>
          <a:p>
            <a:pPr lvl="1">
              <a:lnSpc>
                <a:spcPct val="90000"/>
              </a:lnSpc>
              <a:spcBef>
                <a:spcPts val="0"/>
              </a:spcBef>
              <a:spcAft>
                <a:spcPts val="800"/>
              </a:spcAft>
              <a:buFont typeface="Wingdings" panose="05000000000000000000" pitchFamily="2" charset="2"/>
              <a:buChar char="§"/>
              <a:defRPr/>
            </a:pPr>
            <a:r>
              <a:rPr lang="en-US" sz="1800" dirty="0">
                <a:ea typeface="Calibri" panose="020F0502020204030204" pitchFamily="34" charset="0"/>
                <a:cs typeface="Times New Roman" panose="02020603050405020304" pitchFamily="18" charset="0"/>
              </a:rPr>
              <a:t>PLWH who provides assistance and support to other PLWH who are newly diagnosed or re-engaging in care</a:t>
            </a:r>
          </a:p>
          <a:p>
            <a:pPr lvl="1">
              <a:lnSpc>
                <a:spcPct val="90000"/>
              </a:lnSpc>
              <a:spcBef>
                <a:spcPts val="0"/>
              </a:spcBef>
              <a:spcAft>
                <a:spcPts val="800"/>
              </a:spcAft>
              <a:buFont typeface="Wingdings" panose="05000000000000000000" pitchFamily="2" charset="2"/>
              <a:buChar char="§"/>
              <a:defRPr/>
            </a:pPr>
            <a:r>
              <a:rPr lang="en-US" altLang="en-US" sz="1800" dirty="0">
                <a:solidFill>
                  <a:srgbClr val="000000"/>
                </a:solidFill>
              </a:rPr>
              <a:t>Understands the challenges of a new HIV diagnosis </a:t>
            </a:r>
          </a:p>
          <a:p>
            <a:pPr lvl="1">
              <a:lnSpc>
                <a:spcPct val="90000"/>
              </a:lnSpc>
              <a:spcBef>
                <a:spcPts val="0"/>
              </a:spcBef>
              <a:spcAft>
                <a:spcPts val="800"/>
              </a:spcAft>
              <a:buFont typeface="Wingdings" panose="05000000000000000000" pitchFamily="2" charset="2"/>
              <a:buChar char="§"/>
              <a:defRPr/>
            </a:pPr>
            <a:r>
              <a:rPr lang="en-US" altLang="en-US" sz="1800" dirty="0">
                <a:solidFill>
                  <a:srgbClr val="000000"/>
                </a:solidFill>
              </a:rPr>
              <a:t>Recognize the difficulties associated with navigating an often-fragmented and complex service systems</a:t>
            </a:r>
            <a:endParaRPr lang="en-US" altLang="en-US" sz="1800" dirty="0">
              <a:solidFill>
                <a:srgbClr val="000000"/>
              </a:solidFill>
              <a:latin typeface="Cambria" panose="02040503050406030204" pitchFamily="18" charset="0"/>
            </a:endParaRPr>
          </a:p>
          <a:p>
            <a:pPr>
              <a:lnSpc>
                <a:spcPct val="90000"/>
              </a:lnSpc>
              <a:spcBef>
                <a:spcPts val="0"/>
              </a:spcBef>
              <a:spcAft>
                <a:spcPts val="800"/>
              </a:spcAft>
              <a:buFont typeface="Wingdings" panose="05000000000000000000" pitchFamily="2" charset="2"/>
              <a:buChar char="§"/>
              <a:defRPr/>
            </a:pPr>
            <a:r>
              <a:rPr lang="en-US" sz="1800" dirty="0">
                <a:ea typeface="Calibri" panose="020F0502020204030204" pitchFamily="34" charset="0"/>
                <a:cs typeface="Times New Roman" panose="02020603050405020304" pitchFamily="18" charset="0"/>
              </a:rPr>
              <a:t>Found to promote:</a:t>
            </a:r>
          </a:p>
          <a:p>
            <a:pPr lvl="1">
              <a:lnSpc>
                <a:spcPct val="90000"/>
              </a:lnSpc>
              <a:spcBef>
                <a:spcPts val="0"/>
              </a:spcBef>
              <a:spcAft>
                <a:spcPts val="800"/>
              </a:spcAft>
              <a:buFont typeface="Wingdings" panose="05000000000000000000" pitchFamily="2" charset="2"/>
              <a:buChar char="§"/>
              <a:defRPr/>
            </a:pPr>
            <a:r>
              <a:rPr lang="en-US" sz="1800" dirty="0">
                <a:ea typeface="Calibri" panose="020F0502020204030204" pitchFamily="34" charset="0"/>
                <a:cs typeface="Times New Roman" panose="02020603050405020304" pitchFamily="18" charset="0"/>
              </a:rPr>
              <a:t>Retention, treatment adherence, achieving and maintaining viral suppression</a:t>
            </a:r>
          </a:p>
          <a:p>
            <a:pPr>
              <a:lnSpc>
                <a:spcPct val="90000"/>
              </a:lnSpc>
              <a:spcBef>
                <a:spcPts val="0"/>
              </a:spcBef>
              <a:spcAft>
                <a:spcPts val="800"/>
              </a:spcAft>
              <a:buFont typeface="Wingdings" panose="05000000000000000000" pitchFamily="2" charset="2"/>
              <a:buChar char="§"/>
              <a:defRPr/>
            </a:pPr>
            <a:r>
              <a:rPr lang="en-US" sz="1800" dirty="0">
                <a:ea typeface="Calibri" panose="020F0502020204030204" pitchFamily="34" charset="0"/>
                <a:cs typeface="Times New Roman" panose="02020603050405020304" pitchFamily="18" charset="0"/>
              </a:rPr>
              <a:t>US CDC has officially designated a navigation intervention (Project CONNECT) as “evidence-informed intervention” for linkage to care</a:t>
            </a:r>
          </a:p>
          <a:p>
            <a:pPr marL="0" indent="0">
              <a:lnSpc>
                <a:spcPct val="90000"/>
              </a:lnSpc>
              <a:buNone/>
              <a:defRPr/>
            </a:pPr>
            <a:endParaRPr lang="en-US" altLang="en-US" sz="1500" dirty="0"/>
          </a:p>
        </p:txBody>
      </p:sp>
      <p:sp>
        <p:nvSpPr>
          <p:cNvPr id="5" name="TextBox 4">
            <a:extLst>
              <a:ext uri="{FF2B5EF4-FFF2-40B4-BE49-F238E27FC236}">
                <a16:creationId xmlns:a16="http://schemas.microsoft.com/office/drawing/2014/main" id="{C324A085-608A-442B-8206-ACF6E1AD7912}"/>
              </a:ext>
            </a:extLst>
          </p:cNvPr>
          <p:cNvSpPr txBox="1"/>
          <p:nvPr/>
        </p:nvSpPr>
        <p:spPr>
          <a:xfrm>
            <a:off x="6096000" y="6072187"/>
            <a:ext cx="7049158" cy="573024"/>
          </a:xfrm>
          <a:prstGeom prst="rect">
            <a:avLst/>
          </a:prstGeom>
        </p:spPr>
        <p:txBody>
          <a:bodyPr vert="horz" wrap="square" lIns="91440" tIns="45720" rIns="91440" bIns="45720" rtlCol="0" anchor="t">
            <a:normAutofit/>
          </a:bodyPr>
          <a:lstStyle/>
          <a:p>
            <a:pPr>
              <a:lnSpc>
                <a:spcPct val="90000"/>
              </a:lnSpc>
              <a:spcBef>
                <a:spcPts val="1000"/>
              </a:spcBef>
            </a:pPr>
            <a:r>
              <a:rPr lang="en-US" altLang="en-US" sz="1200" kern="1200" dirty="0">
                <a:solidFill>
                  <a:schemeClr val="tx1"/>
                </a:solidFill>
                <a:latin typeface="+mn-lt"/>
                <a:ea typeface="+mn-ea"/>
                <a:cs typeface="+mn-cs"/>
              </a:rPr>
              <a:t>U.S. Centers for Disease Control and Prevention, Complete Listing of LRC Best Practices, </a:t>
            </a:r>
            <a:r>
              <a:rPr lang="en-US" altLang="en-US" sz="1200" u="sng" kern="1200" dirty="0">
                <a:solidFill>
                  <a:schemeClr val="tx1"/>
                </a:solidFill>
                <a:latin typeface="+mn-lt"/>
                <a:ea typeface="+mn-ea"/>
                <a:cs typeface="+mn-cs"/>
                <a:hlinkClick r:id="rId3"/>
              </a:rPr>
              <a:t>https://www.cdc.gov/hiv/research/interventionresearch/compendium/lrc/completelist.html</a:t>
            </a:r>
            <a:r>
              <a:rPr lang="en-US" altLang="en-US" sz="1200" kern="1200" dirty="0">
                <a:solidFill>
                  <a:schemeClr val="tx1"/>
                </a:solidFill>
                <a:latin typeface="+mn-lt"/>
                <a:ea typeface="+mn-ea"/>
                <a:cs typeface="+mn-cs"/>
              </a:rPr>
              <a:t>. </a:t>
            </a:r>
          </a:p>
        </p:txBody>
      </p:sp>
      <p:sp>
        <p:nvSpPr>
          <p:cNvPr id="116738" name="Title 1">
            <a:extLst>
              <a:ext uri="{FF2B5EF4-FFF2-40B4-BE49-F238E27FC236}">
                <a16:creationId xmlns:a16="http://schemas.microsoft.com/office/drawing/2014/main" id="{67831FBC-BE85-4798-BBD3-EA208A01774A}"/>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altLang="en-US" sz="4000" b="1" kern="1200" cap="none">
                <a:solidFill>
                  <a:srgbClr val="FFFFFF"/>
                </a:solidFill>
                <a:latin typeface="+mj-lt"/>
                <a:ea typeface="+mj-ea"/>
                <a:cs typeface="+mj-cs"/>
              </a:rPr>
              <a:t>3. Peer Navigation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28B65B10-C7B9-4E10-BD2B-79101D34E0EA}"/>
              </a:ext>
            </a:extLst>
          </p:cNvPr>
          <p:cNvSpPr>
            <a:spLocks noGrp="1"/>
          </p:cNvSpPr>
          <p:nvPr>
            <p:ph type="title"/>
          </p:nvPr>
        </p:nvSpPr>
        <p:spPr>
          <a:xfrm>
            <a:off x="686834" y="1153572"/>
            <a:ext cx="3200400" cy="4461163"/>
          </a:xfrm>
        </p:spPr>
        <p:txBody>
          <a:bodyPr>
            <a:normAutofit/>
          </a:bodyPr>
          <a:lstStyle/>
          <a:p>
            <a:pPr eaLnBrk="1" hangingPunct="1">
              <a:defRPr/>
            </a:pPr>
            <a:r>
              <a:rPr lang="en-US" altLang="en-US" sz="3700" b="1" cap="none">
                <a:solidFill>
                  <a:srgbClr val="FFFFFF"/>
                </a:solidFill>
              </a:rPr>
              <a:t>4. Decentralization and Community Health Workers</a:t>
            </a:r>
          </a:p>
        </p:txBody>
      </p:sp>
      <p:sp>
        <p:nvSpPr>
          <p:cNvPr id="141" name="Arc 1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4288812" y="705421"/>
            <a:ext cx="6906491" cy="5585619"/>
          </a:xfrm>
        </p:spPr>
        <p:txBody>
          <a:bodyPr anchor="ctr">
            <a:normAutofit/>
          </a:bodyPr>
          <a:lstStyle/>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Decentralization brings HIV services to the community, closer to the people who need them</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Trained community health workers enhance testing uptake and linkage to care</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Shifting tasks will free up your time to provide clinical services</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Community health workers come from the communities they serve – builds trust, same language</a:t>
            </a:r>
          </a:p>
          <a:p>
            <a:pPr>
              <a:spcBef>
                <a:spcPts val="0"/>
              </a:spcBef>
              <a:spcAft>
                <a:spcPts val="800"/>
              </a:spcAft>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Community health workers should be:</a:t>
            </a:r>
          </a:p>
          <a:p>
            <a:pPr lvl="1">
              <a:spcBef>
                <a:spcPts val="0"/>
              </a:spcBef>
              <a:buFont typeface="Wingdings" panose="05000000000000000000" pitchFamily="2" charset="2"/>
              <a:buChar char="§"/>
              <a:defRPr/>
            </a:pPr>
            <a:r>
              <a:rPr lang="en-US" sz="2000" dirty="0">
                <a:ea typeface="Calibri" panose="020F0502020204030204" pitchFamily="34" charset="0"/>
                <a:cs typeface="Times New Roman" panose="02020603050405020304" pitchFamily="18" charset="0"/>
              </a:rPr>
              <a:t>Trained, provided with required equipment, supervised, provided with opportunities for professional development and advancement, paid a reasonable salary, fully integrated into clinical care teams</a:t>
            </a:r>
          </a:p>
          <a:p>
            <a:pPr marL="0" indent="0">
              <a:buNone/>
              <a:defRPr/>
            </a:pPr>
            <a:endParaRPr lang="en-US" altLang="en-US" sz="1500" dirty="0"/>
          </a:p>
        </p:txBody>
      </p:sp>
      <p:sp>
        <p:nvSpPr>
          <p:cNvPr id="2" name="TextBox 1">
            <a:extLst>
              <a:ext uri="{FF2B5EF4-FFF2-40B4-BE49-F238E27FC236}">
                <a16:creationId xmlns:a16="http://schemas.microsoft.com/office/drawing/2014/main" id="{2DF59C52-7AC4-40C3-8181-CC263AD7E1E6}"/>
              </a:ext>
            </a:extLst>
          </p:cNvPr>
          <p:cNvSpPr txBox="1"/>
          <p:nvPr/>
        </p:nvSpPr>
        <p:spPr>
          <a:xfrm>
            <a:off x="3057206" y="6524180"/>
            <a:ext cx="6534912" cy="261610"/>
          </a:xfrm>
          <a:prstGeom prst="rect">
            <a:avLst/>
          </a:prstGeom>
          <a:noFill/>
        </p:spPr>
        <p:txBody>
          <a:bodyPr wrap="square" rtlCol="0">
            <a:spAutoFit/>
          </a:bodyPr>
          <a:lstStyle/>
          <a:p>
            <a:r>
              <a:rPr lang="en-US" altLang="en-US" sz="1100" dirty="0">
                <a:solidFill>
                  <a:srgbClr val="000000"/>
                </a:solidFill>
              </a:rPr>
              <a:t>Ending AIDS: Progress towards the 90-90-90 targets, Geneva: Joint United Nations Program on HIV/AIDS.</a:t>
            </a:r>
            <a:endParaRPr lang="en-US" altLang="en-US" sz="1600" dirty="0">
              <a:solidFill>
                <a:srgbClr val="000000"/>
              </a:solidFill>
              <a:latin typeface="Cambria" panose="020405030504060302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2" name="Title 1">
            <a:extLst>
              <a:ext uri="{FF2B5EF4-FFF2-40B4-BE49-F238E27FC236}">
                <a16:creationId xmlns:a16="http://schemas.microsoft.com/office/drawing/2014/main" id="{AB265B77-2A63-47DF-9E65-0F8C40AC1279}"/>
              </a:ext>
            </a:extLst>
          </p:cNvPr>
          <p:cNvSpPr>
            <a:spLocks noGrp="1"/>
          </p:cNvSpPr>
          <p:nvPr>
            <p:ph type="title"/>
          </p:nvPr>
        </p:nvSpPr>
        <p:spPr>
          <a:xfrm>
            <a:off x="686834" y="1153572"/>
            <a:ext cx="3200400" cy="4461163"/>
          </a:xfrm>
        </p:spPr>
        <p:txBody>
          <a:bodyPr>
            <a:normAutofit/>
          </a:bodyPr>
          <a:lstStyle/>
          <a:p>
            <a:pPr eaLnBrk="1" hangingPunct="1"/>
            <a:r>
              <a:rPr lang="en-US" altLang="en-US" b="1" cap="none">
                <a:solidFill>
                  <a:srgbClr val="FFFFFF"/>
                </a:solidFill>
              </a:rPr>
              <a:t>5. Data to Care</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4447308" y="591344"/>
            <a:ext cx="6906491" cy="5585619"/>
          </a:xfrm>
        </p:spPr>
        <p:txBody>
          <a:bodyPr anchor="ctr">
            <a:normAutofit/>
          </a:bodyPr>
          <a:lstStyle/>
          <a:p>
            <a:pPr>
              <a:spcBef>
                <a:spcPct val="0"/>
              </a:spcBef>
              <a:spcAft>
                <a:spcPts val="800"/>
              </a:spcAft>
              <a:defRPr/>
            </a:pPr>
            <a:endParaRPr lang="en-US" altLang="en-US" sz="1800" dirty="0"/>
          </a:p>
          <a:p>
            <a:pPr>
              <a:spcBef>
                <a:spcPct val="0"/>
              </a:spcBef>
              <a:spcAft>
                <a:spcPts val="800"/>
              </a:spcAft>
              <a:defRPr/>
            </a:pPr>
            <a:r>
              <a:rPr lang="en-US" altLang="en-US" sz="1800" dirty="0"/>
              <a:t>Using a well-developed HIV surveillance system to:</a:t>
            </a:r>
          </a:p>
          <a:p>
            <a:pPr lvl="1">
              <a:spcBef>
                <a:spcPct val="0"/>
              </a:spcBef>
              <a:spcAft>
                <a:spcPts val="800"/>
              </a:spcAft>
              <a:defRPr/>
            </a:pPr>
            <a:r>
              <a:rPr lang="en-US" altLang="en-US" sz="1800" dirty="0"/>
              <a:t>Engage clients who are diagnosed HIV-positive but not in care</a:t>
            </a:r>
          </a:p>
          <a:p>
            <a:pPr lvl="1">
              <a:spcBef>
                <a:spcPct val="0"/>
              </a:spcBef>
              <a:spcAft>
                <a:spcPts val="800"/>
              </a:spcAft>
              <a:defRPr/>
            </a:pPr>
            <a:r>
              <a:rPr lang="en-US" altLang="en-US" sz="1800" dirty="0"/>
              <a:t>Re-engage clients who were once in care but who have fallen out</a:t>
            </a:r>
          </a:p>
          <a:p>
            <a:pPr>
              <a:spcBef>
                <a:spcPct val="0"/>
              </a:spcBef>
              <a:spcAft>
                <a:spcPts val="800"/>
              </a:spcAft>
              <a:defRPr/>
            </a:pPr>
            <a:r>
              <a:rPr lang="en-US" altLang="en-US" sz="1800" dirty="0"/>
              <a:t>Need to collect reports on all positive HIV, CD4, viral load tests</a:t>
            </a:r>
            <a:endParaRPr lang="en-US" altLang="en-US" sz="1800" dirty="0">
              <a:latin typeface="Cambria" panose="02040503050406030204" pitchFamily="18" charset="0"/>
            </a:endParaRPr>
          </a:p>
          <a:p>
            <a:pPr>
              <a:spcBef>
                <a:spcPct val="0"/>
              </a:spcBef>
              <a:spcAft>
                <a:spcPts val="800"/>
              </a:spcAft>
              <a:defRPr/>
            </a:pPr>
            <a:r>
              <a:rPr lang="en-US" altLang="en-US" sz="1800" dirty="0"/>
              <a:t>CDC has developed the “Data to Care” approach</a:t>
            </a:r>
          </a:p>
          <a:p>
            <a:pPr lvl="1">
              <a:spcBef>
                <a:spcPct val="0"/>
              </a:spcBef>
              <a:spcAft>
                <a:spcPts val="800"/>
              </a:spcAft>
              <a:defRPr/>
            </a:pPr>
            <a:r>
              <a:rPr lang="en-US" altLang="en-US" sz="1800" dirty="0"/>
              <a:t>Used in more than 20 states and localities</a:t>
            </a:r>
          </a:p>
          <a:p>
            <a:pPr lvl="1">
              <a:spcBef>
                <a:spcPct val="0"/>
              </a:spcBef>
              <a:spcAft>
                <a:spcPts val="800"/>
              </a:spcAft>
              <a:defRPr/>
            </a:pPr>
            <a:r>
              <a:rPr lang="en-US" altLang="en-US" sz="1800" dirty="0"/>
              <a:t>Data are regularly analyzed to identify those with a positive HIV test and no CD4 or viral load test in a given time period</a:t>
            </a:r>
            <a:endParaRPr lang="en-US" altLang="en-US" sz="1800" dirty="0">
              <a:latin typeface="Cambria" panose="02040503050406030204" pitchFamily="18" charset="0"/>
            </a:endParaRPr>
          </a:p>
          <a:p>
            <a:pPr>
              <a:spcBef>
                <a:spcPct val="0"/>
              </a:spcBef>
              <a:spcAft>
                <a:spcPts val="800"/>
              </a:spcAft>
              <a:defRPr/>
            </a:pPr>
            <a:r>
              <a:rPr lang="en-US" altLang="en-US" sz="1800" dirty="0"/>
              <a:t>Identifying someone triggers one of several actions:</a:t>
            </a:r>
          </a:p>
          <a:p>
            <a:pPr lvl="1">
              <a:spcBef>
                <a:spcPct val="0"/>
              </a:spcBef>
              <a:spcAft>
                <a:spcPts val="800"/>
              </a:spcAft>
              <a:defRPr/>
            </a:pPr>
            <a:r>
              <a:rPr lang="en-US" altLang="en-US" sz="1800" dirty="0"/>
              <a:t>The health department contacts the patient’s provider</a:t>
            </a:r>
          </a:p>
          <a:p>
            <a:pPr lvl="1">
              <a:spcBef>
                <a:spcPct val="0"/>
              </a:spcBef>
              <a:spcAft>
                <a:spcPts val="800"/>
              </a:spcAft>
              <a:defRPr/>
            </a:pPr>
            <a:r>
              <a:rPr lang="en-US" altLang="en-US" sz="1800" dirty="0"/>
              <a:t>Public health workers make contact with the individual</a:t>
            </a:r>
          </a:p>
          <a:p>
            <a:pPr lvl="1">
              <a:spcBef>
                <a:spcPct val="0"/>
              </a:spcBef>
              <a:spcAft>
                <a:spcPts val="800"/>
              </a:spcAft>
              <a:defRPr/>
            </a:pPr>
            <a:r>
              <a:rPr lang="en-US" altLang="en-US" sz="1800" dirty="0"/>
              <a:t>Public health authorities work through a community-based organization or network of PLWH</a:t>
            </a:r>
            <a:endParaRPr lang="en-US" sz="1800" dirty="0">
              <a:ea typeface="Calibri" panose="020F0502020204030204" pitchFamily="34" charset="0"/>
              <a:cs typeface="Times New Roman" panose="02020603050405020304" pitchFamily="18" charset="0"/>
            </a:endParaRPr>
          </a:p>
          <a:p>
            <a:pPr marL="457200" lvl="1" indent="0">
              <a:spcBef>
                <a:spcPts val="0"/>
              </a:spcBef>
              <a:spcAft>
                <a:spcPts val="800"/>
              </a:spcAft>
              <a:buNone/>
              <a:defRPr/>
            </a:pPr>
            <a:endParaRPr lang="en-US" sz="1800" dirty="0">
              <a:ea typeface="Calibri" panose="020F0502020204030204" pitchFamily="34" charset="0"/>
              <a:cs typeface="Times New Roman" panose="02020603050405020304" pitchFamily="18" charset="0"/>
            </a:endParaRPr>
          </a:p>
          <a:p>
            <a:pPr marL="0" indent="0">
              <a:spcBef>
                <a:spcPts val="0"/>
              </a:spcBef>
              <a:spcAft>
                <a:spcPts val="800"/>
              </a:spcAft>
              <a:buNone/>
              <a:defRPr/>
            </a:pPr>
            <a:endParaRPr lang="en-US" sz="1400" dirty="0">
              <a:ea typeface="Calibri" panose="020F0502020204030204" pitchFamily="34" charset="0"/>
              <a:cs typeface="Times New Roman" panose="02020603050405020304" pitchFamily="18" charset="0"/>
            </a:endParaRPr>
          </a:p>
          <a:p>
            <a:pPr marL="0" indent="0">
              <a:buNone/>
              <a:defRPr/>
            </a:pPr>
            <a:endParaRPr lang="en-US" altLang="en-US" sz="1400" dirty="0"/>
          </a:p>
        </p:txBody>
      </p:sp>
      <p:sp>
        <p:nvSpPr>
          <p:cNvPr id="2" name="TextBox 1">
            <a:extLst>
              <a:ext uri="{FF2B5EF4-FFF2-40B4-BE49-F238E27FC236}">
                <a16:creationId xmlns:a16="http://schemas.microsoft.com/office/drawing/2014/main" id="{94A35B58-6CB4-49D1-9E1D-EEB02B353191}"/>
              </a:ext>
            </a:extLst>
          </p:cNvPr>
          <p:cNvSpPr txBox="1"/>
          <p:nvPr/>
        </p:nvSpPr>
        <p:spPr>
          <a:xfrm>
            <a:off x="3639122" y="5959431"/>
            <a:ext cx="5108448" cy="808876"/>
          </a:xfrm>
          <a:prstGeom prst="rect">
            <a:avLst/>
          </a:prstGeom>
          <a:noFill/>
        </p:spPr>
        <p:txBody>
          <a:bodyPr wrap="square" rtlCol="0">
            <a:spAutoFit/>
          </a:bodyPr>
          <a:lstStyle/>
          <a:p>
            <a:pPr>
              <a:lnSpc>
                <a:spcPct val="107000"/>
              </a:lnSpc>
              <a:spcBef>
                <a:spcPct val="0"/>
              </a:spcBef>
              <a:spcAft>
                <a:spcPts val="800"/>
              </a:spcAft>
            </a:pPr>
            <a:r>
              <a:rPr lang="en-US" altLang="en-US" sz="1100" dirty="0">
                <a:solidFill>
                  <a:srgbClr val="000000"/>
                </a:solidFill>
              </a:rPr>
              <a:t>Data to Care: Using HIV Surveillance Data to Support the HIV Care Continuum, Atlanta: U.S. Centers for Disease Control and Prevention, </a:t>
            </a:r>
            <a:r>
              <a:rPr lang="en-US" altLang="en-US" sz="1100" u="sng" dirty="0">
                <a:solidFill>
                  <a:srgbClr val="000000"/>
                </a:solidFill>
                <a:hlinkClick r:id="rId3"/>
              </a:rPr>
              <a:t>https://effectiveinterventions.cdc.gov/docs/default-source/data-to-care-d2c/pdf-of-important-considerations.pdf?sfvrsn=0</a:t>
            </a:r>
            <a:r>
              <a:rPr lang="en-US" altLang="en-US" sz="1100" dirty="0">
                <a:solidFill>
                  <a:srgbClr val="000000"/>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930" name="Title 1">
            <a:extLst>
              <a:ext uri="{FF2B5EF4-FFF2-40B4-BE49-F238E27FC236}">
                <a16:creationId xmlns:a16="http://schemas.microsoft.com/office/drawing/2014/main" id="{9B5EAFFB-F3EB-4AF6-BBEB-769984BC991D}"/>
              </a:ext>
            </a:extLst>
          </p:cNvPr>
          <p:cNvSpPr>
            <a:spLocks noGrp="1"/>
          </p:cNvSpPr>
          <p:nvPr>
            <p:ph type="title"/>
          </p:nvPr>
        </p:nvSpPr>
        <p:spPr>
          <a:xfrm>
            <a:off x="838200" y="365125"/>
            <a:ext cx="5393361" cy="1325563"/>
          </a:xfrm>
        </p:spPr>
        <p:txBody>
          <a:bodyPr>
            <a:normAutofit/>
          </a:bodyPr>
          <a:lstStyle/>
          <a:p>
            <a:pPr eaLnBrk="1" hangingPunct="1"/>
            <a:r>
              <a:rPr lang="en-US" altLang="en-US" b="1" cap="none"/>
              <a:t>5. Data to Care</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838200" y="1825625"/>
            <a:ext cx="5393361" cy="4351338"/>
          </a:xfrm>
        </p:spPr>
        <p:txBody>
          <a:bodyPr>
            <a:normAutofit/>
          </a:bodyPr>
          <a:lstStyle/>
          <a:p>
            <a:pPr marL="0" indent="0">
              <a:spcBef>
                <a:spcPts val="0"/>
              </a:spcBef>
              <a:spcAft>
                <a:spcPts val="800"/>
              </a:spcAft>
              <a:buNone/>
              <a:defRPr/>
            </a:pPr>
            <a:r>
              <a:rPr lang="en-US" b="1">
                <a:ea typeface="Calibri" panose="020F0502020204030204" pitchFamily="34" charset="0"/>
                <a:cs typeface="Times New Roman" panose="02020603050405020304" pitchFamily="18" charset="0"/>
              </a:rPr>
              <a:t>Cities in Focus:  New York City</a:t>
            </a:r>
          </a:p>
          <a:p>
            <a:pPr>
              <a:spcBef>
                <a:spcPts val="0"/>
              </a:spcBef>
              <a:spcAft>
                <a:spcPts val="800"/>
              </a:spcAft>
              <a:buFont typeface="Wingdings" panose="05000000000000000000" pitchFamily="2" charset="2"/>
              <a:buChar char="§"/>
              <a:defRPr/>
            </a:pPr>
            <a:r>
              <a:rPr lang="en-US">
                <a:ea typeface="Calibri" panose="020F0502020204030204" pitchFamily="34" charset="0"/>
                <a:cs typeface="Times New Roman" panose="02020603050405020304" pitchFamily="18" charset="0"/>
              </a:rPr>
              <a:t>75% of individuals who were out of care have been re-linked to HIV care</a:t>
            </a:r>
          </a:p>
          <a:p>
            <a:pPr>
              <a:spcBef>
                <a:spcPts val="0"/>
              </a:spcBef>
              <a:spcAft>
                <a:spcPts val="800"/>
              </a:spcAft>
              <a:buFont typeface="Wingdings" panose="05000000000000000000" pitchFamily="2" charset="2"/>
              <a:buChar char="§"/>
              <a:defRPr/>
            </a:pPr>
            <a:r>
              <a:rPr lang="en-US">
                <a:ea typeface="Calibri" panose="020F0502020204030204" pitchFamily="34" charset="0"/>
                <a:cs typeface="Times New Roman" panose="02020603050405020304" pitchFamily="18" charset="0"/>
              </a:rPr>
              <a:t>Re-linked clients have become consistent users of HIV health services and achieved high levels of viral suppression</a:t>
            </a:r>
          </a:p>
          <a:p>
            <a:pPr marL="0" indent="0">
              <a:buNone/>
              <a:defRPr/>
            </a:pPr>
            <a:endParaRPr lang="en-US" altLang="en-US"/>
          </a:p>
        </p:txBody>
      </p:sp>
      <p:pic>
        <p:nvPicPr>
          <p:cNvPr id="14338" name="Picture 2" descr="New England AIDS Education and Training Center: ContentPages">
            <a:extLst>
              <a:ext uri="{FF2B5EF4-FFF2-40B4-BE49-F238E27FC236}">
                <a16:creationId xmlns:a16="http://schemas.microsoft.com/office/drawing/2014/main" id="{02782D06-07F8-4E33-BB65-67D440A524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45" r="22750"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1" name="Arc 20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Oval 20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D6C1155-D076-4DA3-AC25-E2D2A6FE51A9}"/>
              </a:ext>
            </a:extLst>
          </p:cNvPr>
          <p:cNvSpPr/>
          <p:nvPr/>
        </p:nvSpPr>
        <p:spPr>
          <a:xfrm>
            <a:off x="838200" y="5481638"/>
            <a:ext cx="2860675" cy="695325"/>
          </a:xfrm>
          <a:prstGeom prst="roundRect">
            <a:avLst/>
          </a:prstGeom>
          <a:solidFill>
            <a:srgbClr val="004990"/>
          </a:solidFill>
        </p:spPr>
        <p:style>
          <a:lnRef idx="1">
            <a:schemeClr val="accent1"/>
          </a:lnRef>
          <a:fillRef idx="3">
            <a:schemeClr val="accent1"/>
          </a:fillRef>
          <a:effectRef idx="2">
            <a:schemeClr val="accent1"/>
          </a:effectRef>
          <a:fontRef idx="minor">
            <a:schemeClr val="lt1"/>
          </a:fontRef>
        </p:style>
        <p:txBody>
          <a:bodyPr anchor="ctr"/>
          <a:lstStyle/>
          <a:p>
            <a:pPr algn="ctr">
              <a:spcAft>
                <a:spcPts val="600"/>
              </a:spcAft>
              <a:defRPr/>
            </a:pPr>
            <a:r>
              <a:rPr lang="en-CA" sz="1600" dirty="0">
                <a:latin typeface="Arial" panose="020B0604020202020204" pitchFamily="34" charset="0"/>
                <a:cs typeface="Arial" panose="020B0604020202020204" pitchFamily="34" charset="0"/>
              </a:rPr>
              <a:t>Data to Care</a:t>
            </a:r>
            <a:endParaRPr lang="en-CA" sz="16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F04EEF1-C9C6-4738-96CA-F4ECAFB4A828}"/>
              </a:ext>
            </a:extLst>
          </p:cNvPr>
          <p:cNvSpPr txBox="1"/>
          <p:nvPr/>
        </p:nvSpPr>
        <p:spPr>
          <a:xfrm>
            <a:off x="4693921" y="6039515"/>
            <a:ext cx="7303007" cy="644344"/>
          </a:xfrm>
          <a:prstGeom prst="rect">
            <a:avLst/>
          </a:prstGeom>
          <a:noFill/>
        </p:spPr>
        <p:txBody>
          <a:bodyPr wrap="square" rtlCol="0">
            <a:spAutoFit/>
          </a:bodyPr>
          <a:lstStyle/>
          <a:p>
            <a:pPr>
              <a:lnSpc>
                <a:spcPct val="107000"/>
              </a:lnSpc>
              <a:spcBef>
                <a:spcPct val="0"/>
              </a:spcBef>
              <a:spcAft>
                <a:spcPts val="800"/>
              </a:spcAft>
            </a:pPr>
            <a:r>
              <a:rPr lang="en-US" altLang="en-US" sz="1400" dirty="0">
                <a:solidFill>
                  <a:srgbClr val="000000"/>
                </a:solidFill>
              </a:rPr>
              <a:t>Hart-Malloy R, Tesoriero J, Data to Care: A Critical Tool for Ending AIDS in New York State, 2016,</a:t>
            </a:r>
          </a:p>
          <a:p>
            <a:pPr>
              <a:lnSpc>
                <a:spcPct val="107000"/>
              </a:lnSpc>
              <a:spcBef>
                <a:spcPct val="0"/>
              </a:spcBef>
              <a:spcAft>
                <a:spcPts val="800"/>
              </a:spcAft>
            </a:pPr>
            <a:r>
              <a:rPr lang="en-US" altLang="en-US" sz="1400" dirty="0">
                <a:solidFill>
                  <a:srgbClr val="000000"/>
                </a:solidFill>
              </a:rPr>
              <a:t> </a:t>
            </a:r>
            <a:r>
              <a:rPr lang="en-US" altLang="en-US" sz="1400" u="sng" dirty="0">
                <a:solidFill>
                  <a:srgbClr val="000000"/>
                </a:solidFill>
                <a:hlinkClick r:id="rId4"/>
              </a:rPr>
              <a:t>https://www.hiv.gov/blog/data-to-care-a-critical-tool-for-ending-aids-in-new-york-state</a:t>
            </a:r>
            <a:r>
              <a:rPr lang="en-US" altLang="en-US" sz="1400" dirty="0">
                <a:solidFill>
                  <a:srgbClr val="000000"/>
                </a:solidFill>
              </a:rPr>
              <a:t>. </a:t>
            </a:r>
            <a:endParaRPr lang="en-US" altLang="en-US" sz="2000" dirty="0">
              <a:solidFill>
                <a:srgbClr val="000000"/>
              </a:solidFill>
              <a:latin typeface="Cambria" panose="020405030504060302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 name="Freeform: Shape 14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0" name="Freeform: Shape 14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170" name="Title 1">
            <a:extLst>
              <a:ext uri="{FF2B5EF4-FFF2-40B4-BE49-F238E27FC236}">
                <a16:creationId xmlns:a16="http://schemas.microsoft.com/office/drawing/2014/main" id="{2179E8E9-532D-4C0A-9E21-C512C0334D47}"/>
              </a:ext>
            </a:extLst>
          </p:cNvPr>
          <p:cNvSpPr>
            <a:spLocks noGrp="1"/>
          </p:cNvSpPr>
          <p:nvPr>
            <p:ph type="title"/>
          </p:nvPr>
        </p:nvSpPr>
        <p:spPr>
          <a:xfrm>
            <a:off x="371094" y="1161288"/>
            <a:ext cx="3438144" cy="1239012"/>
          </a:xfrm>
        </p:spPr>
        <p:txBody>
          <a:bodyPr anchor="ctr">
            <a:normAutofit/>
          </a:bodyPr>
          <a:lstStyle/>
          <a:p>
            <a:pPr eaLnBrk="1" hangingPunct="1"/>
            <a:r>
              <a:rPr lang="en-US" altLang="en-US" b="1" cap="none" dirty="0">
                <a:solidFill>
                  <a:srgbClr val="C00000"/>
                </a:solidFill>
              </a:rPr>
              <a:t>Summary</a:t>
            </a:r>
          </a:p>
        </p:txBody>
      </p:sp>
      <p:sp>
        <p:nvSpPr>
          <p:cNvPr id="152" name="Rectangle 15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4" name="Rectangle 15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371094" y="2718054"/>
            <a:ext cx="3438906" cy="3207258"/>
          </a:xfrm>
        </p:spPr>
        <p:txBody>
          <a:bodyPr anchor="t">
            <a:normAutofit/>
          </a:bodyPr>
          <a:lstStyle/>
          <a:p>
            <a:pPr marL="457200" lvl="1" indent="0">
              <a:spcBef>
                <a:spcPts val="0"/>
              </a:spcBef>
              <a:spcAft>
                <a:spcPts val="800"/>
              </a:spcAft>
              <a:buNone/>
              <a:defRPr/>
            </a:pPr>
            <a:endParaRPr lang="en-US" sz="1700" b="1"/>
          </a:p>
          <a:p>
            <a:pPr marL="0" indent="0">
              <a:buNone/>
              <a:defRPr/>
            </a:pPr>
            <a:endParaRPr lang="en-US" sz="1700" b="1"/>
          </a:p>
          <a:p>
            <a:pPr>
              <a:buFont typeface="Wingdings" panose="05000000000000000000" pitchFamily="2" charset="2"/>
              <a:buChar char="§"/>
              <a:defRPr/>
            </a:pPr>
            <a:endParaRPr lang="en-US" sz="1700" b="1"/>
          </a:p>
          <a:p>
            <a:pPr marL="0" indent="0">
              <a:buNone/>
              <a:defRPr/>
            </a:pPr>
            <a:endParaRPr lang="en-US" altLang="en-US" sz="1700"/>
          </a:p>
        </p:txBody>
      </p:sp>
      <p:grpSp>
        <p:nvGrpSpPr>
          <p:cNvPr id="2" name="Group 1">
            <a:extLst>
              <a:ext uri="{FF2B5EF4-FFF2-40B4-BE49-F238E27FC236}">
                <a16:creationId xmlns:a16="http://schemas.microsoft.com/office/drawing/2014/main" id="{69ED1C33-138B-4BE1-AB00-0F1AF07FFC98}"/>
              </a:ext>
            </a:extLst>
          </p:cNvPr>
          <p:cNvGrpSpPr/>
          <p:nvPr/>
        </p:nvGrpSpPr>
        <p:grpSpPr>
          <a:xfrm>
            <a:off x="4901183" y="1722010"/>
            <a:ext cx="6922008" cy="3514564"/>
            <a:chOff x="2435797" y="1944689"/>
            <a:chExt cx="6975476" cy="3541712"/>
          </a:xfrm>
        </p:grpSpPr>
        <p:sp>
          <p:nvSpPr>
            <p:cNvPr id="4" name="Rectangle 3">
              <a:extLst>
                <a:ext uri="{FF2B5EF4-FFF2-40B4-BE49-F238E27FC236}">
                  <a16:creationId xmlns:a16="http://schemas.microsoft.com/office/drawing/2014/main" id="{FBB63C79-AF85-48EC-A3B4-CECD6C06DD51}"/>
                </a:ext>
              </a:extLst>
            </p:cNvPr>
            <p:cNvSpPr/>
            <p:nvPr/>
          </p:nvSpPr>
          <p:spPr>
            <a:xfrm>
              <a:off x="2435797" y="3732214"/>
              <a:ext cx="1778000" cy="1754187"/>
            </a:xfrm>
            <a:prstGeom prst="rect">
              <a:avLst/>
            </a:prstGeom>
          </p:spPr>
          <p:txBody>
            <a:bodyPr>
              <a:normAutofit/>
            </a:bodyPr>
            <a:lstStyle/>
            <a:p>
              <a:pPr algn="ctr">
                <a:lnSpc>
                  <a:spcPct val="90000"/>
                </a:lnSpc>
                <a:spcAft>
                  <a:spcPts val="600"/>
                </a:spcAft>
                <a:defRPr/>
              </a:pPr>
              <a:r>
                <a:rPr lang="en-US" sz="1600" b="1">
                  <a:latin typeface="+mj-lt"/>
                </a:rPr>
                <a:t>Section 1:</a:t>
              </a:r>
            </a:p>
            <a:p>
              <a:pPr algn="ctr">
                <a:lnSpc>
                  <a:spcPct val="90000"/>
                </a:lnSpc>
                <a:spcAft>
                  <a:spcPts val="600"/>
                </a:spcAft>
                <a:defRPr/>
              </a:pPr>
              <a:r>
                <a:rPr lang="en-US" sz="1600">
                  <a:latin typeface="+mj-lt"/>
                </a:rPr>
                <a:t>The Importance and Challenges of Early HIV Diagnosis and Linkage to Care</a:t>
              </a:r>
              <a:endParaRPr lang="en-CA" sz="1600">
                <a:latin typeface="+mj-lt"/>
              </a:endParaRPr>
            </a:p>
          </p:txBody>
        </p:sp>
        <p:sp>
          <p:nvSpPr>
            <p:cNvPr id="5" name="Rectangle 4">
              <a:extLst>
                <a:ext uri="{FF2B5EF4-FFF2-40B4-BE49-F238E27FC236}">
                  <a16:creationId xmlns:a16="http://schemas.microsoft.com/office/drawing/2014/main" id="{FAC68261-A870-4904-9C6E-38B152B65925}"/>
                </a:ext>
              </a:extLst>
            </p:cNvPr>
            <p:cNvSpPr/>
            <p:nvPr/>
          </p:nvSpPr>
          <p:spPr>
            <a:xfrm>
              <a:off x="4309047" y="3738563"/>
              <a:ext cx="1809750" cy="1200150"/>
            </a:xfrm>
            <a:prstGeom prst="rect">
              <a:avLst/>
            </a:prstGeom>
          </p:spPr>
          <p:txBody>
            <a:bodyPr>
              <a:normAutofit/>
            </a:bodyPr>
            <a:lstStyle/>
            <a:p>
              <a:pPr algn="ctr">
                <a:lnSpc>
                  <a:spcPct val="90000"/>
                </a:lnSpc>
                <a:spcAft>
                  <a:spcPts val="600"/>
                </a:spcAft>
                <a:defRPr/>
              </a:pPr>
              <a:r>
                <a:rPr lang="en-US" sz="1600" b="1">
                  <a:latin typeface="+mj-lt"/>
                </a:rPr>
                <a:t>Section 2:</a:t>
              </a:r>
            </a:p>
            <a:p>
              <a:pPr algn="ctr">
                <a:lnSpc>
                  <a:spcPct val="90000"/>
                </a:lnSpc>
                <a:spcAft>
                  <a:spcPts val="600"/>
                </a:spcAft>
                <a:defRPr/>
              </a:pPr>
              <a:r>
                <a:rPr lang="en-US" sz="1600">
                  <a:latin typeface="+mj-lt"/>
                </a:rPr>
                <a:t>Innovative HIV Testing Technologies </a:t>
              </a:r>
              <a:endParaRPr lang="en-CA" sz="1600">
                <a:latin typeface="+mj-lt"/>
              </a:endParaRPr>
            </a:p>
          </p:txBody>
        </p:sp>
        <p:sp>
          <p:nvSpPr>
            <p:cNvPr id="6" name="Rectangle 5">
              <a:extLst>
                <a:ext uri="{FF2B5EF4-FFF2-40B4-BE49-F238E27FC236}">
                  <a16:creationId xmlns:a16="http://schemas.microsoft.com/office/drawing/2014/main" id="{52A7F3B9-2038-4136-8C3B-FF7BCDC7D439}"/>
                </a:ext>
              </a:extLst>
            </p:cNvPr>
            <p:cNvSpPr/>
            <p:nvPr/>
          </p:nvSpPr>
          <p:spPr>
            <a:xfrm>
              <a:off x="6118797" y="3732214"/>
              <a:ext cx="1530350" cy="1754187"/>
            </a:xfrm>
            <a:prstGeom prst="rect">
              <a:avLst/>
            </a:prstGeom>
          </p:spPr>
          <p:txBody>
            <a:bodyPr>
              <a:normAutofit/>
            </a:bodyPr>
            <a:lstStyle/>
            <a:p>
              <a:pPr algn="ctr">
                <a:lnSpc>
                  <a:spcPct val="90000"/>
                </a:lnSpc>
                <a:spcAft>
                  <a:spcPts val="600"/>
                </a:spcAft>
                <a:defRPr/>
              </a:pPr>
              <a:r>
                <a:rPr lang="en-US" sz="1600" b="1">
                  <a:latin typeface="+mj-lt"/>
                </a:rPr>
                <a:t>Section 3: </a:t>
              </a:r>
            </a:p>
            <a:p>
              <a:pPr algn="ctr">
                <a:lnSpc>
                  <a:spcPct val="90000"/>
                </a:lnSpc>
                <a:spcAft>
                  <a:spcPts val="600"/>
                </a:spcAft>
                <a:defRPr/>
              </a:pPr>
              <a:r>
                <a:rPr lang="en-US" sz="1600">
                  <a:latin typeface="+mj-lt"/>
                </a:rPr>
                <a:t>Innovative Testing Service Delivery Strategies </a:t>
              </a:r>
              <a:endParaRPr lang="en-CA" sz="1600">
                <a:latin typeface="+mj-lt"/>
              </a:endParaRPr>
            </a:p>
          </p:txBody>
        </p:sp>
        <p:sp>
          <p:nvSpPr>
            <p:cNvPr id="7" name="Rectangle 6">
              <a:extLst>
                <a:ext uri="{FF2B5EF4-FFF2-40B4-BE49-F238E27FC236}">
                  <a16:creationId xmlns:a16="http://schemas.microsoft.com/office/drawing/2014/main" id="{3A6C79BE-4C75-4E74-8CB5-9B2C69F76EE5}"/>
                </a:ext>
              </a:extLst>
            </p:cNvPr>
            <p:cNvSpPr/>
            <p:nvPr/>
          </p:nvSpPr>
          <p:spPr>
            <a:xfrm>
              <a:off x="7833297" y="3732214"/>
              <a:ext cx="1528762" cy="1754187"/>
            </a:xfrm>
            <a:prstGeom prst="rect">
              <a:avLst/>
            </a:prstGeom>
          </p:spPr>
          <p:txBody>
            <a:bodyPr>
              <a:normAutofit/>
            </a:bodyPr>
            <a:lstStyle/>
            <a:p>
              <a:pPr algn="ctr">
                <a:lnSpc>
                  <a:spcPct val="90000"/>
                </a:lnSpc>
                <a:spcAft>
                  <a:spcPts val="600"/>
                </a:spcAft>
                <a:defRPr/>
              </a:pPr>
              <a:r>
                <a:rPr lang="en-US" sz="1600" b="1">
                  <a:latin typeface="+mj-lt"/>
                </a:rPr>
                <a:t>Section 4:</a:t>
              </a:r>
            </a:p>
            <a:p>
              <a:pPr algn="ctr">
                <a:lnSpc>
                  <a:spcPct val="90000"/>
                </a:lnSpc>
                <a:spcAft>
                  <a:spcPts val="600"/>
                </a:spcAft>
                <a:defRPr/>
              </a:pPr>
              <a:r>
                <a:rPr lang="en-US" sz="1600">
                  <a:latin typeface="+mj-lt"/>
                </a:rPr>
                <a:t>Evidence-based Interventions for Linkage to Care</a:t>
              </a:r>
              <a:endParaRPr lang="en-CA" sz="1600">
                <a:latin typeface="+mj-lt"/>
              </a:endParaRPr>
            </a:p>
          </p:txBody>
        </p:sp>
        <p:pic>
          <p:nvPicPr>
            <p:cNvPr id="135178" name="Picture 6" descr="Logistic keywords with icons royalty-free logistic keywords with icons stock vector art &amp;amp; more images of icon">
              <a:extLst>
                <a:ext uri="{FF2B5EF4-FFF2-40B4-BE49-F238E27FC236}">
                  <a16:creationId xmlns:a16="http://schemas.microsoft.com/office/drawing/2014/main" id="{BE9A9325-A7FC-4643-9669-0449FB0F0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23" t="11525" r="72069" b="65587"/>
            <a:stretch>
              <a:fillRect/>
            </a:stretch>
          </p:blipFill>
          <p:spPr bwMode="auto">
            <a:xfrm>
              <a:off x="7876160" y="1944689"/>
              <a:ext cx="1535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9" name="Picture 8" descr="Science Flat Icon Set royalty-free science flat icon set stock vector art &amp;amp; more images of science">
              <a:extLst>
                <a:ext uri="{FF2B5EF4-FFF2-40B4-BE49-F238E27FC236}">
                  <a16:creationId xmlns:a16="http://schemas.microsoft.com/office/drawing/2014/main" id="{A94E746F-8AF9-4CC5-BAC6-BB76046FF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320" t="11978" r="9673" b="66510"/>
            <a:stretch>
              <a:fillRect/>
            </a:stretch>
          </p:blipFill>
          <p:spPr bwMode="auto">
            <a:xfrm>
              <a:off x="4326509" y="1984376"/>
              <a:ext cx="15494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0" name="Picture 10" descr="Science Flat Icon Set royalty-free science flat icon set stock vector art &amp;amp; more images of science">
              <a:extLst>
                <a:ext uri="{FF2B5EF4-FFF2-40B4-BE49-F238E27FC236}">
                  <a16:creationId xmlns:a16="http://schemas.microsoft.com/office/drawing/2014/main" id="{BC375300-ED8D-4674-9EF7-2080917A5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1349" t="38800" r="29448" b="40468"/>
            <a:stretch>
              <a:fillRect/>
            </a:stretch>
          </p:blipFill>
          <p:spPr bwMode="auto">
            <a:xfrm>
              <a:off x="2550097" y="2006600"/>
              <a:ext cx="1549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1" name="Picture 12" descr="Internet Marketing keywords with icons royalty-free internet marketing keywords with icons stock vector art &amp;amp; more images of icon">
              <a:extLst>
                <a:ext uri="{FF2B5EF4-FFF2-40B4-BE49-F238E27FC236}">
                  <a16:creationId xmlns:a16="http://schemas.microsoft.com/office/drawing/2014/main" id="{2855BFDE-91B8-4E90-A1FF-194C2AAD30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276" t="11525" r="49989" b="65587"/>
            <a:stretch>
              <a:fillRect/>
            </a:stretch>
          </p:blipFill>
          <p:spPr bwMode="auto">
            <a:xfrm>
              <a:off x="6026722" y="1951039"/>
              <a:ext cx="1674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84610FE-3E0F-4E5F-A216-C6DD0C4BF13B}"/>
              </a:ext>
            </a:extLst>
          </p:cNvPr>
          <p:cNvSpPr>
            <a:spLocks noGrp="1"/>
          </p:cNvSpPr>
          <p:nvPr>
            <p:ph type="title"/>
          </p:nvPr>
        </p:nvSpPr>
        <p:spPr>
          <a:xfrm>
            <a:off x="1981200" y="446089"/>
            <a:ext cx="8229600" cy="949325"/>
          </a:xfrm>
        </p:spPr>
        <p:txBody>
          <a:bodyPr/>
          <a:lstStyle/>
          <a:p>
            <a:pPr algn="ctr" eaLnBrk="1" hangingPunct="1"/>
            <a:r>
              <a:rPr lang="en-US" altLang="en-US" b="1" cap="none"/>
              <a:t>Learning Objectives</a:t>
            </a:r>
          </a:p>
        </p:txBody>
      </p:sp>
      <p:sp>
        <p:nvSpPr>
          <p:cNvPr id="14339" name="Content Placeholder 2">
            <a:extLst>
              <a:ext uri="{FF2B5EF4-FFF2-40B4-BE49-F238E27FC236}">
                <a16:creationId xmlns:a16="http://schemas.microsoft.com/office/drawing/2014/main" id="{F424E026-A25D-412A-AB67-5EE67FCA1E33}"/>
              </a:ext>
            </a:extLst>
          </p:cNvPr>
          <p:cNvSpPr>
            <a:spLocks noGrp="1"/>
          </p:cNvSpPr>
          <p:nvPr>
            <p:ph idx="1"/>
          </p:nvPr>
        </p:nvSpPr>
        <p:spPr>
          <a:xfrm>
            <a:off x="1981200" y="1333500"/>
            <a:ext cx="8229600" cy="814388"/>
          </a:xfrm>
        </p:spPr>
        <p:txBody>
          <a:bodyPr/>
          <a:lstStyle/>
          <a:p>
            <a:pPr marL="0" indent="0">
              <a:lnSpc>
                <a:spcPct val="107000"/>
              </a:lnSpc>
              <a:spcBef>
                <a:spcPct val="0"/>
              </a:spcBef>
              <a:spcAft>
                <a:spcPts val="800"/>
              </a:spcAft>
              <a:buNone/>
            </a:pPr>
            <a:r>
              <a:rPr lang="en-US" altLang="en-US" sz="2400">
                <a:ea typeface="Calibri" panose="020F0502020204030204" pitchFamily="34" charset="0"/>
                <a:cs typeface="Times New Roman" panose="02020603050405020304" pitchFamily="18" charset="0"/>
              </a:rPr>
              <a:t>After completing this module, you will be able to: </a:t>
            </a:r>
          </a:p>
        </p:txBody>
      </p:sp>
      <p:sp>
        <p:nvSpPr>
          <p:cNvPr id="14340" name="Slide Number Placeholder 2">
            <a:extLst>
              <a:ext uri="{FF2B5EF4-FFF2-40B4-BE49-F238E27FC236}">
                <a16:creationId xmlns:a16="http://schemas.microsoft.com/office/drawing/2014/main" id="{E528F1B4-98A9-4FB4-A11C-CE9611E575A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7D812C4-2269-49C4-8507-C24BD43A9201}" type="slidenum">
              <a:rPr lang="en-US" altLang="en-US" sz="1200">
                <a:solidFill>
                  <a:srgbClr val="898989"/>
                </a:solidFill>
              </a:rPr>
              <a:pPr>
                <a:spcBef>
                  <a:spcPct val="0"/>
                </a:spcBef>
                <a:buFontTx/>
                <a:buNone/>
              </a:pPr>
              <a:t>4</a:t>
            </a:fld>
            <a:endParaRPr lang="en-US" altLang="en-US" sz="1200">
              <a:solidFill>
                <a:srgbClr val="898989"/>
              </a:solidFill>
            </a:endParaRPr>
          </a:p>
        </p:txBody>
      </p:sp>
      <p:sp>
        <p:nvSpPr>
          <p:cNvPr id="14341" name="Rectangle 3">
            <a:extLst>
              <a:ext uri="{FF2B5EF4-FFF2-40B4-BE49-F238E27FC236}">
                <a16:creationId xmlns:a16="http://schemas.microsoft.com/office/drawing/2014/main" id="{34B49959-17D5-4347-AF14-FD427A1C3368}"/>
              </a:ext>
            </a:extLst>
          </p:cNvPr>
          <p:cNvSpPr>
            <a:spLocks noChangeArrowheads="1"/>
          </p:cNvSpPr>
          <p:nvPr/>
        </p:nvSpPr>
        <p:spPr bwMode="auto">
          <a:xfrm>
            <a:off x="1981200" y="1774826"/>
            <a:ext cx="46434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Wingdings" panose="05000000000000000000" pitchFamily="2" charset="2"/>
              <a:buChar char="§"/>
            </a:pPr>
            <a:r>
              <a:rPr lang="en-US" altLang="en-US" sz="2400" dirty="0"/>
              <a:t>Explain the importance of early diagnosis and linkage to care as key steps improve health of PLWH and prevent new infections</a:t>
            </a:r>
          </a:p>
          <a:p>
            <a:pPr>
              <a:spcBef>
                <a:spcPct val="0"/>
              </a:spcBef>
              <a:buFont typeface="Wingdings" panose="05000000000000000000" pitchFamily="2" charset="2"/>
              <a:buChar char="§"/>
            </a:pPr>
            <a:r>
              <a:rPr lang="en-US" altLang="en-US" sz="2400" dirty="0"/>
              <a:t>Identify the key factors that impede early HIV diagnosis and linkage to care</a:t>
            </a:r>
          </a:p>
          <a:p>
            <a:pPr>
              <a:spcBef>
                <a:spcPct val="0"/>
              </a:spcBef>
              <a:buFont typeface="Wingdings" panose="05000000000000000000" pitchFamily="2" charset="2"/>
              <a:buChar char="§"/>
            </a:pPr>
            <a:r>
              <a:rPr lang="en-US" altLang="en-US" sz="2400" dirty="0"/>
              <a:t>Describe emerging HIV testing and linkage to care practices that can increase early HIV diagnosis and linkage to care </a:t>
            </a:r>
          </a:p>
        </p:txBody>
      </p:sp>
      <p:pic>
        <p:nvPicPr>
          <p:cNvPr id="14342" name="Picture 8" descr="Mid adult female doctor interviews woman for nursing position royalty-free stock photo">
            <a:extLst>
              <a:ext uri="{FF2B5EF4-FFF2-40B4-BE49-F238E27FC236}">
                <a16:creationId xmlns:a16="http://schemas.microsoft.com/office/drawing/2014/main" id="{95C45AC0-C648-408B-B836-0E1ADF68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200"/>
          <a:stretch>
            <a:fillRect/>
          </a:stretch>
        </p:blipFill>
        <p:spPr bwMode="auto">
          <a:xfrm>
            <a:off x="6623050" y="1946276"/>
            <a:ext cx="3944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A5DB-23EE-46AF-B423-386B9AC85E2A}"/>
              </a:ext>
            </a:extLst>
          </p:cNvPr>
          <p:cNvSpPr>
            <a:spLocks noGrp="1"/>
          </p:cNvSpPr>
          <p:nvPr>
            <p:ph type="title"/>
          </p:nvPr>
        </p:nvSpPr>
        <p:spPr>
          <a:xfrm>
            <a:off x="0" y="0"/>
            <a:ext cx="12192000" cy="1524795"/>
          </a:xfrm>
          <a:solidFill>
            <a:schemeClr val="accent6">
              <a:lumMod val="50000"/>
            </a:schemeClr>
          </a:solidFill>
        </p:spPr>
        <p:txBody>
          <a:bodyPr>
            <a:normAutofit/>
          </a:bodyPr>
          <a:lstStyle/>
          <a:p>
            <a:pPr algn="ctr"/>
            <a:r>
              <a:rPr lang="en-US" dirty="0">
                <a:solidFill>
                  <a:schemeClr val="bg1"/>
                </a:solidFill>
              </a:rPr>
              <a:t>LEARNING OBJECTIVES</a:t>
            </a:r>
          </a:p>
        </p:txBody>
      </p:sp>
      <p:graphicFrame>
        <p:nvGraphicFramePr>
          <p:cNvPr id="5" name="Content Placeholder 2">
            <a:extLst>
              <a:ext uri="{FF2B5EF4-FFF2-40B4-BE49-F238E27FC236}">
                <a16:creationId xmlns:a16="http://schemas.microsoft.com/office/drawing/2014/main" id="{4DFC94BA-BDA8-463A-8942-717CC6A76EF8}"/>
              </a:ext>
            </a:extLst>
          </p:cNvPr>
          <p:cNvGraphicFramePr>
            <a:graphicFrameLocks noGrp="1"/>
          </p:cNvGraphicFramePr>
          <p:nvPr>
            <p:ph idx="1"/>
            <p:extLst>
              <p:ext uri="{D42A27DB-BD31-4B8C-83A1-F6EECF244321}">
                <p14:modId xmlns:p14="http://schemas.microsoft.com/office/powerpoint/2010/main" val="2983243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59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 name="Freeform: Shape 14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0" name="Freeform: Shape 14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a:extLst>
              <a:ext uri="{FF2B5EF4-FFF2-40B4-BE49-F238E27FC236}">
                <a16:creationId xmlns:a16="http://schemas.microsoft.com/office/drawing/2014/main" id="{3524D425-750B-4D50-94CA-FA5F940A7C2C}"/>
              </a:ext>
            </a:extLst>
          </p:cNvPr>
          <p:cNvSpPr>
            <a:spLocks noGrp="1"/>
          </p:cNvSpPr>
          <p:nvPr>
            <p:ph type="title"/>
          </p:nvPr>
        </p:nvSpPr>
        <p:spPr>
          <a:xfrm>
            <a:off x="128016" y="408495"/>
            <a:ext cx="3438144" cy="1239012"/>
          </a:xfrm>
        </p:spPr>
        <p:txBody>
          <a:bodyPr anchor="ctr">
            <a:normAutofit/>
          </a:bodyPr>
          <a:lstStyle/>
          <a:p>
            <a:pPr eaLnBrk="1" hangingPunct="1"/>
            <a:r>
              <a:rPr lang="en-US" altLang="en-US" sz="3600" b="1" dirty="0">
                <a:solidFill>
                  <a:srgbClr val="C00000"/>
                </a:solidFill>
              </a:rPr>
              <a:t>Module Overview</a:t>
            </a:r>
          </a:p>
        </p:txBody>
      </p:sp>
      <p:sp>
        <p:nvSpPr>
          <p:cNvPr id="152" name="Rectangle 15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4" name="Rectangle 15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Slide Number Placeholder 2">
            <a:extLst>
              <a:ext uri="{FF2B5EF4-FFF2-40B4-BE49-F238E27FC236}">
                <a16:creationId xmlns:a16="http://schemas.microsoft.com/office/drawing/2014/main" id="{A4F389B5-4A41-4DE4-B6B3-E0473BBB1825}"/>
              </a:ext>
            </a:extLst>
          </p:cNvPr>
          <p:cNvSpPr>
            <a:spLocks noGrp="1" noChangeArrowheads="1"/>
          </p:cNvSpPr>
          <p:nvPr>
            <p:ph type="sldNum" sz="quarter" idx="11"/>
          </p:nvPr>
        </p:nvSpPr>
        <p:spPr bwMode="auto">
          <a:xfrm>
            <a:off x="9695688" y="6356350"/>
            <a:ext cx="21214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spcAft>
                <a:spcPts val="600"/>
              </a:spcAft>
              <a:buFontTx/>
              <a:buNone/>
            </a:pPr>
            <a:fld id="{1651A197-0788-432E-8FE6-8A3F84C69FB8}" type="slidenum">
              <a:rPr lang="en-US" altLang="en-US" sz="1200">
                <a:solidFill>
                  <a:schemeClr val="tx1">
                    <a:lumMod val="50000"/>
                    <a:lumOff val="50000"/>
                  </a:schemeClr>
                </a:solidFill>
              </a:rPr>
              <a:pPr algn="r">
                <a:spcBef>
                  <a:spcPct val="0"/>
                </a:spcBef>
                <a:spcAft>
                  <a:spcPts val="600"/>
                </a:spcAft>
                <a:buFontTx/>
                <a:buNone/>
              </a:pPr>
              <a:t>6</a:t>
            </a:fld>
            <a:endParaRPr lang="en-US" altLang="en-US" sz="1200">
              <a:solidFill>
                <a:schemeClr val="tx1">
                  <a:lumMod val="50000"/>
                  <a:lumOff val="50000"/>
                </a:schemeClr>
              </a:solidFill>
            </a:endParaRPr>
          </a:p>
        </p:txBody>
      </p:sp>
      <p:grpSp>
        <p:nvGrpSpPr>
          <p:cNvPr id="2" name="Group 1">
            <a:extLst>
              <a:ext uri="{FF2B5EF4-FFF2-40B4-BE49-F238E27FC236}">
                <a16:creationId xmlns:a16="http://schemas.microsoft.com/office/drawing/2014/main" id="{D3E7E23F-CCD4-4DA5-A443-5208CBAE0E46}"/>
              </a:ext>
            </a:extLst>
          </p:cNvPr>
          <p:cNvGrpSpPr/>
          <p:nvPr/>
        </p:nvGrpSpPr>
        <p:grpSpPr>
          <a:xfrm>
            <a:off x="3364992" y="1700149"/>
            <a:ext cx="8458199" cy="4483100"/>
            <a:chOff x="2886901" y="1944689"/>
            <a:chExt cx="6975476" cy="3541712"/>
          </a:xfrm>
        </p:grpSpPr>
        <p:sp>
          <p:nvSpPr>
            <p:cNvPr id="3" name="Rectangle 2">
              <a:extLst>
                <a:ext uri="{FF2B5EF4-FFF2-40B4-BE49-F238E27FC236}">
                  <a16:creationId xmlns:a16="http://schemas.microsoft.com/office/drawing/2014/main" id="{A7012C4C-0D53-43C0-83C4-03902E939DDB}"/>
                </a:ext>
              </a:extLst>
            </p:cNvPr>
            <p:cNvSpPr/>
            <p:nvPr/>
          </p:nvSpPr>
          <p:spPr>
            <a:xfrm>
              <a:off x="2886901" y="3732214"/>
              <a:ext cx="1778000" cy="1754187"/>
            </a:xfrm>
            <a:prstGeom prst="rect">
              <a:avLst/>
            </a:prstGeom>
          </p:spPr>
          <p:txBody>
            <a:bodyPr>
              <a:normAutofit/>
            </a:bodyPr>
            <a:lstStyle/>
            <a:p>
              <a:pPr algn="ctr">
                <a:lnSpc>
                  <a:spcPct val="90000"/>
                </a:lnSpc>
                <a:spcAft>
                  <a:spcPts val="600"/>
                </a:spcAft>
                <a:defRPr/>
              </a:pPr>
              <a:r>
                <a:rPr lang="en-US" sz="1600" b="1" dirty="0">
                  <a:latin typeface="+mj-lt"/>
                </a:rPr>
                <a:t>Section 1:</a:t>
              </a:r>
            </a:p>
            <a:p>
              <a:pPr algn="ctr">
                <a:lnSpc>
                  <a:spcPct val="90000"/>
                </a:lnSpc>
                <a:spcAft>
                  <a:spcPts val="600"/>
                </a:spcAft>
                <a:defRPr/>
              </a:pPr>
              <a:r>
                <a:rPr lang="en-US" sz="1600" dirty="0">
                  <a:latin typeface="+mj-lt"/>
                </a:rPr>
                <a:t>The Importance and Challenges of Early HIV Diagnosis and Linkage to Care</a:t>
              </a:r>
              <a:endParaRPr lang="en-CA" sz="1600" dirty="0">
                <a:latin typeface="+mj-lt"/>
              </a:endParaRPr>
            </a:p>
          </p:txBody>
        </p:sp>
        <p:sp>
          <p:nvSpPr>
            <p:cNvPr id="6" name="Rectangle 5">
              <a:extLst>
                <a:ext uri="{FF2B5EF4-FFF2-40B4-BE49-F238E27FC236}">
                  <a16:creationId xmlns:a16="http://schemas.microsoft.com/office/drawing/2014/main" id="{5462F980-B98C-4971-9AEE-BD862959153B}"/>
                </a:ext>
              </a:extLst>
            </p:cNvPr>
            <p:cNvSpPr/>
            <p:nvPr/>
          </p:nvSpPr>
          <p:spPr>
            <a:xfrm>
              <a:off x="4760151" y="3738563"/>
              <a:ext cx="1809750" cy="1200150"/>
            </a:xfrm>
            <a:prstGeom prst="rect">
              <a:avLst/>
            </a:prstGeom>
          </p:spPr>
          <p:txBody>
            <a:bodyPr>
              <a:normAutofit/>
            </a:bodyPr>
            <a:lstStyle/>
            <a:p>
              <a:pPr algn="ctr">
                <a:lnSpc>
                  <a:spcPct val="90000"/>
                </a:lnSpc>
                <a:spcAft>
                  <a:spcPts val="600"/>
                </a:spcAft>
                <a:defRPr/>
              </a:pPr>
              <a:r>
                <a:rPr lang="en-US" sz="1600" b="1">
                  <a:latin typeface="+mj-lt"/>
                </a:rPr>
                <a:t>Section 2:</a:t>
              </a:r>
            </a:p>
            <a:p>
              <a:pPr algn="ctr">
                <a:lnSpc>
                  <a:spcPct val="90000"/>
                </a:lnSpc>
                <a:spcAft>
                  <a:spcPts val="600"/>
                </a:spcAft>
                <a:defRPr/>
              </a:pPr>
              <a:r>
                <a:rPr lang="en-US" sz="1600">
                  <a:latin typeface="+mj-lt"/>
                </a:rPr>
                <a:t>Innovative HIV Testing Technologies </a:t>
              </a:r>
              <a:endParaRPr lang="en-CA" sz="1600">
                <a:latin typeface="+mj-lt"/>
              </a:endParaRPr>
            </a:p>
          </p:txBody>
        </p:sp>
        <p:sp>
          <p:nvSpPr>
            <p:cNvPr id="7" name="Rectangle 6">
              <a:extLst>
                <a:ext uri="{FF2B5EF4-FFF2-40B4-BE49-F238E27FC236}">
                  <a16:creationId xmlns:a16="http://schemas.microsoft.com/office/drawing/2014/main" id="{9D8083A8-E72E-47E6-BF96-7E29C191FF19}"/>
                </a:ext>
              </a:extLst>
            </p:cNvPr>
            <p:cNvSpPr/>
            <p:nvPr/>
          </p:nvSpPr>
          <p:spPr>
            <a:xfrm>
              <a:off x="6569901" y="3732214"/>
              <a:ext cx="1530350" cy="1754187"/>
            </a:xfrm>
            <a:prstGeom prst="rect">
              <a:avLst/>
            </a:prstGeom>
          </p:spPr>
          <p:txBody>
            <a:bodyPr>
              <a:normAutofit/>
            </a:bodyPr>
            <a:lstStyle/>
            <a:p>
              <a:pPr algn="ctr">
                <a:lnSpc>
                  <a:spcPct val="90000"/>
                </a:lnSpc>
                <a:spcAft>
                  <a:spcPts val="600"/>
                </a:spcAft>
                <a:defRPr/>
              </a:pPr>
              <a:r>
                <a:rPr lang="en-US" sz="1600" b="1">
                  <a:latin typeface="+mj-lt"/>
                </a:rPr>
                <a:t>Section 3: </a:t>
              </a:r>
            </a:p>
            <a:p>
              <a:pPr algn="ctr">
                <a:lnSpc>
                  <a:spcPct val="90000"/>
                </a:lnSpc>
                <a:spcAft>
                  <a:spcPts val="600"/>
                </a:spcAft>
                <a:defRPr/>
              </a:pPr>
              <a:r>
                <a:rPr lang="en-US" sz="1600">
                  <a:latin typeface="+mj-lt"/>
                </a:rPr>
                <a:t>Innovative Testing Service Delivery Strategies </a:t>
              </a:r>
              <a:endParaRPr lang="en-CA" sz="1600">
                <a:latin typeface="+mj-lt"/>
              </a:endParaRPr>
            </a:p>
          </p:txBody>
        </p:sp>
        <p:sp>
          <p:nvSpPr>
            <p:cNvPr id="8" name="Rectangle 7">
              <a:extLst>
                <a:ext uri="{FF2B5EF4-FFF2-40B4-BE49-F238E27FC236}">
                  <a16:creationId xmlns:a16="http://schemas.microsoft.com/office/drawing/2014/main" id="{0D9E772D-B712-49D3-B566-5D1EA5E75E6F}"/>
                </a:ext>
              </a:extLst>
            </p:cNvPr>
            <p:cNvSpPr/>
            <p:nvPr/>
          </p:nvSpPr>
          <p:spPr>
            <a:xfrm>
              <a:off x="8284401" y="3732214"/>
              <a:ext cx="1528762" cy="1754187"/>
            </a:xfrm>
            <a:prstGeom prst="rect">
              <a:avLst/>
            </a:prstGeom>
          </p:spPr>
          <p:txBody>
            <a:bodyPr>
              <a:normAutofit/>
            </a:bodyPr>
            <a:lstStyle/>
            <a:p>
              <a:pPr algn="ctr">
                <a:lnSpc>
                  <a:spcPct val="90000"/>
                </a:lnSpc>
                <a:spcAft>
                  <a:spcPts val="600"/>
                </a:spcAft>
                <a:defRPr/>
              </a:pPr>
              <a:r>
                <a:rPr lang="en-US" sz="1600" b="1">
                  <a:latin typeface="+mj-lt"/>
                </a:rPr>
                <a:t>Section 4:</a:t>
              </a:r>
            </a:p>
            <a:p>
              <a:pPr algn="ctr">
                <a:lnSpc>
                  <a:spcPct val="90000"/>
                </a:lnSpc>
                <a:spcAft>
                  <a:spcPts val="600"/>
                </a:spcAft>
                <a:defRPr/>
              </a:pPr>
              <a:r>
                <a:rPr lang="en-US" sz="1600">
                  <a:latin typeface="+mj-lt"/>
                </a:rPr>
                <a:t>Evidence-based Interventions for Linkage to Care</a:t>
              </a:r>
              <a:endParaRPr lang="en-CA" sz="1600">
                <a:latin typeface="+mj-lt"/>
              </a:endParaRPr>
            </a:p>
          </p:txBody>
        </p:sp>
        <p:pic>
          <p:nvPicPr>
            <p:cNvPr id="16394" name="Picture 6" descr="Logistic keywords with icons royalty-free logistic keywords with icons stock vector art &amp;amp; more images of icon">
              <a:extLst>
                <a:ext uri="{FF2B5EF4-FFF2-40B4-BE49-F238E27FC236}">
                  <a16:creationId xmlns:a16="http://schemas.microsoft.com/office/drawing/2014/main" id="{856E7D65-15E4-4991-882D-9824C8EB3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23" t="11525" r="72069" b="65587"/>
            <a:stretch>
              <a:fillRect/>
            </a:stretch>
          </p:blipFill>
          <p:spPr bwMode="auto">
            <a:xfrm>
              <a:off x="8327264" y="1944689"/>
              <a:ext cx="1535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Science Flat Icon Set royalty-free science flat icon set stock vector art &amp;amp; more images of science">
              <a:extLst>
                <a:ext uri="{FF2B5EF4-FFF2-40B4-BE49-F238E27FC236}">
                  <a16:creationId xmlns:a16="http://schemas.microsoft.com/office/drawing/2014/main" id="{C84E617D-E4D7-4F6F-8BAE-B0E83AEF5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320" t="11978" r="9673" b="66510"/>
            <a:stretch>
              <a:fillRect/>
            </a:stretch>
          </p:blipFill>
          <p:spPr bwMode="auto">
            <a:xfrm>
              <a:off x="4777613" y="1984376"/>
              <a:ext cx="15494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0" descr="Science Flat Icon Set royalty-free science flat icon set stock vector art &amp;amp; more images of science">
              <a:extLst>
                <a:ext uri="{FF2B5EF4-FFF2-40B4-BE49-F238E27FC236}">
                  <a16:creationId xmlns:a16="http://schemas.microsoft.com/office/drawing/2014/main" id="{C232DFAF-1561-4632-981B-7553E297F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1349" t="38800" r="29448" b="40468"/>
            <a:stretch>
              <a:fillRect/>
            </a:stretch>
          </p:blipFill>
          <p:spPr bwMode="auto">
            <a:xfrm>
              <a:off x="3001201" y="2006600"/>
              <a:ext cx="1549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2" descr="Internet Marketing keywords with icons royalty-free internet marketing keywords with icons stock vector art &amp;amp; more images of icon">
              <a:extLst>
                <a:ext uri="{FF2B5EF4-FFF2-40B4-BE49-F238E27FC236}">
                  <a16:creationId xmlns:a16="http://schemas.microsoft.com/office/drawing/2014/main" id="{2ED985D0-011C-4690-B0C6-3FA351453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276" t="11525" r="49989" b="65587"/>
            <a:stretch>
              <a:fillRect/>
            </a:stretch>
          </p:blipFill>
          <p:spPr bwMode="auto">
            <a:xfrm>
              <a:off x="6477826" y="1951039"/>
              <a:ext cx="1674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13487-E008-41FC-BB7B-31B08212FFF3}"/>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defRPr/>
            </a:pPr>
            <a:r>
              <a:rPr lang="en-US" sz="5600" kern="1200">
                <a:solidFill>
                  <a:srgbClr val="FFFFFF"/>
                </a:solidFill>
                <a:latin typeface="+mj-lt"/>
                <a:ea typeface="+mj-ea"/>
                <a:cs typeface="+mj-cs"/>
              </a:rPr>
              <a:t>The Importance and Challenges of Early HIV Diagnosis and Linkage to Care</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7685EA51-B3E4-4B23-8709-E99431D6DAF3}"/>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pPr>
              <a:defRPr/>
            </a:pPr>
            <a:r>
              <a:rPr lang="en-US" sz="3200" kern="1200">
                <a:solidFill>
                  <a:srgbClr val="FEFFFF"/>
                </a:solidFill>
                <a:latin typeface="+mn-lt"/>
                <a:ea typeface="+mn-ea"/>
                <a:cs typeface="+mn-cs"/>
              </a:rPr>
              <a:t>Section 1</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51ED05F-8352-4259-8677-DD6C62340945}"/>
              </a:ext>
            </a:extLst>
          </p:cNvPr>
          <p:cNvSpPr>
            <a:spLocks noGrp="1"/>
          </p:cNvSpPr>
          <p:nvPr>
            <p:ph type="title"/>
          </p:nvPr>
        </p:nvSpPr>
        <p:spPr>
          <a:xfrm>
            <a:off x="648929" y="312274"/>
            <a:ext cx="4944152" cy="1622321"/>
          </a:xfrm>
        </p:spPr>
        <p:txBody>
          <a:bodyPr>
            <a:normAutofit/>
          </a:bodyPr>
          <a:lstStyle/>
          <a:p>
            <a:pPr eaLnBrk="1" hangingPunct="1">
              <a:defRPr/>
            </a:pPr>
            <a:r>
              <a:rPr lang="en-US" altLang="en-US" sz="3700" b="1" cap="none" dirty="0">
                <a:solidFill>
                  <a:srgbClr val="C00000"/>
                </a:solidFill>
              </a:rPr>
              <a:t>Research Shows Early Diagnosis and Linkage to Care are Important</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664585" y="2171159"/>
            <a:ext cx="4944151" cy="3785419"/>
          </a:xfrm>
        </p:spPr>
        <p:txBody>
          <a:bodyPr>
            <a:normAutofit/>
          </a:bodyPr>
          <a:lstStyle/>
          <a:p>
            <a:pPr marL="0" indent="0">
              <a:buNone/>
              <a:defRPr/>
            </a:pPr>
            <a:r>
              <a:rPr lang="en-US" sz="1700" dirty="0"/>
              <a:t>Early HIV diagnosis and linkage to care are important:</a:t>
            </a:r>
          </a:p>
          <a:p>
            <a:pPr>
              <a:buFont typeface="Wingdings" panose="05000000000000000000" pitchFamily="2" charset="2"/>
              <a:buChar char="§"/>
              <a:defRPr/>
            </a:pPr>
            <a:r>
              <a:rPr lang="en-US" sz="1700" dirty="0"/>
              <a:t>For managing HIV disease </a:t>
            </a:r>
          </a:p>
          <a:p>
            <a:pPr>
              <a:buFont typeface="Wingdings" panose="05000000000000000000" pitchFamily="2" charset="2"/>
              <a:buChar char="§"/>
              <a:defRPr/>
            </a:pPr>
            <a:r>
              <a:rPr lang="en-US" sz="1700" dirty="0"/>
              <a:t>Reducing new HIV infections</a:t>
            </a:r>
          </a:p>
          <a:p>
            <a:pPr>
              <a:buFont typeface="Wingdings" panose="05000000000000000000" pitchFamily="2" charset="2"/>
              <a:buChar char="§"/>
              <a:defRPr/>
            </a:pPr>
            <a:r>
              <a:rPr lang="en-US" sz="1700" dirty="0"/>
              <a:t>Beginning treatment early to ensure better clinical outcomes</a:t>
            </a:r>
          </a:p>
          <a:p>
            <a:pPr>
              <a:buFont typeface="Wingdings" panose="05000000000000000000" pitchFamily="2" charset="2"/>
              <a:buChar char="§"/>
              <a:defRPr/>
            </a:pPr>
            <a:r>
              <a:rPr lang="en-US" sz="1700" dirty="0"/>
              <a:t>Preventing HIV transmission </a:t>
            </a:r>
          </a:p>
          <a:p>
            <a:pPr lvl="1">
              <a:buFont typeface="Wingdings" panose="05000000000000000000" pitchFamily="2" charset="2"/>
              <a:buChar char="§"/>
              <a:defRPr/>
            </a:pPr>
            <a:r>
              <a:rPr lang="en-US" altLang="en-US" sz="1700" dirty="0"/>
              <a:t>2011 clinical trial - HIV treatment reduces transmission risk by at least 96%</a:t>
            </a:r>
          </a:p>
          <a:p>
            <a:pPr lvl="1">
              <a:buFont typeface="Wingdings" panose="05000000000000000000" pitchFamily="2" charset="2"/>
              <a:buChar char="§"/>
              <a:defRPr/>
            </a:pPr>
            <a:r>
              <a:rPr lang="en-US" altLang="en-US" sz="1700" dirty="0"/>
              <a:t>Recent trials – no cases of HIV transmission when undetectable</a:t>
            </a:r>
          </a:p>
          <a:p>
            <a:pPr marL="57150" indent="0">
              <a:buNone/>
              <a:defRPr/>
            </a:pPr>
            <a:r>
              <a:rPr lang="en-US" sz="1700" dirty="0"/>
              <a:t>U = U</a:t>
            </a:r>
          </a:p>
          <a:p>
            <a:pPr>
              <a:buFont typeface="Wingdings" panose="05000000000000000000" pitchFamily="2" charset="2"/>
              <a:buChar char="§"/>
              <a:defRPr/>
            </a:pPr>
            <a:r>
              <a:rPr lang="en-US" sz="1700" dirty="0"/>
              <a:t>Undetectable = Untreatable</a:t>
            </a:r>
          </a:p>
          <a:p>
            <a:pPr marL="0" indent="0">
              <a:buNone/>
              <a:defRPr/>
            </a:pPr>
            <a:endParaRPr lang="en-US" altLang="en-US" sz="1700" dirty="0"/>
          </a:p>
        </p:txBody>
      </p:sp>
      <p:sp>
        <p:nvSpPr>
          <p:cNvPr id="75" name="Rectangle 74">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788" name="Picture 4" descr="Think link: Programmatic approaches for successful linkage to HIV care |  CATIE - Canada's source for HIV and hepatitis C information">
            <a:extLst>
              <a:ext uri="{FF2B5EF4-FFF2-40B4-BE49-F238E27FC236}">
                <a16:creationId xmlns:a16="http://schemas.microsoft.com/office/drawing/2014/main" id="{7E2DAF1F-99D5-42D2-A406-9309405A35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4849" y="833418"/>
            <a:ext cx="4415250" cy="51879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7F3CA1-7F05-488F-8A4A-68B93128CEF3}"/>
              </a:ext>
            </a:extLst>
          </p:cNvPr>
          <p:cNvSpPr txBox="1"/>
          <p:nvPr/>
        </p:nvSpPr>
        <p:spPr>
          <a:xfrm>
            <a:off x="0" y="6021335"/>
            <a:ext cx="6092950" cy="900246"/>
          </a:xfrm>
          <a:prstGeom prst="rect">
            <a:avLst/>
          </a:prstGeom>
          <a:noFill/>
        </p:spPr>
        <p:txBody>
          <a:bodyPr wrap="square" rtlCol="0">
            <a:spAutoFit/>
          </a:bodyPr>
          <a:lstStyle/>
          <a:p>
            <a:r>
              <a:rPr lang="en-US" altLang="en-US" sz="1050" dirty="0"/>
              <a:t>Cohen M et al. Prevention of HIV-1 infection with early antiretroviral therapy. New Eng J Med. 2011;365:493-505.</a:t>
            </a:r>
          </a:p>
          <a:p>
            <a:r>
              <a:rPr lang="en-US" altLang="en-US" sz="1050" dirty="0"/>
              <a:t>Rodger A et al., Risk of HIV transmission through condomless sex in gay couples with suppressive ART: The PARTNERS study expanded results in gay men, 22</a:t>
            </a:r>
            <a:r>
              <a:rPr lang="en-US" altLang="en-US" sz="1050" baseline="30000" dirty="0"/>
              <a:t>nd</a:t>
            </a:r>
            <a:r>
              <a:rPr lang="en-US" altLang="en-US" sz="1050" dirty="0"/>
              <a:t> International AIDS Conference, Amsterdam, </a:t>
            </a:r>
            <a:r>
              <a:rPr lang="en-US" altLang="en-US" sz="1050" dirty="0" err="1"/>
              <a:t>Abstact</a:t>
            </a:r>
            <a:r>
              <a:rPr lang="en-US" altLang="en-US" sz="1050" dirty="0"/>
              <a:t> no. WEAS0104LB, 2018.</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E42F79-7B6F-4A9E-B6E1-C41AF0AE4671}"/>
              </a:ext>
            </a:extLst>
          </p:cNvPr>
          <p:cNvSpPr>
            <a:spLocks noGrp="1"/>
          </p:cNvSpPr>
          <p:nvPr>
            <p:ph type="title"/>
          </p:nvPr>
        </p:nvSpPr>
        <p:spPr>
          <a:xfrm>
            <a:off x="648929" y="629266"/>
            <a:ext cx="3505495" cy="1622321"/>
          </a:xfrm>
        </p:spPr>
        <p:txBody>
          <a:bodyPr>
            <a:normAutofit/>
          </a:bodyPr>
          <a:lstStyle/>
          <a:p>
            <a:pPr eaLnBrk="1" hangingPunct="1"/>
            <a:r>
              <a:rPr lang="en-US" altLang="en-US" sz="3700" b="1" cap="none" dirty="0">
                <a:solidFill>
                  <a:srgbClr val="C00000"/>
                </a:solidFill>
              </a:rPr>
              <a:t>Where We Stand: HIV Testing and Linkage to Care</a:t>
            </a:r>
          </a:p>
        </p:txBody>
      </p:sp>
      <p:sp>
        <p:nvSpPr>
          <p:cNvPr id="48131" name="Content Placeholder 2">
            <a:extLst>
              <a:ext uri="{FF2B5EF4-FFF2-40B4-BE49-F238E27FC236}">
                <a16:creationId xmlns:a16="http://schemas.microsoft.com/office/drawing/2014/main" id="{7D107BF4-6597-4A70-9856-020444E21657}"/>
              </a:ext>
            </a:extLst>
          </p:cNvPr>
          <p:cNvSpPr>
            <a:spLocks noGrp="1"/>
          </p:cNvSpPr>
          <p:nvPr>
            <p:ph idx="1"/>
          </p:nvPr>
        </p:nvSpPr>
        <p:spPr>
          <a:xfrm>
            <a:off x="648931" y="2251588"/>
            <a:ext cx="3505494" cy="4269528"/>
          </a:xfrm>
        </p:spPr>
        <p:txBody>
          <a:bodyPr>
            <a:normAutofit/>
          </a:bodyPr>
          <a:lstStyle/>
          <a:p>
            <a:pPr marL="0" indent="0">
              <a:buNone/>
              <a:defRPr/>
            </a:pPr>
            <a:endParaRPr lang="en-US" sz="800" b="1" dirty="0"/>
          </a:p>
          <a:p>
            <a:pPr>
              <a:buFont typeface="Wingdings" panose="05000000000000000000" pitchFamily="2" charset="2"/>
              <a:buChar char="§"/>
              <a:defRPr/>
            </a:pPr>
            <a:r>
              <a:rPr lang="en-US" sz="1500" dirty="0"/>
              <a:t>Most countries are short of this target</a:t>
            </a:r>
          </a:p>
          <a:p>
            <a:pPr>
              <a:buFont typeface="Wingdings" panose="05000000000000000000" pitchFamily="2" charset="2"/>
              <a:buChar char="§"/>
              <a:defRPr/>
            </a:pPr>
            <a:r>
              <a:rPr lang="en-US" sz="1500" dirty="0"/>
              <a:t>Globally, in 2019:</a:t>
            </a:r>
          </a:p>
          <a:p>
            <a:pPr lvl="1">
              <a:buFont typeface="Wingdings" panose="05000000000000000000" pitchFamily="2" charset="2"/>
              <a:buChar char="§"/>
              <a:defRPr/>
            </a:pPr>
            <a:r>
              <a:rPr lang="en-US" sz="1500" dirty="0"/>
              <a:t>81% of PLWH knew their status</a:t>
            </a:r>
          </a:p>
          <a:p>
            <a:pPr lvl="1">
              <a:buFont typeface="Wingdings" panose="05000000000000000000" pitchFamily="2" charset="2"/>
              <a:buChar char="§"/>
              <a:defRPr/>
            </a:pPr>
            <a:r>
              <a:rPr lang="en-US" sz="1500" dirty="0"/>
              <a:t>67% of those people received antiretroviral therapy</a:t>
            </a:r>
          </a:p>
          <a:p>
            <a:pPr lvl="1">
              <a:buFont typeface="Wingdings" panose="05000000000000000000" pitchFamily="2" charset="2"/>
              <a:buChar char="§"/>
              <a:defRPr/>
            </a:pPr>
            <a:r>
              <a:rPr lang="en-US" sz="1500" dirty="0"/>
              <a:t>More than 1 in 5 </a:t>
            </a:r>
            <a:r>
              <a:rPr lang="en-US" altLang="en-US" sz="1500" dirty="0"/>
              <a:t>people with an HIV diagnosis </a:t>
            </a:r>
            <a:r>
              <a:rPr lang="en-US" sz="1500" dirty="0"/>
              <a:t>are not linked to care</a:t>
            </a:r>
          </a:p>
          <a:p>
            <a:pPr marL="400050">
              <a:buFont typeface="Wingdings" panose="05000000000000000000" pitchFamily="2" charset="2"/>
              <a:buChar char="§"/>
              <a:defRPr/>
            </a:pPr>
            <a:r>
              <a:rPr lang="en-US" sz="1500" dirty="0"/>
              <a:t>New HIV infections in the US:</a:t>
            </a:r>
          </a:p>
          <a:p>
            <a:pPr marL="800100">
              <a:buFont typeface="Wingdings" panose="05000000000000000000" pitchFamily="2" charset="2"/>
              <a:buChar char="§"/>
              <a:defRPr/>
            </a:pPr>
            <a:r>
              <a:rPr lang="en-US" sz="1500" dirty="0"/>
              <a:t>Almost 1/3 are from PLWH not diagnosed</a:t>
            </a:r>
          </a:p>
          <a:p>
            <a:pPr marL="800100">
              <a:buFont typeface="Wingdings" panose="05000000000000000000" pitchFamily="2" charset="2"/>
              <a:buChar char="§"/>
              <a:defRPr/>
            </a:pPr>
            <a:r>
              <a:rPr lang="en-US" sz="1500" dirty="0"/>
              <a:t>61.3% are from PLWH diagnosed by not in care</a:t>
            </a:r>
          </a:p>
          <a:p>
            <a:pPr marL="800100">
              <a:buFont typeface="Wingdings" panose="05000000000000000000" pitchFamily="2" charset="2"/>
              <a:buChar char="§"/>
              <a:defRPr/>
            </a:pPr>
            <a:r>
              <a:rPr lang="en-US" sz="1500" dirty="0"/>
              <a:t>Total: 91.5% come from PLWH unengaged in care</a:t>
            </a:r>
          </a:p>
          <a:p>
            <a:pPr marL="400050">
              <a:buFont typeface="Wingdings" panose="05000000000000000000" pitchFamily="2" charset="2"/>
              <a:buChar char="§"/>
              <a:defRPr/>
            </a:pPr>
            <a:endParaRPr lang="en-US" altLang="en-US" sz="800" dirty="0"/>
          </a:p>
        </p:txBody>
      </p:sp>
      <p:sp>
        <p:nvSpPr>
          <p:cNvPr id="136" name="Rectangle 13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2" name="Picture 2" descr="Image result for 90 90 90 targets hiv">
            <a:extLst>
              <a:ext uri="{FF2B5EF4-FFF2-40B4-BE49-F238E27FC236}">
                <a16:creationId xmlns:a16="http://schemas.microsoft.com/office/drawing/2014/main" id="{28A996A9-963F-43C5-9CBF-49A3FFBA5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545" b="41714"/>
          <a:stretch>
            <a:fillRect/>
          </a:stretch>
        </p:blipFill>
        <p:spPr bwMode="auto">
          <a:xfrm>
            <a:off x="5405862" y="2532941"/>
            <a:ext cx="6019331" cy="178887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id="{C1785FCB-39F6-4B4B-8359-F39A6BE24C46}"/>
              </a:ext>
            </a:extLst>
          </p:cNvPr>
          <p:cNvSpPr/>
          <p:nvPr/>
        </p:nvSpPr>
        <p:spPr>
          <a:xfrm>
            <a:off x="7608284" y="2452790"/>
            <a:ext cx="1614486" cy="1949171"/>
          </a:xfrm>
          <a:prstGeom prst="roundRect">
            <a:avLst/>
          </a:prstGeom>
          <a:noFill/>
          <a:ln w="57150">
            <a:solidFill>
              <a:srgbClr val="C4142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2" name="TextBox 1">
            <a:extLst>
              <a:ext uri="{FF2B5EF4-FFF2-40B4-BE49-F238E27FC236}">
                <a16:creationId xmlns:a16="http://schemas.microsoft.com/office/drawing/2014/main" id="{DFC74AA9-D636-44BD-BFAB-F2B6E490C916}"/>
              </a:ext>
            </a:extLst>
          </p:cNvPr>
          <p:cNvSpPr txBox="1"/>
          <p:nvPr/>
        </p:nvSpPr>
        <p:spPr>
          <a:xfrm>
            <a:off x="5765367" y="6296967"/>
            <a:ext cx="6426633" cy="523220"/>
          </a:xfrm>
          <a:prstGeom prst="rect">
            <a:avLst/>
          </a:prstGeom>
          <a:noFill/>
        </p:spPr>
        <p:txBody>
          <a:bodyPr wrap="square" rtlCol="0">
            <a:spAutoFit/>
          </a:bodyPr>
          <a:lstStyle/>
          <a:p>
            <a:pPr>
              <a:spcAft>
                <a:spcPts val="600"/>
              </a:spcAft>
            </a:pPr>
            <a:r>
              <a:rPr lang="en-US" sz="1400" dirty="0"/>
              <a:t>Source: SEIZING THE MOMENT GLOBAL AIDS UPDATE | 2020 Tackling entrenched inequalities to end epidemics UNAIDS 2020</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CD0B75984A74E9761559E8DBBA6B5" ma:contentTypeVersion="13" ma:contentTypeDescription="Create a new document." ma:contentTypeScope="" ma:versionID="3b7bb870f5bb338dff3eb5374676eeaa">
  <xsd:schema xmlns:xsd="http://www.w3.org/2001/XMLSchema" xmlns:xs="http://www.w3.org/2001/XMLSchema" xmlns:p="http://schemas.microsoft.com/office/2006/metadata/properties" xmlns:ns2="d574e637-7c3e-42e3-aa1b-13f8693b04d7" xmlns:ns3="c60cc2b2-8a55-4fab-b466-86d4179567e8" targetNamespace="http://schemas.microsoft.com/office/2006/metadata/properties" ma:root="true" ma:fieldsID="e130eaaee6d84f9fba90bb18441d671f" ns2:_="" ns3:_="">
    <xsd:import namespace="d574e637-7c3e-42e3-aa1b-13f8693b04d7"/>
    <xsd:import namespace="c60cc2b2-8a55-4fab-b466-86d4179567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e637-7c3e-42e3-aa1b-13f8693b04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cc2b2-8a55-4fab-b466-86d4179567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2F0F0E-56BD-4C71-A906-58D9473A19D9}"/>
</file>

<file path=customXml/itemProps2.xml><?xml version="1.0" encoding="utf-8"?>
<ds:datastoreItem xmlns:ds="http://schemas.openxmlformats.org/officeDocument/2006/customXml" ds:itemID="{B0F52063-3039-45B2-9965-5D671294B6FC}"/>
</file>

<file path=customXml/itemProps3.xml><?xml version="1.0" encoding="utf-8"?>
<ds:datastoreItem xmlns:ds="http://schemas.openxmlformats.org/officeDocument/2006/customXml" ds:itemID="{3DB7A943-20FE-46BE-98FD-A321336DA8DF}"/>
</file>

<file path=docProps/app.xml><?xml version="1.0" encoding="utf-8"?>
<Properties xmlns="http://schemas.openxmlformats.org/officeDocument/2006/extended-properties" xmlns:vt="http://schemas.openxmlformats.org/officeDocument/2006/docPropsVTypes">
  <TotalTime>42</TotalTime>
  <Words>8564</Words>
  <Application>Microsoft Office PowerPoint</Application>
  <PresentationFormat>Widescreen</PresentationFormat>
  <Paragraphs>529</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Cambria</vt:lpstr>
      <vt:lpstr>Open Sans</vt:lpstr>
      <vt:lpstr>Wingdings</vt:lpstr>
      <vt:lpstr>Office Theme</vt:lpstr>
      <vt:lpstr>PowerPoint Presentation</vt:lpstr>
      <vt:lpstr>Fast-Track Cities Initiative</vt:lpstr>
      <vt:lpstr>HIV Testing and Linkage to Care  Module Goal</vt:lpstr>
      <vt:lpstr>Learning Objectives</vt:lpstr>
      <vt:lpstr>LEARNING OBJECTIVES</vt:lpstr>
      <vt:lpstr>Module Overview</vt:lpstr>
      <vt:lpstr>The Importance and Challenges of Early HIV Diagnosis and Linkage to Care</vt:lpstr>
      <vt:lpstr>Research Shows Early Diagnosis and Linkage to Care are Important</vt:lpstr>
      <vt:lpstr>Where We Stand: HIV Testing and Linkage to Care</vt:lpstr>
      <vt:lpstr>HIV Testing Has Improved</vt:lpstr>
      <vt:lpstr>Testing for Acute HIV Infection</vt:lpstr>
      <vt:lpstr>Testing Challenges Vary Worldwide</vt:lpstr>
      <vt:lpstr>Stigma is a Barrier to HIV Testing </vt:lpstr>
      <vt:lpstr>Barriers to Linkage to Care</vt:lpstr>
      <vt:lpstr>Innovative HIV Testing Technologies </vt:lpstr>
      <vt:lpstr>Innovative HIV Testing Technologies</vt:lpstr>
      <vt:lpstr>Marketing and Delivery of HIVST</vt:lpstr>
      <vt:lpstr>Innovative Testing service delivery strategies </vt:lpstr>
      <vt:lpstr>Evidence-based Interventions for HIV Testing</vt:lpstr>
      <vt:lpstr>1. Multi-Disease Testing</vt:lpstr>
      <vt:lpstr>2. Mobile Testing </vt:lpstr>
      <vt:lpstr>2. Mobile Testing</vt:lpstr>
      <vt:lpstr>3. Home-Based HIV Testing</vt:lpstr>
      <vt:lpstr>4. Opt-Out HIV Testing </vt:lpstr>
      <vt:lpstr>5. Partner Notification (Index Testing)</vt:lpstr>
      <vt:lpstr>EVIDENCE-based interventions for linkage to Care</vt:lpstr>
      <vt:lpstr>Evidence-based Interventions for Linkage to Care</vt:lpstr>
      <vt:lpstr>1. Fast-track Treatment Initiation</vt:lpstr>
      <vt:lpstr>1. Fast-track Treatment Initiation </vt:lpstr>
      <vt:lpstr>2. HIV Checkpoints</vt:lpstr>
      <vt:lpstr>2. HIV Checkpoints</vt:lpstr>
      <vt:lpstr>3. Peer Navigation</vt:lpstr>
      <vt:lpstr>4. Decentralization and Community Health Workers</vt:lpstr>
      <vt:lpstr>5. Data to Care</vt:lpstr>
      <vt:lpstr>5. Data to Care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Duncombe</dc:creator>
  <cp:lastModifiedBy>Christopher Duncombe</cp:lastModifiedBy>
  <cp:revision>5</cp:revision>
  <dcterms:created xsi:type="dcterms:W3CDTF">2020-09-23T21:52:27Z</dcterms:created>
  <dcterms:modified xsi:type="dcterms:W3CDTF">2022-01-19T21:30:49Z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0x010100371CD0B75984A74E9761559E8DBBA6B5</vt:lpwstr>
  </property>
</Properties>
</file>