
<file path=[Content_Types].xml><?xml version="1.0" encoding="utf-8"?>
<Types xmlns="http://schemas.openxmlformats.org/package/2006/content-types">
  <Default Extension="pdf" ContentType="application/pdf"/>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diagrams/data2.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9.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9"/>
  </p:notesMasterIdLst>
  <p:sldIdLst>
    <p:sldId id="339" r:id="rId3"/>
    <p:sldId id="311" r:id="rId4"/>
    <p:sldId id="318" r:id="rId5"/>
    <p:sldId id="319" r:id="rId6"/>
    <p:sldId id="322" r:id="rId7"/>
    <p:sldId id="297" r:id="rId8"/>
    <p:sldId id="323" r:id="rId9"/>
    <p:sldId id="324" r:id="rId10"/>
    <p:sldId id="325" r:id="rId11"/>
    <p:sldId id="326" r:id="rId12"/>
    <p:sldId id="327" r:id="rId13"/>
    <p:sldId id="340" r:id="rId14"/>
    <p:sldId id="328" r:id="rId15"/>
    <p:sldId id="304" r:id="rId16"/>
    <p:sldId id="341" r:id="rId17"/>
    <p:sldId id="34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Thatcher" initials="MT" lastIdx="1" clrIdx="0">
    <p:extLst>
      <p:ext uri="{19B8F6BF-5375-455C-9EA6-DF929625EA0E}">
        <p15:presenceInfo xmlns:p15="http://schemas.microsoft.com/office/powerpoint/2012/main" userId="S::mthatcher@iapac.org::803f70c0-d07e-4299-ab3e-f0963c3b33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63" autoAdjust="0"/>
    <p:restoredTop sz="69330" autoAdjust="0"/>
  </p:normalViewPr>
  <p:slideViewPr>
    <p:cSldViewPr snapToGrid="0" snapToObjects="1">
      <p:cViewPr varScale="1">
        <p:scale>
          <a:sx n="41" d="100"/>
          <a:sy n="41" d="100"/>
        </p:scale>
        <p:origin x="1232" y="3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3.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3BE63E-7FA3-4E21-BDD2-A933F6A22C89}"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6AB1DA01-42EC-44E0-B0D4-CD1D36504CB4}">
      <dgm:prSet custT="1"/>
      <dgm:spPr>
        <a:solidFill>
          <a:schemeClr val="accent1">
            <a:lumMod val="50000"/>
          </a:schemeClr>
        </a:solidFill>
      </dgm:spPr>
      <dgm:t>
        <a:bodyPr/>
        <a:lstStyle/>
        <a:p>
          <a:r>
            <a:rPr lang="en-US" sz="2400" b="1" dirty="0"/>
            <a:t>After completing this module, you will be able to…</a:t>
          </a:r>
        </a:p>
      </dgm:t>
    </dgm:pt>
    <dgm:pt modelId="{09E79362-8753-4699-8B06-D95A4405D1D3}" type="parTrans" cxnId="{51ADD2CD-3B89-4973-9681-96D1090BD7B8}">
      <dgm:prSet/>
      <dgm:spPr/>
      <dgm:t>
        <a:bodyPr/>
        <a:lstStyle/>
        <a:p>
          <a:endParaRPr lang="en-US"/>
        </a:p>
      </dgm:t>
    </dgm:pt>
    <dgm:pt modelId="{F1DFBFB6-A224-4E0F-BEB3-54726CF110B4}" type="sibTrans" cxnId="{51ADD2CD-3B89-4973-9681-96D1090BD7B8}">
      <dgm:prSet/>
      <dgm:spPr/>
      <dgm:t>
        <a:bodyPr/>
        <a:lstStyle/>
        <a:p>
          <a:endParaRPr lang="en-US"/>
        </a:p>
      </dgm:t>
    </dgm:pt>
    <dgm:pt modelId="{7B9FB7A8-5A80-48EE-B2F9-CEBD5B1B2741}">
      <dgm:prSet/>
      <dgm:spPr/>
      <dgm:t>
        <a:bodyPr/>
        <a:lstStyle/>
        <a:p>
          <a:r>
            <a:rPr lang="en-US" dirty="0"/>
            <a:t>Explain the treatment and prevention benefits of ART</a:t>
          </a:r>
        </a:p>
      </dgm:t>
    </dgm:pt>
    <dgm:pt modelId="{29561FDC-6F41-452B-B552-E2924EFFD032}" type="parTrans" cxnId="{822A141B-2FB2-4377-BF49-C29FFA57A27C}">
      <dgm:prSet/>
      <dgm:spPr/>
      <dgm:t>
        <a:bodyPr/>
        <a:lstStyle/>
        <a:p>
          <a:endParaRPr lang="en-US"/>
        </a:p>
      </dgm:t>
    </dgm:pt>
    <dgm:pt modelId="{E657FD33-E1BC-447F-9A31-427C868C527C}" type="sibTrans" cxnId="{822A141B-2FB2-4377-BF49-C29FFA57A27C}">
      <dgm:prSet/>
      <dgm:spPr/>
      <dgm:t>
        <a:bodyPr/>
        <a:lstStyle/>
        <a:p>
          <a:endParaRPr lang="en-US"/>
        </a:p>
      </dgm:t>
    </dgm:pt>
    <dgm:pt modelId="{D5CE9104-6FDC-4CE1-AA46-1A02569103C5}">
      <dgm:prSet/>
      <dgm:spPr/>
      <dgm:t>
        <a:bodyPr/>
        <a:lstStyle/>
        <a:p>
          <a:r>
            <a:rPr lang="en-US" dirty="0"/>
            <a:t>Describe existing recommendations and the latest evidence on initiation of ART</a:t>
          </a:r>
        </a:p>
      </dgm:t>
    </dgm:pt>
    <dgm:pt modelId="{4F4F4073-50EE-46A7-BD3E-B3B1F8E8FDD9}" type="parTrans" cxnId="{F82252EE-DABF-4277-9F4C-CC904C8E32F5}">
      <dgm:prSet/>
      <dgm:spPr/>
      <dgm:t>
        <a:bodyPr/>
        <a:lstStyle/>
        <a:p>
          <a:endParaRPr lang="en-US"/>
        </a:p>
      </dgm:t>
    </dgm:pt>
    <dgm:pt modelId="{D23A0F2A-8D19-4CBF-A278-87458F37833C}" type="sibTrans" cxnId="{F82252EE-DABF-4277-9F4C-CC904C8E32F5}">
      <dgm:prSet/>
      <dgm:spPr/>
      <dgm:t>
        <a:bodyPr/>
        <a:lstStyle/>
        <a:p>
          <a:endParaRPr lang="en-US"/>
        </a:p>
      </dgm:t>
    </dgm:pt>
    <dgm:pt modelId="{57F7EA9F-9F93-461B-ACB4-C66D19ABE274}">
      <dgm:prSet/>
      <dgm:spPr/>
      <dgm:t>
        <a:bodyPr/>
        <a:lstStyle/>
        <a:p>
          <a:r>
            <a:rPr lang="en-US" dirty="0"/>
            <a:t>Describe how emerging HIV initiation, adherence and retention practices can maximize the proportion of  your HIV patients who are virally suppressed </a:t>
          </a:r>
        </a:p>
      </dgm:t>
    </dgm:pt>
    <dgm:pt modelId="{F811D246-24C7-46C9-8225-245A510F3523}" type="parTrans" cxnId="{8323FE5A-CF80-4233-95C9-8A2F811C59DC}">
      <dgm:prSet/>
      <dgm:spPr/>
      <dgm:t>
        <a:bodyPr/>
        <a:lstStyle/>
        <a:p>
          <a:endParaRPr lang="en-US"/>
        </a:p>
      </dgm:t>
    </dgm:pt>
    <dgm:pt modelId="{19C70E0E-0F70-4FA3-BB0D-BE1C8B4F8C2B}" type="sibTrans" cxnId="{8323FE5A-CF80-4233-95C9-8A2F811C59DC}">
      <dgm:prSet/>
      <dgm:spPr/>
      <dgm:t>
        <a:bodyPr/>
        <a:lstStyle/>
        <a:p>
          <a:endParaRPr lang="en-US"/>
        </a:p>
      </dgm:t>
    </dgm:pt>
    <dgm:pt modelId="{BBB65BDE-8B65-4545-BC4C-9CA217AA4E5D}" type="pres">
      <dgm:prSet presAssocID="{9D3BE63E-7FA3-4E21-BDD2-A933F6A22C89}" presName="linear" presStyleCnt="0">
        <dgm:presLayoutVars>
          <dgm:dir/>
          <dgm:animLvl val="lvl"/>
          <dgm:resizeHandles val="exact"/>
        </dgm:presLayoutVars>
      </dgm:prSet>
      <dgm:spPr/>
    </dgm:pt>
    <dgm:pt modelId="{8D0FFA07-F859-44F9-A1E3-9618B2D4B889}" type="pres">
      <dgm:prSet presAssocID="{6AB1DA01-42EC-44E0-B0D4-CD1D36504CB4}" presName="parentLin" presStyleCnt="0"/>
      <dgm:spPr/>
    </dgm:pt>
    <dgm:pt modelId="{AB0A8766-D632-4096-BD70-2BB3F517C018}" type="pres">
      <dgm:prSet presAssocID="{6AB1DA01-42EC-44E0-B0D4-CD1D36504CB4}" presName="parentLeftMargin" presStyleLbl="node1" presStyleIdx="0" presStyleCnt="1"/>
      <dgm:spPr/>
    </dgm:pt>
    <dgm:pt modelId="{B99102CC-2624-498F-905C-EA8BD2BAC5B4}" type="pres">
      <dgm:prSet presAssocID="{6AB1DA01-42EC-44E0-B0D4-CD1D36504CB4}" presName="parentText" presStyleLbl="node1" presStyleIdx="0" presStyleCnt="1">
        <dgm:presLayoutVars>
          <dgm:chMax val="0"/>
          <dgm:bulletEnabled val="1"/>
        </dgm:presLayoutVars>
      </dgm:prSet>
      <dgm:spPr/>
    </dgm:pt>
    <dgm:pt modelId="{E0F17A7E-91A0-4EA9-BCF7-22CA7B86D3A3}" type="pres">
      <dgm:prSet presAssocID="{6AB1DA01-42EC-44E0-B0D4-CD1D36504CB4}" presName="negativeSpace" presStyleCnt="0"/>
      <dgm:spPr/>
    </dgm:pt>
    <dgm:pt modelId="{96F9A60A-8F4B-4DC1-B40B-C0AA5A0E835B}" type="pres">
      <dgm:prSet presAssocID="{6AB1DA01-42EC-44E0-B0D4-CD1D36504CB4}" presName="childText" presStyleLbl="conFgAcc1" presStyleIdx="0" presStyleCnt="1">
        <dgm:presLayoutVars>
          <dgm:bulletEnabled val="1"/>
        </dgm:presLayoutVars>
      </dgm:prSet>
      <dgm:spPr/>
    </dgm:pt>
  </dgm:ptLst>
  <dgm:cxnLst>
    <dgm:cxn modelId="{822A141B-2FB2-4377-BF49-C29FFA57A27C}" srcId="{6AB1DA01-42EC-44E0-B0D4-CD1D36504CB4}" destId="{7B9FB7A8-5A80-48EE-B2F9-CEBD5B1B2741}" srcOrd="0" destOrd="0" parTransId="{29561FDC-6F41-452B-B552-E2924EFFD032}" sibTransId="{E657FD33-E1BC-447F-9A31-427C868C527C}"/>
    <dgm:cxn modelId="{9F8B1742-CBF8-4402-B8A9-5147816FA921}" type="presOf" srcId="{D5CE9104-6FDC-4CE1-AA46-1A02569103C5}" destId="{96F9A60A-8F4B-4DC1-B40B-C0AA5A0E835B}" srcOrd="0" destOrd="1" presId="urn:microsoft.com/office/officeart/2005/8/layout/list1"/>
    <dgm:cxn modelId="{8323FE5A-CF80-4233-95C9-8A2F811C59DC}" srcId="{6AB1DA01-42EC-44E0-B0D4-CD1D36504CB4}" destId="{57F7EA9F-9F93-461B-ACB4-C66D19ABE274}" srcOrd="2" destOrd="0" parTransId="{F811D246-24C7-46C9-8225-245A510F3523}" sibTransId="{19C70E0E-0F70-4FA3-BB0D-BE1C8B4F8C2B}"/>
    <dgm:cxn modelId="{ED62FF97-99E1-4CF1-8027-8C0659FF62D3}" type="presOf" srcId="{7B9FB7A8-5A80-48EE-B2F9-CEBD5B1B2741}" destId="{96F9A60A-8F4B-4DC1-B40B-C0AA5A0E835B}" srcOrd="0" destOrd="0" presId="urn:microsoft.com/office/officeart/2005/8/layout/list1"/>
    <dgm:cxn modelId="{54C4E19B-A964-4721-939F-B87C1C5E6573}" type="presOf" srcId="{6AB1DA01-42EC-44E0-B0D4-CD1D36504CB4}" destId="{B99102CC-2624-498F-905C-EA8BD2BAC5B4}" srcOrd="1" destOrd="0" presId="urn:microsoft.com/office/officeart/2005/8/layout/list1"/>
    <dgm:cxn modelId="{54B3A5B9-5CA1-48BE-A55D-5B03AA20FBFF}" type="presOf" srcId="{6AB1DA01-42EC-44E0-B0D4-CD1D36504CB4}" destId="{AB0A8766-D632-4096-BD70-2BB3F517C018}" srcOrd="0" destOrd="0" presId="urn:microsoft.com/office/officeart/2005/8/layout/list1"/>
    <dgm:cxn modelId="{B02DD3C8-86B5-49EC-A93A-D0B377A667F6}" type="presOf" srcId="{57F7EA9F-9F93-461B-ACB4-C66D19ABE274}" destId="{96F9A60A-8F4B-4DC1-B40B-C0AA5A0E835B}" srcOrd="0" destOrd="2" presId="urn:microsoft.com/office/officeart/2005/8/layout/list1"/>
    <dgm:cxn modelId="{FE2AC6CC-4B17-4BD0-AB9A-C315EA57D260}" type="presOf" srcId="{9D3BE63E-7FA3-4E21-BDD2-A933F6A22C89}" destId="{BBB65BDE-8B65-4545-BC4C-9CA217AA4E5D}" srcOrd="0" destOrd="0" presId="urn:microsoft.com/office/officeart/2005/8/layout/list1"/>
    <dgm:cxn modelId="{51ADD2CD-3B89-4973-9681-96D1090BD7B8}" srcId="{9D3BE63E-7FA3-4E21-BDD2-A933F6A22C89}" destId="{6AB1DA01-42EC-44E0-B0D4-CD1D36504CB4}" srcOrd="0" destOrd="0" parTransId="{09E79362-8753-4699-8B06-D95A4405D1D3}" sibTransId="{F1DFBFB6-A224-4E0F-BEB3-54726CF110B4}"/>
    <dgm:cxn modelId="{F82252EE-DABF-4277-9F4C-CC904C8E32F5}" srcId="{6AB1DA01-42EC-44E0-B0D4-CD1D36504CB4}" destId="{D5CE9104-6FDC-4CE1-AA46-1A02569103C5}" srcOrd="1" destOrd="0" parTransId="{4F4F4073-50EE-46A7-BD3E-B3B1F8E8FDD9}" sibTransId="{D23A0F2A-8D19-4CBF-A278-87458F37833C}"/>
    <dgm:cxn modelId="{3442B460-659C-4DDE-90AC-31B10487F9DA}" type="presParOf" srcId="{BBB65BDE-8B65-4545-BC4C-9CA217AA4E5D}" destId="{8D0FFA07-F859-44F9-A1E3-9618B2D4B889}" srcOrd="0" destOrd="0" presId="urn:microsoft.com/office/officeart/2005/8/layout/list1"/>
    <dgm:cxn modelId="{55955C50-4A2D-4854-B843-A8EAF961F7DA}" type="presParOf" srcId="{8D0FFA07-F859-44F9-A1E3-9618B2D4B889}" destId="{AB0A8766-D632-4096-BD70-2BB3F517C018}" srcOrd="0" destOrd="0" presId="urn:microsoft.com/office/officeart/2005/8/layout/list1"/>
    <dgm:cxn modelId="{7FC86000-3260-4E61-B5E8-1DE4202DFFE9}" type="presParOf" srcId="{8D0FFA07-F859-44F9-A1E3-9618B2D4B889}" destId="{B99102CC-2624-498F-905C-EA8BD2BAC5B4}" srcOrd="1" destOrd="0" presId="urn:microsoft.com/office/officeart/2005/8/layout/list1"/>
    <dgm:cxn modelId="{78B4E95A-FE62-47A3-8C31-F92E25445323}" type="presParOf" srcId="{BBB65BDE-8B65-4545-BC4C-9CA217AA4E5D}" destId="{E0F17A7E-91A0-4EA9-BCF7-22CA7B86D3A3}" srcOrd="1" destOrd="0" presId="urn:microsoft.com/office/officeart/2005/8/layout/list1"/>
    <dgm:cxn modelId="{B930937F-C1C4-4C69-A45A-CEFFBC59FAFC}" type="presParOf" srcId="{BBB65BDE-8B65-4545-BC4C-9CA217AA4E5D}" destId="{96F9A60A-8F4B-4DC1-B40B-C0AA5A0E835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8A2928-33F6-4A40-8103-C92ACDAF962A}"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90BF4B6-349E-49B9-A5E2-7A0D3CBE0AB7}">
      <dgm:prSet custT="1"/>
      <dgm:spPr/>
      <dgm:t>
        <a:bodyPr/>
        <a:lstStyle/>
        <a:p>
          <a:pPr>
            <a:lnSpc>
              <a:spcPct val="100000"/>
            </a:lnSpc>
          </a:pPr>
          <a:r>
            <a:rPr lang="en-US" sz="2800" dirty="0"/>
            <a:t>Treatment Guidelines</a:t>
          </a:r>
        </a:p>
      </dgm:t>
    </dgm:pt>
    <dgm:pt modelId="{4160EC7F-5208-4078-BE05-ED41E66E75E3}" type="parTrans" cxnId="{527E0F99-542C-46EC-896A-E2E4646D9FEC}">
      <dgm:prSet/>
      <dgm:spPr/>
      <dgm:t>
        <a:bodyPr/>
        <a:lstStyle/>
        <a:p>
          <a:endParaRPr lang="en-US"/>
        </a:p>
      </dgm:t>
    </dgm:pt>
    <dgm:pt modelId="{FCA2370F-B093-4DC2-88CA-C0ED4A124E7F}" type="sibTrans" cxnId="{527E0F99-542C-46EC-896A-E2E4646D9FEC}">
      <dgm:prSet/>
      <dgm:spPr/>
      <dgm:t>
        <a:bodyPr/>
        <a:lstStyle/>
        <a:p>
          <a:endParaRPr lang="en-US"/>
        </a:p>
      </dgm:t>
    </dgm:pt>
    <dgm:pt modelId="{AC68272E-1150-4E45-AF15-6898005AD9B9}">
      <dgm:prSet custT="1"/>
      <dgm:spPr/>
      <dgm:t>
        <a:bodyPr/>
        <a:lstStyle/>
        <a:p>
          <a:pPr>
            <a:lnSpc>
              <a:spcPct val="100000"/>
            </a:lnSpc>
          </a:pPr>
          <a:r>
            <a:rPr lang="en-US" sz="2800" kern="1200" dirty="0">
              <a:solidFill>
                <a:prstClr val="black">
                  <a:hueOff val="0"/>
                  <a:satOff val="0"/>
                  <a:lumOff val="0"/>
                  <a:alphaOff val="0"/>
                </a:prstClr>
              </a:solidFill>
              <a:latin typeface="Calibri"/>
              <a:ea typeface="+mn-ea"/>
              <a:cs typeface="+mn-cs"/>
            </a:rPr>
            <a:t>The Importance of the Earliest Possible Treatment Initiation</a:t>
          </a:r>
        </a:p>
      </dgm:t>
    </dgm:pt>
    <dgm:pt modelId="{F0206BA1-5E19-465B-A0B5-92161CC57223}" type="parTrans" cxnId="{6F12B414-0E79-428D-87C1-5F960AB724C7}">
      <dgm:prSet/>
      <dgm:spPr/>
      <dgm:t>
        <a:bodyPr/>
        <a:lstStyle/>
        <a:p>
          <a:endParaRPr lang="en-US"/>
        </a:p>
      </dgm:t>
    </dgm:pt>
    <dgm:pt modelId="{F7EDABCE-D5F0-4F85-98A4-7CAFF9A26EE8}" type="sibTrans" cxnId="{6F12B414-0E79-428D-87C1-5F960AB724C7}">
      <dgm:prSet/>
      <dgm:spPr/>
      <dgm:t>
        <a:bodyPr/>
        <a:lstStyle/>
        <a:p>
          <a:endParaRPr lang="en-US"/>
        </a:p>
      </dgm:t>
    </dgm:pt>
    <dgm:pt modelId="{5F3ED130-467C-4578-8419-E1A071C63258}">
      <dgm:prSet custT="1"/>
      <dgm:spPr/>
      <dgm:t>
        <a:bodyPr/>
        <a:lstStyle/>
        <a:p>
          <a:pPr>
            <a:lnSpc>
              <a:spcPct val="100000"/>
            </a:lnSpc>
          </a:pPr>
          <a:r>
            <a:rPr lang="en-US" sz="2800" dirty="0"/>
            <a:t>Fast-Tracking Treatment Initiation</a:t>
          </a:r>
        </a:p>
      </dgm:t>
    </dgm:pt>
    <dgm:pt modelId="{EF280119-6CD0-4FCF-B3C0-55F129A216E6}" type="parTrans" cxnId="{CAE4300F-E5F7-47A2-AC31-6898B342A2C7}">
      <dgm:prSet/>
      <dgm:spPr/>
      <dgm:t>
        <a:bodyPr/>
        <a:lstStyle/>
        <a:p>
          <a:endParaRPr lang="en-US"/>
        </a:p>
      </dgm:t>
    </dgm:pt>
    <dgm:pt modelId="{9B6C5616-82D1-4B5D-83C9-B5EA77F772FC}" type="sibTrans" cxnId="{CAE4300F-E5F7-47A2-AC31-6898B342A2C7}">
      <dgm:prSet/>
      <dgm:spPr/>
      <dgm:t>
        <a:bodyPr/>
        <a:lstStyle/>
        <a:p>
          <a:endParaRPr lang="en-US"/>
        </a:p>
      </dgm:t>
    </dgm:pt>
    <dgm:pt modelId="{FC2D1E42-075E-49DB-A08B-6F3B8DD499C0}" type="pres">
      <dgm:prSet presAssocID="{A08A2928-33F6-4A40-8103-C92ACDAF962A}" presName="root" presStyleCnt="0">
        <dgm:presLayoutVars>
          <dgm:dir/>
          <dgm:resizeHandles val="exact"/>
        </dgm:presLayoutVars>
      </dgm:prSet>
      <dgm:spPr/>
    </dgm:pt>
    <dgm:pt modelId="{0C17FC92-F896-413E-B393-94B75BB13949}" type="pres">
      <dgm:prSet presAssocID="{D90BF4B6-349E-49B9-A5E2-7A0D3CBE0AB7}" presName="compNode" presStyleCnt="0"/>
      <dgm:spPr/>
    </dgm:pt>
    <dgm:pt modelId="{5652A740-E1BC-42AD-B660-44AB7694F20B}" type="pres">
      <dgm:prSet presAssocID="{D90BF4B6-349E-49B9-A5E2-7A0D3CBE0AB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edical"/>
        </a:ext>
      </dgm:extLst>
    </dgm:pt>
    <dgm:pt modelId="{8AB3EF76-8FEF-4CCE-AF42-01A66AE1901E}" type="pres">
      <dgm:prSet presAssocID="{D90BF4B6-349E-49B9-A5E2-7A0D3CBE0AB7}" presName="spaceRect" presStyleCnt="0"/>
      <dgm:spPr/>
    </dgm:pt>
    <dgm:pt modelId="{BCC53CE1-5A3D-4228-B763-236D82C686E2}" type="pres">
      <dgm:prSet presAssocID="{D90BF4B6-349E-49B9-A5E2-7A0D3CBE0AB7}" presName="textRect" presStyleLbl="revTx" presStyleIdx="0" presStyleCnt="3">
        <dgm:presLayoutVars>
          <dgm:chMax val="1"/>
          <dgm:chPref val="1"/>
        </dgm:presLayoutVars>
      </dgm:prSet>
      <dgm:spPr/>
    </dgm:pt>
    <dgm:pt modelId="{AB427177-2F1B-4456-9157-49035C282ACC}" type="pres">
      <dgm:prSet presAssocID="{FCA2370F-B093-4DC2-88CA-C0ED4A124E7F}" presName="sibTrans" presStyleCnt="0"/>
      <dgm:spPr/>
    </dgm:pt>
    <dgm:pt modelId="{380394F7-1B41-435D-85F0-FC2E50090E9B}" type="pres">
      <dgm:prSet presAssocID="{AC68272E-1150-4E45-AF15-6898005AD9B9}" presName="compNode" presStyleCnt="0"/>
      <dgm:spPr/>
    </dgm:pt>
    <dgm:pt modelId="{4C65FA31-5DB4-4EF4-9C4D-8C6E38F2040A}" type="pres">
      <dgm:prSet presAssocID="{AC68272E-1150-4E45-AF15-6898005AD9B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dicine"/>
        </a:ext>
      </dgm:extLst>
    </dgm:pt>
    <dgm:pt modelId="{405388FC-96BB-46D9-A338-52DC29DE510F}" type="pres">
      <dgm:prSet presAssocID="{AC68272E-1150-4E45-AF15-6898005AD9B9}" presName="spaceRect" presStyleCnt="0"/>
      <dgm:spPr/>
    </dgm:pt>
    <dgm:pt modelId="{8060C32F-1652-4F63-857A-0D27327835C2}" type="pres">
      <dgm:prSet presAssocID="{AC68272E-1150-4E45-AF15-6898005AD9B9}" presName="textRect" presStyleLbl="revTx" presStyleIdx="1" presStyleCnt="3" custScaleX="207137">
        <dgm:presLayoutVars>
          <dgm:chMax val="1"/>
          <dgm:chPref val="1"/>
        </dgm:presLayoutVars>
      </dgm:prSet>
      <dgm:spPr/>
    </dgm:pt>
    <dgm:pt modelId="{4EBCF714-A2D0-46DF-915A-60C39F24C7B4}" type="pres">
      <dgm:prSet presAssocID="{F7EDABCE-D5F0-4F85-98A4-7CAFF9A26EE8}" presName="sibTrans" presStyleCnt="0"/>
      <dgm:spPr/>
    </dgm:pt>
    <dgm:pt modelId="{533FD784-64FA-48CF-9EAB-B124B003B989}" type="pres">
      <dgm:prSet presAssocID="{5F3ED130-467C-4578-8419-E1A071C63258}" presName="compNode" presStyleCnt="0"/>
      <dgm:spPr/>
    </dgm:pt>
    <dgm:pt modelId="{0C0E4E17-D2E6-4622-B6FF-CE9C63AEA5F9}" type="pres">
      <dgm:prSet presAssocID="{5F3ED130-467C-4578-8419-E1A071C6325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un"/>
        </a:ext>
      </dgm:extLst>
    </dgm:pt>
    <dgm:pt modelId="{52518BC0-509A-48A1-B6DF-DA73473BE837}" type="pres">
      <dgm:prSet presAssocID="{5F3ED130-467C-4578-8419-E1A071C63258}" presName="spaceRect" presStyleCnt="0"/>
      <dgm:spPr/>
    </dgm:pt>
    <dgm:pt modelId="{05833982-B9E7-41B8-8737-4A77AA845717}" type="pres">
      <dgm:prSet presAssocID="{5F3ED130-467C-4578-8419-E1A071C63258}" presName="textRect" presStyleLbl="revTx" presStyleIdx="2" presStyleCnt="3">
        <dgm:presLayoutVars>
          <dgm:chMax val="1"/>
          <dgm:chPref val="1"/>
        </dgm:presLayoutVars>
      </dgm:prSet>
      <dgm:spPr/>
    </dgm:pt>
  </dgm:ptLst>
  <dgm:cxnLst>
    <dgm:cxn modelId="{CAE4300F-E5F7-47A2-AC31-6898B342A2C7}" srcId="{A08A2928-33F6-4A40-8103-C92ACDAF962A}" destId="{5F3ED130-467C-4578-8419-E1A071C63258}" srcOrd="2" destOrd="0" parTransId="{EF280119-6CD0-4FCF-B3C0-55F129A216E6}" sibTransId="{9B6C5616-82D1-4B5D-83C9-B5EA77F772FC}"/>
    <dgm:cxn modelId="{6F12B414-0E79-428D-87C1-5F960AB724C7}" srcId="{A08A2928-33F6-4A40-8103-C92ACDAF962A}" destId="{AC68272E-1150-4E45-AF15-6898005AD9B9}" srcOrd="1" destOrd="0" parTransId="{F0206BA1-5E19-465B-A0B5-92161CC57223}" sibTransId="{F7EDABCE-D5F0-4F85-98A4-7CAFF9A26EE8}"/>
    <dgm:cxn modelId="{A0E33172-AA01-47B6-B7DC-841B7011A827}" type="presOf" srcId="{D90BF4B6-349E-49B9-A5E2-7A0D3CBE0AB7}" destId="{BCC53CE1-5A3D-4228-B763-236D82C686E2}" srcOrd="0" destOrd="0" presId="urn:microsoft.com/office/officeart/2018/2/layout/IconLabelList"/>
    <dgm:cxn modelId="{96384B7E-CB4F-4D32-942C-6E65DAE354F9}" type="presOf" srcId="{AC68272E-1150-4E45-AF15-6898005AD9B9}" destId="{8060C32F-1652-4F63-857A-0D27327835C2}" srcOrd="0" destOrd="0" presId="urn:microsoft.com/office/officeart/2018/2/layout/IconLabelList"/>
    <dgm:cxn modelId="{527E0F99-542C-46EC-896A-E2E4646D9FEC}" srcId="{A08A2928-33F6-4A40-8103-C92ACDAF962A}" destId="{D90BF4B6-349E-49B9-A5E2-7A0D3CBE0AB7}" srcOrd="0" destOrd="0" parTransId="{4160EC7F-5208-4078-BE05-ED41E66E75E3}" sibTransId="{FCA2370F-B093-4DC2-88CA-C0ED4A124E7F}"/>
    <dgm:cxn modelId="{038D22C8-A898-42F5-9180-C607A2CEB03C}" type="presOf" srcId="{5F3ED130-467C-4578-8419-E1A071C63258}" destId="{05833982-B9E7-41B8-8737-4A77AA845717}" srcOrd="0" destOrd="0" presId="urn:microsoft.com/office/officeart/2018/2/layout/IconLabelList"/>
    <dgm:cxn modelId="{B29EE2E0-0511-487B-A85E-120F0F20B848}" type="presOf" srcId="{A08A2928-33F6-4A40-8103-C92ACDAF962A}" destId="{FC2D1E42-075E-49DB-A08B-6F3B8DD499C0}" srcOrd="0" destOrd="0" presId="urn:microsoft.com/office/officeart/2018/2/layout/IconLabelList"/>
    <dgm:cxn modelId="{0D7B6284-3976-41E1-A352-27324704A7DC}" type="presParOf" srcId="{FC2D1E42-075E-49DB-A08B-6F3B8DD499C0}" destId="{0C17FC92-F896-413E-B393-94B75BB13949}" srcOrd="0" destOrd="0" presId="urn:microsoft.com/office/officeart/2018/2/layout/IconLabelList"/>
    <dgm:cxn modelId="{732EB628-B20E-48B7-B580-1D8CC7AAFFF1}" type="presParOf" srcId="{0C17FC92-F896-413E-B393-94B75BB13949}" destId="{5652A740-E1BC-42AD-B660-44AB7694F20B}" srcOrd="0" destOrd="0" presId="urn:microsoft.com/office/officeart/2018/2/layout/IconLabelList"/>
    <dgm:cxn modelId="{74936165-EFAC-43E8-BFBE-74DCB14575F6}" type="presParOf" srcId="{0C17FC92-F896-413E-B393-94B75BB13949}" destId="{8AB3EF76-8FEF-4CCE-AF42-01A66AE1901E}" srcOrd="1" destOrd="0" presId="urn:microsoft.com/office/officeart/2018/2/layout/IconLabelList"/>
    <dgm:cxn modelId="{75ADB9AE-36F4-4627-B8B0-C32252566EF1}" type="presParOf" srcId="{0C17FC92-F896-413E-B393-94B75BB13949}" destId="{BCC53CE1-5A3D-4228-B763-236D82C686E2}" srcOrd="2" destOrd="0" presId="urn:microsoft.com/office/officeart/2018/2/layout/IconLabelList"/>
    <dgm:cxn modelId="{411245C9-06C4-4B40-8613-3D95ADBF2663}" type="presParOf" srcId="{FC2D1E42-075E-49DB-A08B-6F3B8DD499C0}" destId="{AB427177-2F1B-4456-9157-49035C282ACC}" srcOrd="1" destOrd="0" presId="urn:microsoft.com/office/officeart/2018/2/layout/IconLabelList"/>
    <dgm:cxn modelId="{B5452C48-351E-4333-A803-57E695593364}" type="presParOf" srcId="{FC2D1E42-075E-49DB-A08B-6F3B8DD499C0}" destId="{380394F7-1B41-435D-85F0-FC2E50090E9B}" srcOrd="2" destOrd="0" presId="urn:microsoft.com/office/officeart/2018/2/layout/IconLabelList"/>
    <dgm:cxn modelId="{855BC168-31CD-46AB-AE79-8F96DE9A034D}" type="presParOf" srcId="{380394F7-1B41-435D-85F0-FC2E50090E9B}" destId="{4C65FA31-5DB4-4EF4-9C4D-8C6E38F2040A}" srcOrd="0" destOrd="0" presId="urn:microsoft.com/office/officeart/2018/2/layout/IconLabelList"/>
    <dgm:cxn modelId="{C091DF03-A4AF-4CAB-9F29-63F41898B106}" type="presParOf" srcId="{380394F7-1B41-435D-85F0-FC2E50090E9B}" destId="{405388FC-96BB-46D9-A338-52DC29DE510F}" srcOrd="1" destOrd="0" presId="urn:microsoft.com/office/officeart/2018/2/layout/IconLabelList"/>
    <dgm:cxn modelId="{14D77A4B-AE5B-4E77-B0B2-CB630790BC9F}" type="presParOf" srcId="{380394F7-1B41-435D-85F0-FC2E50090E9B}" destId="{8060C32F-1652-4F63-857A-0D27327835C2}" srcOrd="2" destOrd="0" presId="urn:microsoft.com/office/officeart/2018/2/layout/IconLabelList"/>
    <dgm:cxn modelId="{FB24E7C2-FC20-41C7-8BB6-A0B70C516005}" type="presParOf" srcId="{FC2D1E42-075E-49DB-A08B-6F3B8DD499C0}" destId="{4EBCF714-A2D0-46DF-915A-60C39F24C7B4}" srcOrd="3" destOrd="0" presId="urn:microsoft.com/office/officeart/2018/2/layout/IconLabelList"/>
    <dgm:cxn modelId="{4C9A4B31-2C20-40C8-89F7-3A0F4635D8CC}" type="presParOf" srcId="{FC2D1E42-075E-49DB-A08B-6F3B8DD499C0}" destId="{533FD784-64FA-48CF-9EAB-B124B003B989}" srcOrd="4" destOrd="0" presId="urn:microsoft.com/office/officeart/2018/2/layout/IconLabelList"/>
    <dgm:cxn modelId="{D8F66216-273C-41BB-BE95-DC85E3278B5D}" type="presParOf" srcId="{533FD784-64FA-48CF-9EAB-B124B003B989}" destId="{0C0E4E17-D2E6-4622-B6FF-CE9C63AEA5F9}" srcOrd="0" destOrd="0" presId="urn:microsoft.com/office/officeart/2018/2/layout/IconLabelList"/>
    <dgm:cxn modelId="{BA399721-A083-4C55-AD8D-B73BB6BA4D22}" type="presParOf" srcId="{533FD784-64FA-48CF-9EAB-B124B003B989}" destId="{52518BC0-509A-48A1-B6DF-DA73473BE837}" srcOrd="1" destOrd="0" presId="urn:microsoft.com/office/officeart/2018/2/layout/IconLabelList"/>
    <dgm:cxn modelId="{35038C8D-D13A-4E94-B95C-A64E092225C3}" type="presParOf" srcId="{533FD784-64FA-48CF-9EAB-B124B003B989}" destId="{05833982-B9E7-41B8-8737-4A77AA845717}"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9A60A-8F4B-4DC1-B40B-C0AA5A0E835B}">
      <dsp:nvSpPr>
        <dsp:cNvPr id="0" name=""/>
        <dsp:cNvSpPr/>
      </dsp:nvSpPr>
      <dsp:spPr>
        <a:xfrm>
          <a:off x="0" y="597924"/>
          <a:ext cx="10515600" cy="361305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16127" tIns="645668" rIns="816127" bIns="220472" numCol="1" spcCol="1270" anchor="t" anchorCtr="0">
          <a:noAutofit/>
        </a:bodyPr>
        <a:lstStyle/>
        <a:p>
          <a:pPr marL="285750" lvl="1" indent="-285750" algn="l" defTabSz="1377950">
            <a:lnSpc>
              <a:spcPct val="90000"/>
            </a:lnSpc>
            <a:spcBef>
              <a:spcPct val="0"/>
            </a:spcBef>
            <a:spcAft>
              <a:spcPct val="15000"/>
            </a:spcAft>
            <a:buChar char="•"/>
          </a:pPr>
          <a:r>
            <a:rPr lang="en-US" sz="3100" kern="1200" dirty="0"/>
            <a:t>Explain the treatment and prevention benefits of ART</a:t>
          </a:r>
        </a:p>
        <a:p>
          <a:pPr marL="285750" lvl="1" indent="-285750" algn="l" defTabSz="1377950">
            <a:lnSpc>
              <a:spcPct val="90000"/>
            </a:lnSpc>
            <a:spcBef>
              <a:spcPct val="0"/>
            </a:spcBef>
            <a:spcAft>
              <a:spcPct val="15000"/>
            </a:spcAft>
            <a:buChar char="•"/>
          </a:pPr>
          <a:r>
            <a:rPr lang="en-US" sz="3100" kern="1200" dirty="0"/>
            <a:t>Describe existing recommendations and the latest evidence on initiation of ART</a:t>
          </a:r>
        </a:p>
        <a:p>
          <a:pPr marL="285750" lvl="1" indent="-285750" algn="l" defTabSz="1377950">
            <a:lnSpc>
              <a:spcPct val="90000"/>
            </a:lnSpc>
            <a:spcBef>
              <a:spcPct val="0"/>
            </a:spcBef>
            <a:spcAft>
              <a:spcPct val="15000"/>
            </a:spcAft>
            <a:buChar char="•"/>
          </a:pPr>
          <a:r>
            <a:rPr lang="en-US" sz="3100" kern="1200" dirty="0"/>
            <a:t>Describe how emerging HIV initiation, adherence and retention practices can maximize the proportion of  your HIV patients who are virally suppressed </a:t>
          </a:r>
        </a:p>
      </dsp:txBody>
      <dsp:txXfrm>
        <a:off x="0" y="597924"/>
        <a:ext cx="10515600" cy="3613050"/>
      </dsp:txXfrm>
    </dsp:sp>
    <dsp:sp modelId="{B99102CC-2624-498F-905C-EA8BD2BAC5B4}">
      <dsp:nvSpPr>
        <dsp:cNvPr id="0" name=""/>
        <dsp:cNvSpPr/>
      </dsp:nvSpPr>
      <dsp:spPr>
        <a:xfrm>
          <a:off x="525780" y="140364"/>
          <a:ext cx="7360920" cy="915120"/>
        </a:xfrm>
        <a:prstGeom prst="roundRect">
          <a:avLst/>
        </a:prstGeom>
        <a:solidFill>
          <a:schemeClr val="accent1">
            <a:lumMod val="5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b="1" kern="1200" dirty="0"/>
            <a:t>After completing this module, you will be able to…</a:t>
          </a:r>
        </a:p>
      </dsp:txBody>
      <dsp:txXfrm>
        <a:off x="570452" y="185036"/>
        <a:ext cx="7271576" cy="825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2A740-E1BC-42AD-B660-44AB7694F20B}">
      <dsp:nvSpPr>
        <dsp:cNvPr id="0" name=""/>
        <dsp:cNvSpPr/>
      </dsp:nvSpPr>
      <dsp:spPr>
        <a:xfrm>
          <a:off x="892438" y="1092066"/>
          <a:ext cx="1067985" cy="10679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C53CE1-5A3D-4228-B763-236D82C686E2}">
      <dsp:nvSpPr>
        <dsp:cNvPr id="0" name=""/>
        <dsp:cNvSpPr/>
      </dsp:nvSpPr>
      <dsp:spPr>
        <a:xfrm>
          <a:off x="239781" y="2511594"/>
          <a:ext cx="2373300" cy="922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t>Treatment Guidelines</a:t>
          </a:r>
        </a:p>
      </dsp:txBody>
      <dsp:txXfrm>
        <a:off x="239781" y="2511594"/>
        <a:ext cx="2373300" cy="922302"/>
      </dsp:txXfrm>
    </dsp:sp>
    <dsp:sp modelId="{4C65FA31-5DB4-4EF4-9C4D-8C6E38F2040A}">
      <dsp:nvSpPr>
        <dsp:cNvPr id="0" name=""/>
        <dsp:cNvSpPr/>
      </dsp:nvSpPr>
      <dsp:spPr>
        <a:xfrm>
          <a:off x="4952407" y="1092066"/>
          <a:ext cx="1067985" cy="10679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60C32F-1652-4F63-857A-0D27327835C2}">
      <dsp:nvSpPr>
        <dsp:cNvPr id="0" name=""/>
        <dsp:cNvSpPr/>
      </dsp:nvSpPr>
      <dsp:spPr>
        <a:xfrm>
          <a:off x="3028408" y="2511594"/>
          <a:ext cx="4915982" cy="922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solidFill>
                <a:prstClr val="black">
                  <a:hueOff val="0"/>
                  <a:satOff val="0"/>
                  <a:lumOff val="0"/>
                  <a:alphaOff val="0"/>
                </a:prstClr>
              </a:solidFill>
              <a:latin typeface="Calibri"/>
              <a:ea typeface="+mn-ea"/>
              <a:cs typeface="+mn-cs"/>
            </a:rPr>
            <a:t>The Importance of the Earliest Possible Treatment Initiation</a:t>
          </a:r>
        </a:p>
      </dsp:txBody>
      <dsp:txXfrm>
        <a:off x="3028408" y="2511594"/>
        <a:ext cx="4915982" cy="922302"/>
      </dsp:txXfrm>
    </dsp:sp>
    <dsp:sp modelId="{0C0E4E17-D2E6-4622-B6FF-CE9C63AEA5F9}">
      <dsp:nvSpPr>
        <dsp:cNvPr id="0" name=""/>
        <dsp:cNvSpPr/>
      </dsp:nvSpPr>
      <dsp:spPr>
        <a:xfrm>
          <a:off x="9012376" y="1092066"/>
          <a:ext cx="1067985" cy="10679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833982-B9E7-41B8-8737-4A77AA845717}">
      <dsp:nvSpPr>
        <dsp:cNvPr id="0" name=""/>
        <dsp:cNvSpPr/>
      </dsp:nvSpPr>
      <dsp:spPr>
        <a:xfrm>
          <a:off x="8359718" y="2511594"/>
          <a:ext cx="2373300" cy="922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t>Fast-Tracking Treatment Initiation</a:t>
          </a:r>
        </a:p>
      </dsp:txBody>
      <dsp:txXfrm>
        <a:off x="8359718" y="2511594"/>
        <a:ext cx="2373300" cy="92230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444D5-7B8B-6F4F-A23F-72F2F1B255AE}"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BE415C-572E-4248-A06F-672BECD89199}" type="slidenum">
              <a:rPr lang="en-US" smtClean="0"/>
              <a:t>‹#›</a:t>
            </a:fld>
            <a:endParaRPr lang="en-US"/>
          </a:p>
        </p:txBody>
      </p:sp>
    </p:spTree>
    <p:extLst>
      <p:ext uri="{BB962C8B-B14F-4D97-AF65-F5344CB8AC3E}">
        <p14:creationId xmlns:p14="http://schemas.microsoft.com/office/powerpoint/2010/main" val="1906917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a:t>
            </a:fld>
            <a:endParaRPr lang="en-US"/>
          </a:p>
        </p:txBody>
      </p:sp>
    </p:spTree>
    <p:extLst>
      <p:ext uri="{BB962C8B-B14F-4D97-AF65-F5344CB8AC3E}">
        <p14:creationId xmlns:p14="http://schemas.microsoft.com/office/powerpoint/2010/main" val="411714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translate the guidelines’ recommendation for immediate initiation of treatment, numerous cities, including New York and San Francisco, now offer same-day treatment initiation.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Studies indicate that, compared with people who wait to start HIV treatment, people who initiate antiretroviral therapy on the same day they are diagnosed are more likely to be linked to care, more likely to remain engaged in care, and more likely to be virally suppressed.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Same-day treatment initiation must in all cases be voluntary. Individuals who are not ready to begin HIV treatment should not be pressured to do so but instead should receive counseling, education and support.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San Francisco has implemented the RAPID protocol, which aims to link all people who test HIV-positive to HIV care within five days of diagnosis. HIV treatment is initiated at the first clinic visit. All HIV providers and health navigators in San Francisco were trained on the RAPID protocol. In the three years since its initiation, the RAPID approach has reduced time from diagnosis to care by 38%, the time from diagnosis to initiation of HIV treatment by 96%, and the time from diagnosis to viral suppression by more than 50%. You can learn more about the requirements for implementation of the RAPID approach by clicking on the link in this slide. </a:t>
            </a:r>
          </a:p>
          <a:p>
            <a:endParaRPr lang="en-US" dirty="0"/>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10</a:t>
            </a:fld>
            <a:endParaRPr lang="en-US"/>
          </a:p>
        </p:txBody>
      </p:sp>
    </p:spTree>
    <p:extLst>
      <p:ext uri="{BB962C8B-B14F-4D97-AF65-F5344CB8AC3E}">
        <p14:creationId xmlns:p14="http://schemas.microsoft.com/office/powerpoint/2010/main" val="35894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San Francisco has implemented the RAPID protocol, which aims to link all people who test HIV-positive to HIV care within five days of diagnosis. HIV treatment is initiated at the first clinic visit. All HIV providers and health navigators in San Francisco were trained on the RAPID protocol. In the three years since its initiation, the RAPID approach has reduced time from diagnosis to care by 38%, the time from diagnosis to initiation of HIV treatment by 96%, and the time from diagnosis to viral suppression by more than 50%. You can learn more about the requirements for implementation of the RAPID approach by clicking on the link in this slide.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New findings from Melbourne point toward public health benefits of fast-track treatment initiation (HIV incidence declined from 0.86% in 2015 to 0.27% in 2017 as the average time between diagnoses and undetectable viral load fell from 98 days to 49 days from 2014 to 2016)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11</a:t>
            </a:fld>
            <a:endParaRPr lang="en-US"/>
          </a:p>
        </p:txBody>
      </p:sp>
    </p:spTree>
    <p:extLst>
      <p:ext uri="{BB962C8B-B14F-4D97-AF65-F5344CB8AC3E}">
        <p14:creationId xmlns:p14="http://schemas.microsoft.com/office/powerpoint/2010/main" val="4292786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12</a:t>
            </a:fld>
            <a:endParaRPr lang="en-US"/>
          </a:p>
        </p:txBody>
      </p:sp>
    </p:spTree>
    <p:extLst>
      <p:ext uri="{BB962C8B-B14F-4D97-AF65-F5344CB8AC3E}">
        <p14:creationId xmlns:p14="http://schemas.microsoft.com/office/powerpoint/2010/main" val="1073116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Antiretroviral therapy is now recognized for people at any stage of HIV infection. For those of you have been treating patients with HIV for a number of years, you know that this is a shift from the previous standard of care. Before the HPTN 052 trial results in 2011, clinicians were advised to recommend therapy for their patients living with HIV only when the patient’s CD4 count had fallen below a certain threshold. This threshold changed over time as evidence grew of the clinical benefits of earlier initiation of therapy for people living with HIV. Now, we know that there is no time during HIV infection when treatment is not appropriate.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this section of the module, we will review the leading sources of clinical recommendations for when to start antiretroviral therapy. You will hear about the growing body of evidence on the importance of the earliest possible initiation of treatment. And we will explore various strategies that are being implemented to ensure that people who test HIV-positive are immediately started on HIV treatment.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13</a:t>
            </a:fld>
            <a:endParaRPr lang="en-US"/>
          </a:p>
        </p:txBody>
      </p:sp>
    </p:spTree>
    <p:extLst>
      <p:ext uri="{BB962C8B-B14F-4D97-AF65-F5344CB8AC3E}">
        <p14:creationId xmlns:p14="http://schemas.microsoft.com/office/powerpoint/2010/main" val="401974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DHHS Panel emphasizes the importance of screening and early diagnosis of HIV. In order for persons with HIV to benefit from early diagnosis, the Panel recommends that ART be started immediately or as soon as possible after diagnosis to increase the uptake of ART, decrease the time required to achieve linkage to care and virologic suppression for individual patients, reduce the risk of HIV transmission, and improve the rate of virologic suppression among persons with HIV.</a:t>
            </a:r>
          </a:p>
          <a:p>
            <a:r>
              <a:rPr lang="en-US" sz="1200" b="0" i="0" kern="1200" dirty="0">
                <a:solidFill>
                  <a:schemeClr val="tx1"/>
                </a:solidFill>
                <a:effectLst/>
                <a:latin typeface="+mn-lt"/>
                <a:ea typeface="+mn-ea"/>
                <a:cs typeface="+mn-cs"/>
              </a:rPr>
              <a:t>Based on the results of two large, randomized controlled trials that showed that a two-drug regimen of DTG plus lamivudine (DTG/3TC) was noninferior to DTG plus tenofovir disoproxil fumarate (TDF)/emtricitabine (FTC), the Panel has added DTG/3TC to the list of </a:t>
            </a:r>
            <a:r>
              <a:rPr lang="en-US" sz="1200" b="0" i="1" kern="1200" dirty="0">
                <a:solidFill>
                  <a:schemeClr val="tx1"/>
                </a:solidFill>
                <a:effectLst/>
                <a:latin typeface="+mn-lt"/>
                <a:ea typeface="+mn-ea"/>
                <a:cs typeface="+mn-cs"/>
              </a:rPr>
              <a:t>Recommended Initial Regimens for Most People with HIV</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except for individuals</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With pre-treatment HIV RNA &gt;500,000 copies/mL;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are known to have active hepatitis B virus (HBV) coinfection; or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will initiate ART before results of HIV genotype testing for reverse transcriptase or HBV testing are available.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2BE415C-572E-4248-A06F-672BECD89199}" type="slidenum">
              <a:rPr lang="en-US" smtClean="0"/>
              <a:t>14</a:t>
            </a:fld>
            <a:endParaRPr lang="en-US"/>
          </a:p>
        </p:txBody>
      </p:sp>
    </p:spTree>
    <p:extLst>
      <p:ext uri="{BB962C8B-B14F-4D97-AF65-F5344CB8AC3E}">
        <p14:creationId xmlns:p14="http://schemas.microsoft.com/office/powerpoint/2010/main" val="1690725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The latest data on neural tube defects (NTDs) in infants born to women who received dolutegravir (DTG) around the time of conception have shown that the prevalence of NTDs is lower than initially reported (the rate has been reduced from 0.9% to 0.3%). However, this rate is still higher than the rate reported for infants born to individuals who received ART that did not contain DTG (0.1%).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Recommendation statements from the three major guideline providers as summarized in the above slide.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2BE415C-572E-4248-A06F-672BECD89199}" type="slidenum">
              <a:rPr lang="en-US" smtClean="0"/>
              <a:t>15</a:t>
            </a:fld>
            <a:endParaRPr lang="en-US"/>
          </a:p>
        </p:txBody>
      </p:sp>
    </p:spTree>
    <p:extLst>
      <p:ext uri="{BB962C8B-B14F-4D97-AF65-F5344CB8AC3E}">
        <p14:creationId xmlns:p14="http://schemas.microsoft.com/office/powerpoint/2010/main" val="3766724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January 21, 2021, the U.S. Food and Drug Administration (FDA) approved the first complete long-acting injectable antiretroviral (ARV) regimen, cabotegravir (CAB) and rilpivirine (RPV), as an option to replace the current ARV regimen in adults with HIV who are on stable ARV therapy (ART), with HIV RNA levels &lt;50 copes/ml. have no history of treatment failure and have no known or suspected  resistance to these agents</a:t>
            </a:r>
          </a:p>
          <a:p>
            <a:r>
              <a:rPr lang="en-US" dirty="0"/>
              <a:t>CAB is a novel integrase strand transfer inhibitor (INSTI) and structural analogue of dolutegravir. RPV is a non-nucleoside reverse transcriptase inhibitor (NNRTI), which was first approved in an oral tablet formulation in 2011.2 A tablet formulation of CAB was concurrently approved by the FDA to be used with RPV tablets as a 4-week oral lead-in therapy prior to initiation of the long-acting injectable regimen and as oral bridging in the event of pre-planned missed injections.</a:t>
            </a:r>
          </a:p>
        </p:txBody>
      </p:sp>
      <p:sp>
        <p:nvSpPr>
          <p:cNvPr id="4" name="Slide Number Placeholder 3"/>
          <p:cNvSpPr>
            <a:spLocks noGrp="1"/>
          </p:cNvSpPr>
          <p:nvPr>
            <p:ph type="sldNum" sz="quarter" idx="5"/>
          </p:nvPr>
        </p:nvSpPr>
        <p:spPr/>
        <p:txBody>
          <a:bodyPr/>
          <a:lstStyle/>
          <a:p>
            <a:fld id="{82BE415C-572E-4248-A06F-672BECD89199}" type="slidenum">
              <a:rPr lang="en-US" smtClean="0"/>
              <a:t>16</a:t>
            </a:fld>
            <a:endParaRPr lang="en-US"/>
          </a:p>
        </p:txBody>
      </p:sp>
    </p:spTree>
    <p:extLst>
      <p:ext uri="{BB962C8B-B14F-4D97-AF65-F5344CB8AC3E}">
        <p14:creationId xmlns:p14="http://schemas.microsoft.com/office/powerpoint/2010/main" val="73875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The purpose of this module is to inform current recommendations and best practices for the initiation of ART, treatment adherence and retention in care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After completing this module, you will be able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lvl="0"/>
            <a:r>
              <a:rPr lang="en-US" dirty="0"/>
              <a:t>Explain the treatment and prevention benefits of ART</a:t>
            </a:r>
          </a:p>
          <a:p>
            <a:pPr lvl="0"/>
            <a:r>
              <a:rPr lang="en-US" dirty="0"/>
              <a:t>Describe existing recommendations and the latest evidence on initiation of ART</a:t>
            </a:r>
          </a:p>
          <a:p>
            <a:pPr lvl="0"/>
            <a:r>
              <a:rPr lang="en-US" dirty="0"/>
              <a:t>Describe how emerging HIV initiation, adherence and retention practices can maximize the proportion of  your HIV patients who are virally suppressed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51A405-BA3D-409C-9AD3-DA0A9683A5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7727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 undoubtedly are familiar with the health benefits of antiretroviral therapy, but it’s worth reminding ourselves of how transformative antiretroviral therapy has been for our efforts to manage HIV infection. Both extensive scientific study and real-world experience have shown that antiretroviral therapy improves the health, well-being and quality of life of people living with HIV. Today, especially as the quality of antiretroviral regimens has improved over time, a person living with HIV can expect to live nearly as long as an uninfected person.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all places where HIV treatment is widely available, AIDS-related deaths have sharply fallen. In the U.S., AIDS-related deaths dropped more than 6-fold from 1995 to 2015 as a result of antiretroviral therapy.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You have probably heard about the increasing interest in research to generate a functional cure for HIV. Indeed, there is considerable research activity happening toward development of a cure. However, this road is likely to be challenging and potentially long. As reported at the 2018 International AIDS Conference, the first-ever randomized HIV cure study found that the addition of a vaccine-plus-drug regimen did not reduce the number of HIV-infected cells in participants’ bodies. Continuous antiretroviral therapy, in short, is likely to remain the cornerstone of HIV treatment for the foreseeable future.</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3</a:t>
            </a:fld>
            <a:endParaRPr lang="en-US"/>
          </a:p>
        </p:txBody>
      </p:sp>
    </p:spTree>
    <p:extLst>
      <p:ext uri="{BB962C8B-B14F-4D97-AF65-F5344CB8AC3E}">
        <p14:creationId xmlns:p14="http://schemas.microsoft.com/office/powerpoint/2010/main" val="308860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Antiretroviral therapy also protects against HIV transmission. There are numerous prophylactic uses of antiretroviral therapy – for prevention of mother-to-child transmission, as pre-exposure prophylaxis, and as post-exposure prophylaxis for both occupational and non-occupational exposures. Here we are concerned solely with the preventive effects of HIV treatment.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2006, a team of leading HIV experts urged the accelerated scale-up of antiretroviral therapy to slow the spread of HIV. They argued that the evidence – from observational studies and from studies on other preventive uses of antiretroviral therapy – was already sufficient to recommend the use of treatment for prevention of transmission. In 2011, a large clinical trial confirmed the wisdom of this recommendation when it found that HIV treatment was associated with a 96% decline in HIV transmission among serodiscordant couples (that is, couples in which one partner is HIV-infected and the other HIV-uninfected).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prevention benefits found in this clinical trial have been confirmed in the real world. In settings as diverse as Vancouver and the KwaZulu-Natal province of South Africa, increased coverage of antiretroviral therapy has been linked with a decline in new HIV infections. Most recently, a series of surveys by Columbia University experts, for the benefit of the U.S. PEPFAR program, have correlated a decline in new HIV infections with improved results across the HIV treatment cascade in 10 different countries in sub-Saharan Africa.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Most recently, longitudinal studies of serodiscordant partners have found no linked case of HIV transmission where the positive partner is virally suppressed. These findings have given rise to a global movement known as U=U – undetectable equals </a:t>
            </a:r>
            <a:r>
              <a:rPr lang="en-US" sz="1200" kern="1200" dirty="0" err="1">
                <a:solidFill>
                  <a:schemeClr val="tx1"/>
                </a:solidFill>
                <a:effectLst/>
                <a:latin typeface="+mn-lt"/>
                <a:ea typeface="+mn-ea"/>
                <a:cs typeface="+mn-cs"/>
              </a:rPr>
              <a:t>untransmittable</a:t>
            </a:r>
            <a:r>
              <a:rPr lang="en-US" sz="1200" kern="1200" dirty="0">
                <a:solidFill>
                  <a:schemeClr val="tx1"/>
                </a:solidFill>
                <a:effectLst/>
                <a:latin typeface="+mn-lt"/>
                <a:ea typeface="+mn-ea"/>
                <a:cs typeface="+mn-cs"/>
              </a:rPr>
              <a:t>. U=U has already had a powerful effect in reducing the stigma associated with HIV.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4</a:t>
            </a:fld>
            <a:endParaRPr lang="en-US"/>
          </a:p>
        </p:txBody>
      </p:sp>
    </p:spTree>
    <p:extLst>
      <p:ext uri="{BB962C8B-B14F-4D97-AF65-F5344CB8AC3E}">
        <p14:creationId xmlns:p14="http://schemas.microsoft.com/office/powerpoint/2010/main" val="3630022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rest of this module will explore ways that you can maximize the benefits of antiretroviral therapy for your patients. The next section of the module will focus specifically on initiating antiretroviral therapy, focusing on when to start treatment and what to use as a first-line regimen. This section will also address a new controversy regarding the use of dolutegravir by reproductive-age women.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final section will focus on best practices and promising approaches to increase treatment adherence and retention in care. Adherence and retention are considered together in this final section, as most of the intervention approaches we’ll discuss are potentially applicable to both objectives, which are closely related. After quickly reviewing why adherence and retention is important, you will explore different strategies for increasing adherence and retention – through the use of peers, the use of mobile communications technology, and patient navigation. You’ll hear about how surveillance data can be useful in helping you re-engage patients who may have discontinued care and about how changes in your clinic operations might improve retention in care.</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5</a:t>
            </a:fld>
            <a:endParaRPr lang="en-US"/>
          </a:p>
        </p:txBody>
      </p:sp>
    </p:spTree>
    <p:extLst>
      <p:ext uri="{BB962C8B-B14F-4D97-AF65-F5344CB8AC3E}">
        <p14:creationId xmlns:p14="http://schemas.microsoft.com/office/powerpoint/2010/main" val="578912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u="sng" dirty="0"/>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6</a:t>
            </a:fld>
            <a:endParaRPr lang="en-US"/>
          </a:p>
        </p:txBody>
      </p:sp>
    </p:spTree>
    <p:extLst>
      <p:ext uri="{BB962C8B-B14F-4D97-AF65-F5344CB8AC3E}">
        <p14:creationId xmlns:p14="http://schemas.microsoft.com/office/powerpoint/2010/main" val="13059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Antiretroviral therapy is now recognized for people at any stage of HIV infection. For those of you have been treating patients with HIV for a number of years, you know that this is a shift from the previous standard of care. Before the HPTN 052 trial results in 2011, clinicians were advised to recommend therapy for their patients living with HIV only when the patient’s CD4 count had fallen below a certain threshold. This threshold changed over time as evidence grew of the clinical benefits of earlier initiation of therapy for people living with HIV. Now, we know that there is no time during HIV infection when treatment is not appropriate.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this section of the module, we will review the leading sources of clinical recommendations for when to start antiretroviral therapy. You will hear about the growing body of evidence on the importance of the earliest possible initiation of treatment. And we will explore various strategies that are being implemented to ensure that people who test HIV-positive are immediately started on HIV treatment.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7</a:t>
            </a:fld>
            <a:endParaRPr lang="en-US"/>
          </a:p>
        </p:txBody>
      </p:sp>
    </p:spTree>
    <p:extLst>
      <p:ext uri="{BB962C8B-B14F-4D97-AF65-F5344CB8AC3E}">
        <p14:creationId xmlns:p14="http://schemas.microsoft.com/office/powerpoint/2010/main" val="3749681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HIV treatment is now recommended at all stages of HIV infection and as soon after HIV diagnosis as possible. This standard on when to start is recommended by the U.S. National Institutes of Health, the European AIDS Clinical Society, and the USA Panel of the International AIDS Society. All of these guidelines emphasize the immediacy of the need to start HIV treatment once a patient is diagnosed with HIV. For example, treatment may be initiated on the same day a patient tests HIV-positive, although the IAS panel defines “immediate” as occurring within 14 days of diagnosis.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guidelines recognize that some individuals may not be ready to begin treatment. The European guidelines recommend that clinicians assess the patient’s readiness to start HIV treatment and also ask about the individual’s preferences. In cases where the patient may not be ready to start therapy immediately, the European guidelines recommend that clinicians work with the patient to guide the individual through the process of readiness to start treatment --- from precontemplation, through the stages of contemplation and preparation. </a:t>
            </a:r>
          </a:p>
          <a:p>
            <a:r>
              <a:rPr lang="en-US" sz="1200" b="0" i="0" kern="1200" dirty="0">
                <a:solidFill>
                  <a:schemeClr val="tx1"/>
                </a:solidFill>
                <a:effectLst/>
                <a:latin typeface="+mn-lt"/>
                <a:ea typeface="+mn-ea"/>
                <a:cs typeface="+mn-cs"/>
              </a:rPr>
              <a:t>Australian Antiretroviral Guidelines follow US DHHS Guidelines with Australian commentary. Antiretroviral therapy is recommended for all persons with HIV to reduce morbidity and mortality</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and to prevent the transmission of HIV to others. The Panel on Antiretroviral Guidelines for Adults and Adolescents recommends initiating ART immediately (or as soon as possible) after HIV diagnosis in order to increase the uptake of ART and linkage to care, decrease the time to viral suppression for individual patients, and improve the rate of virologic suppression among persons with HIV</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addition, the IAS guidelines acknowledge that some clinic settings may not be prepared, in terms of staffing or available services, to immediately initiate HIV treatment for a person who has just been diagnosed. The IAS urges action to address and overcome these structural barriers in order to allow the earliest possible initiation of treatment.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8</a:t>
            </a:fld>
            <a:endParaRPr lang="en-US"/>
          </a:p>
        </p:txBody>
      </p:sp>
    </p:spTree>
    <p:extLst>
      <p:ext uri="{BB962C8B-B14F-4D97-AF65-F5344CB8AC3E}">
        <p14:creationId xmlns:p14="http://schemas.microsoft.com/office/powerpoint/2010/main" val="3043665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Narrative:</a:t>
            </a:r>
          </a:p>
          <a:p>
            <a:r>
              <a:rPr lang="en-US" sz="1200" kern="1200">
                <a:solidFill>
                  <a:schemeClr val="tx1"/>
                </a:solidFill>
                <a:effectLst/>
                <a:latin typeface="+mn-lt"/>
                <a:ea typeface="+mn-ea"/>
                <a:cs typeface="+mn-cs"/>
              </a:rPr>
              <a:t>After </a:t>
            </a:r>
            <a:r>
              <a:rPr lang="en-US" sz="1200" kern="1200" dirty="0">
                <a:solidFill>
                  <a:schemeClr val="tx1"/>
                </a:solidFill>
                <a:effectLst/>
                <a:latin typeface="+mn-lt"/>
                <a:ea typeface="+mn-ea"/>
                <a:cs typeface="+mn-cs"/>
              </a:rPr>
              <a:t>the HPTN 052 findings in 2011 on the prevention benefits of antiretroviral therapy, some public health agencies still hesitated to recommend a test-and-treat approach for HIV because of uncertainties about whether early treatment actually benefited people living with HIV. Those questions have now been definitively answered – by subsequent follow-up of the HPTN 052 cohort and by two other large clinical trials, the START and TEMPRANO studies, which demonstrated that people living with HIV who begin treatment at a very early stage of HIV infection – before their CD4 count has fallen below 500 – developed fewer clinical events and had greater health and well-being compared to similar patients who didn’t start therapy until later.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prevention benefits of the earliest possible initiation of treatment are compelling. By shortening the duration of time when an individual with HIV has unsuppressed virus, early treatment initiation dramatically reduces the opportunities for further HIV transmission. In the Fast-Track City of Melbourne, a change in testing guidelines to recommend repeat testing for gay and bisexual men reduced more than five-fold the average time that an HIV-positive gay man has unsuppressed HIV.</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9</a:t>
            </a:fld>
            <a:endParaRPr lang="en-US"/>
          </a:p>
        </p:txBody>
      </p:sp>
    </p:spTree>
    <p:extLst>
      <p:ext uri="{BB962C8B-B14F-4D97-AF65-F5344CB8AC3E}">
        <p14:creationId xmlns:p14="http://schemas.microsoft.com/office/powerpoint/2010/main" val="252644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01D474-181A-DE42-BB11-C2106B5DF393}"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1D474-181A-DE42-BB11-C2106B5DF393}"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1D474-181A-DE42-BB11-C2106B5DF393}"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54608B-AB54-4F6D-94A3-69D88407B837}"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3231203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E48654-8505-4E2C-90D9-6217246D35C6}"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512069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F86523-1A38-4333-846F-AF9A2CCBC9F9}"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438112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0DB424-0A09-48E3-AAC0-B3F7EDAC5ABA}" type="datetime1">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856960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F12509-B4B3-4AEC-B9C4-C7912FEAEA44}" type="datetime1">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62347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F5677B-AEBA-4F02-BF5D-3D19EA294C55}" type="datetime1">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3166696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9D89F-BC2F-4562-A78C-56379732EBBF}" type="datetime1">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63522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49C1BA-8DF7-4156-A866-001CDDDBFAB8}" type="datetime1">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01238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1D474-181A-DE42-BB11-C2106B5DF393}"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898CEB-7D56-4BFA-BF2C-9AEC97A5C223}" type="datetime1">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822158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8EC04B-28ED-4BC7-A2C9-CA0F6DA8430F}"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4125092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2B9B92-2F05-47C2-9A60-34673607875A}" type="datetime1">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193250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01D474-181A-DE42-BB11-C2106B5DF393}"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01D474-181A-DE42-BB11-C2106B5DF393}" type="datetimeFigureOut">
              <a:rPr lang="en-US" smtClean="0"/>
              <a:pPr/>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01D474-181A-DE42-BB11-C2106B5DF393}" type="datetimeFigureOut">
              <a:rPr lang="en-US" smtClean="0"/>
              <a:pPr/>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01D474-181A-DE42-BB11-C2106B5DF393}" type="datetimeFigureOut">
              <a:rPr lang="en-US" smtClean="0"/>
              <a:pPr/>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1D474-181A-DE42-BB11-C2106B5DF393}" type="datetimeFigureOut">
              <a:rPr lang="en-US" smtClean="0"/>
              <a:pPr/>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01D474-181A-DE42-BB11-C2106B5DF393}" type="datetimeFigureOut">
              <a:rPr lang="en-US" smtClean="0"/>
              <a:pPr/>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01D474-181A-DE42-BB11-C2106B5DF393}" type="datetimeFigureOut">
              <a:rPr lang="en-US" smtClean="0"/>
              <a:pPr/>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1D474-181A-DE42-BB11-C2106B5DF393}" type="datetimeFigureOut">
              <a:rPr lang="en-US" smtClean="0"/>
              <a:pPr/>
              <a:t>1/19/2022</a:t>
            </a:fld>
            <a:endParaRPr lang="en-US"/>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16064-7CA9-FF4B-8488-1C292C7BB4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5194-9A47-45CB-9E5C-FF7E6DDF06AD}" type="datetime1">
              <a:rPr lang="en-US" smtClean="0"/>
              <a:t>1/19/2022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0AC3E-21CB-4F08-912A-1016660120AD}" type="slidenum">
              <a:rPr lang="en-US" smtClean="0"/>
              <a:t>‹#›</a:t>
            </a:fld>
            <a:endParaRPr lang="en-US"/>
          </a:p>
        </p:txBody>
      </p:sp>
    </p:spTree>
    <p:extLst>
      <p:ext uri="{BB962C8B-B14F-4D97-AF65-F5344CB8AC3E}">
        <p14:creationId xmlns:p14="http://schemas.microsoft.com/office/powerpoint/2010/main" val="255401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ettingtozerosf.org/wp-content/uploads/2016/09/20160822_citywide_rapid_protocol_v2.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8" Type="http://schemas.openxmlformats.org/officeDocument/2006/relationships/hyperlink" Target="https://eacs.sanfordguide.com/art/initial-regimens-arv-naive-adults" TargetMode="External"/><Relationship Id="rId17" Type="http://schemas.openxmlformats.org/officeDocument/2006/relationships/hyperlink" Target="http://aidsinfo.nih.gov/guidelines" TargetMode="External"/><Relationship Id="rId2" Type="http://schemas.openxmlformats.org/officeDocument/2006/relationships/notesSlide" Target="../notesSlides/notesSlide14.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 Id="rId19" Type="http://schemas.openxmlformats.org/officeDocument/2006/relationships/hyperlink" Target="https://hivmanagement.ashm.org.au/" TargetMode="External"/></Relationships>
</file>

<file path=ppt/slides/_rels/slide15.xml.rels><?xml version="1.0" encoding="UTF-8" standalone="yes"?>
<Relationships xmlns="http://schemas.openxmlformats.org/package/2006/relationships"><Relationship Id="rId18" Type="http://schemas.openxmlformats.org/officeDocument/2006/relationships/hyperlink" Target="https://eacs.sanfordguide.com/art/initial-regimens-arv-naive-adults" TargetMode="External"/><Relationship Id="rId17" Type="http://schemas.openxmlformats.org/officeDocument/2006/relationships/hyperlink" Target="http://aidsinfo.nih.gov/guidelines" TargetMode="External"/><Relationship Id="rId2" Type="http://schemas.openxmlformats.org/officeDocument/2006/relationships/notesSlide" Target="../notesSlides/notesSlide15.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 Id="rId19" Type="http://schemas.openxmlformats.org/officeDocument/2006/relationships/hyperlink" Target="https://hivmanagement.ashm.org.au/"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linicalinfo.hiv.gov/sites/default/files/guidelines/documents/AdultARV_GL_ID_2021_CabRpv.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hia.icap.columbia.edu/resour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7.xml.rels><?xml version="1.0" encoding="UTF-8" standalone="yes"?>
<Relationships xmlns="http://schemas.openxmlformats.org/package/2006/relationships"><Relationship Id="rId8" Type="http://schemas.openxmlformats.org/officeDocument/2006/relationships/image" Target="../media/image30.pd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aidsinfo.nih.gov/guidelin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d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ityscape-Title-Slide-Eruope-V.jpg">
            <a:extLst>
              <a:ext uri="{FF2B5EF4-FFF2-40B4-BE49-F238E27FC236}">
                <a16:creationId xmlns:a16="http://schemas.microsoft.com/office/drawing/2014/main" id="{8384BF84-7CCD-4FB4-9542-594E62E5AFD3}"/>
              </a:ext>
            </a:extLst>
          </p:cNvPr>
          <p:cNvPicPr>
            <a:picLocks noChangeAspect="1"/>
          </p:cNvPicPr>
          <p:nvPr/>
        </p:nvPicPr>
        <p:blipFill>
          <a:blip r:embed="rId3"/>
          <a:stretch>
            <a:fillRect/>
          </a:stretch>
        </p:blipFill>
        <p:spPr>
          <a:xfrm>
            <a:off x="0" y="0"/>
            <a:ext cx="12192000" cy="6858000"/>
          </a:xfrm>
          <a:prstGeom prst="rect">
            <a:avLst/>
          </a:prstGeom>
        </p:spPr>
      </p:pic>
      <p:sp>
        <p:nvSpPr>
          <p:cNvPr id="8" name="Title 1"/>
          <p:cNvSpPr txBox="1">
            <a:spLocks/>
          </p:cNvSpPr>
          <p:nvPr/>
        </p:nvSpPr>
        <p:spPr>
          <a:xfrm>
            <a:off x="1062789" y="1734283"/>
            <a:ext cx="10424361" cy="2844432"/>
          </a:xfrm>
          <a:prstGeom prst="rect">
            <a:avLst/>
          </a:prstGeom>
        </p:spPr>
        <p:txBody>
          <a:bodyPr vert="horz" lIns="91440" tIns="45720" rIns="91440" bIns="45720" rtlCol="0" anchor="ctr">
            <a:normAutofit fontScale="90000" lnSpcReduction="20000"/>
          </a:bodyPr>
          <a:lstStyle/>
          <a:p>
            <a:pPr lvl="0" algn="ctr" defTabSz="914400">
              <a:lnSpc>
                <a:spcPct val="90000"/>
              </a:lnSpc>
              <a:spcBef>
                <a:spcPct val="0"/>
              </a:spcBef>
              <a:spcAft>
                <a:spcPts val="600"/>
              </a:spcAft>
              <a:defRPr/>
            </a:pPr>
            <a:br>
              <a:rPr lang="en-US" sz="4400" dirty="0">
                <a:latin typeface="Open Sans"/>
                <a:ea typeface="+mj-ea"/>
                <a:cs typeface="Open Sans"/>
              </a:rPr>
            </a:br>
            <a:r>
              <a:rPr lang="en-US" sz="6600" b="1" dirty="0">
                <a:solidFill>
                  <a:schemeClr val="accent1">
                    <a:lumMod val="75000"/>
                  </a:schemeClr>
                </a:solidFill>
              </a:rPr>
              <a:t>Module 2</a:t>
            </a:r>
          </a:p>
          <a:p>
            <a:pPr lvl="0" algn="ctr" defTabSz="914400">
              <a:lnSpc>
                <a:spcPct val="90000"/>
              </a:lnSpc>
              <a:spcBef>
                <a:spcPct val="0"/>
              </a:spcBef>
              <a:spcAft>
                <a:spcPts val="600"/>
              </a:spcAft>
              <a:defRPr/>
            </a:pPr>
            <a:endParaRPr lang="en-US" sz="6600" b="1" dirty="0">
              <a:solidFill>
                <a:schemeClr val="accent1">
                  <a:lumMod val="75000"/>
                </a:schemeClr>
              </a:solidFill>
            </a:endParaRPr>
          </a:p>
          <a:p>
            <a:pPr lvl="0" algn="ctr" defTabSz="914400">
              <a:lnSpc>
                <a:spcPct val="90000"/>
              </a:lnSpc>
              <a:spcBef>
                <a:spcPct val="0"/>
              </a:spcBef>
              <a:spcAft>
                <a:spcPts val="600"/>
              </a:spcAft>
              <a:defRPr/>
            </a:pPr>
            <a:r>
              <a:rPr lang="en-US" sz="6600" b="1" dirty="0">
                <a:solidFill>
                  <a:schemeClr val="accent1">
                    <a:lumMod val="75000"/>
                  </a:schemeClr>
                </a:solidFill>
              </a:rPr>
              <a:t>Antiretroviral Therapy Initiation</a:t>
            </a:r>
            <a:endParaRPr lang="en-US" sz="6600" b="1" dirty="0">
              <a:solidFill>
                <a:schemeClr val="accent1">
                  <a:lumMod val="75000"/>
                </a:schemeClr>
              </a:solidFill>
              <a:latin typeface="Calibri Light" panose="020F0302020204030204"/>
            </a:endParaRPr>
          </a:p>
          <a:p>
            <a:pPr lvl="0" algn="ctr" defTabSz="914400">
              <a:lnSpc>
                <a:spcPct val="90000"/>
              </a:lnSpc>
              <a:spcBef>
                <a:spcPct val="0"/>
              </a:spcBef>
              <a:spcAft>
                <a:spcPts val="600"/>
              </a:spcAft>
              <a:defRPr/>
            </a:pPr>
            <a:endParaRPr lang="en-US" sz="3600" b="1" dirty="0">
              <a:solidFill>
                <a:prstClr val="white"/>
              </a:solidFill>
              <a:latin typeface="Calibri Light" panose="020F0302020204030204"/>
            </a:endParaRPr>
          </a:p>
          <a:p>
            <a:pPr algn="ctr">
              <a:spcBef>
                <a:spcPct val="0"/>
              </a:spcBef>
              <a:defRPr/>
            </a:pPr>
            <a:endParaRPr lang="en-US" sz="6200" b="1" dirty="0">
              <a:solidFill>
                <a:schemeClr val="accent2">
                  <a:lumMod val="75000"/>
                </a:schemeClr>
              </a:solidFill>
              <a:latin typeface="Open Sans"/>
              <a:ea typeface="+mj-ea"/>
              <a:cs typeface="Open Sans"/>
            </a:endParaRPr>
          </a:p>
        </p:txBody>
      </p:sp>
      <p:sp>
        <p:nvSpPr>
          <p:cNvPr id="9" name="Subtitle 2"/>
          <p:cNvSpPr txBox="1">
            <a:spLocks/>
          </p:cNvSpPr>
          <p:nvPr/>
        </p:nvSpPr>
        <p:spPr>
          <a:xfrm>
            <a:off x="401379" y="526686"/>
            <a:ext cx="6400800" cy="1752600"/>
          </a:xfrm>
          <a:prstGeom prst="rect">
            <a:avLst/>
          </a:prstGeom>
        </p:spPr>
        <p:txBody>
          <a:bodyPr vert="horz" lIns="91440" tIns="45720" rIns="91440" bIns="45720" rtlCol="0">
            <a:normAutofit/>
          </a:bodyPr>
          <a:lstStyle/>
          <a:p>
            <a:r>
              <a:rPr lang="en-US" sz="2000" b="1" dirty="0">
                <a:solidFill>
                  <a:srgbClr val="0070C0"/>
                </a:solidFill>
                <a:latin typeface="Open Sans"/>
                <a:cs typeface="Open Sans"/>
              </a:rPr>
              <a:t>Clinician Capacity Building E-Course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1">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9"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01405A0-2B6E-47F4-A5CF-125B6E0A0FDF}"/>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Fast-Track Treatment Initiation</a:t>
            </a:r>
          </a:p>
        </p:txBody>
      </p:sp>
      <p:sp>
        <p:nvSpPr>
          <p:cNvPr id="3" name="Content Placeholder 2">
            <a:extLst>
              <a:ext uri="{FF2B5EF4-FFF2-40B4-BE49-F238E27FC236}">
                <a16:creationId xmlns:a16="http://schemas.microsoft.com/office/drawing/2014/main" id="{358093D9-E357-4037-B457-2DA139FB2CD5}"/>
              </a:ext>
            </a:extLst>
          </p:cNvPr>
          <p:cNvSpPr>
            <a:spLocks noGrp="1"/>
          </p:cNvSpPr>
          <p:nvPr>
            <p:ph idx="1"/>
          </p:nvPr>
        </p:nvSpPr>
        <p:spPr>
          <a:xfrm>
            <a:off x="5295569" y="2494450"/>
            <a:ext cx="5471529" cy="4097419"/>
          </a:xfrm>
        </p:spPr>
        <p:txBody>
          <a:bodyPr>
            <a:normAutofit/>
          </a:bodyPr>
          <a:lstStyle/>
          <a:p>
            <a:pPr>
              <a:lnSpc>
                <a:spcPct val="90000"/>
              </a:lnSpc>
            </a:pPr>
            <a:r>
              <a:rPr lang="en-US" sz="1800" dirty="0"/>
              <a:t>Numerous cities have moved to provide same-day treatment initiation, including </a:t>
            </a:r>
          </a:p>
          <a:p>
            <a:pPr lvl="1">
              <a:lnSpc>
                <a:spcPct val="90000"/>
              </a:lnSpc>
            </a:pPr>
            <a:r>
              <a:rPr lang="en-US" sz="1800" dirty="0"/>
              <a:t>Melbourne, New York, San Francisco </a:t>
            </a:r>
          </a:p>
          <a:p>
            <a:pPr lvl="1">
              <a:lnSpc>
                <a:spcPct val="90000"/>
              </a:lnSpc>
            </a:pPr>
            <a:endParaRPr lang="en-US" sz="1800" dirty="0"/>
          </a:p>
          <a:p>
            <a:pPr>
              <a:lnSpc>
                <a:spcPct val="90000"/>
              </a:lnSpc>
            </a:pPr>
            <a:r>
              <a:rPr lang="en-US" sz="1800" dirty="0"/>
              <a:t>Same-day treatment initiation is associated </a:t>
            </a:r>
          </a:p>
          <a:p>
            <a:pPr lvl="1">
              <a:lnSpc>
                <a:spcPct val="90000"/>
              </a:lnSpc>
            </a:pPr>
            <a:r>
              <a:rPr lang="en-US" sz="1800" dirty="0"/>
              <a:t>with reduced loss to follow-up</a:t>
            </a:r>
          </a:p>
          <a:p>
            <a:pPr lvl="1">
              <a:lnSpc>
                <a:spcPct val="90000"/>
              </a:lnSpc>
            </a:pPr>
            <a:r>
              <a:rPr lang="en-US" sz="1800" dirty="0"/>
              <a:t>increased uptake of antiretroviral therapy</a:t>
            </a:r>
          </a:p>
          <a:p>
            <a:pPr lvl="1">
              <a:lnSpc>
                <a:spcPct val="90000"/>
              </a:lnSpc>
            </a:pPr>
            <a:r>
              <a:rPr lang="en-US" sz="1800" dirty="0"/>
              <a:t>increased viral suppression</a:t>
            </a:r>
          </a:p>
          <a:p>
            <a:pPr lvl="1">
              <a:lnSpc>
                <a:spcPct val="90000"/>
              </a:lnSpc>
            </a:pPr>
            <a:r>
              <a:rPr lang="en-US" sz="1800" dirty="0"/>
              <a:t>improved retention in care</a:t>
            </a:r>
          </a:p>
          <a:p>
            <a:pPr lvl="1">
              <a:lnSpc>
                <a:spcPct val="90000"/>
              </a:lnSpc>
            </a:pPr>
            <a:endParaRPr lang="en-US" sz="1800" dirty="0"/>
          </a:p>
          <a:p>
            <a:pPr>
              <a:lnSpc>
                <a:spcPct val="90000"/>
              </a:lnSpc>
            </a:pPr>
            <a:r>
              <a:rPr lang="en-US" sz="1800" dirty="0"/>
              <a:t>Same-day treatment initiation must always be voluntary</a:t>
            </a:r>
          </a:p>
          <a:p>
            <a:pPr>
              <a:lnSpc>
                <a:spcPct val="90000"/>
              </a:lnSpc>
            </a:pPr>
            <a:endParaRPr lang="en-US" sz="1500" dirty="0"/>
          </a:p>
        </p:txBody>
      </p:sp>
      <p:sp>
        <p:nvSpPr>
          <p:cNvPr id="4" name="TextBox 3">
            <a:extLst>
              <a:ext uri="{FF2B5EF4-FFF2-40B4-BE49-F238E27FC236}">
                <a16:creationId xmlns:a16="http://schemas.microsoft.com/office/drawing/2014/main" id="{93857685-7990-41AB-98CF-DE128922CD12}"/>
              </a:ext>
            </a:extLst>
          </p:cNvPr>
          <p:cNvSpPr txBox="1"/>
          <p:nvPr/>
        </p:nvSpPr>
        <p:spPr>
          <a:xfrm>
            <a:off x="-1" y="6483689"/>
            <a:ext cx="6545943" cy="446276"/>
          </a:xfrm>
          <a:prstGeom prst="rect">
            <a:avLst/>
          </a:prstGeom>
          <a:noFill/>
        </p:spPr>
        <p:txBody>
          <a:bodyPr wrap="square" rtlCol="0">
            <a:spAutoFit/>
          </a:bodyPr>
          <a:lstStyle/>
          <a:p>
            <a:pPr>
              <a:spcAft>
                <a:spcPts val="600"/>
              </a:spcAft>
            </a:pPr>
            <a:r>
              <a:rPr lang="en-US" sz="900"/>
              <a:t>Sources: Rosen S et al.,  Amanyire G et al., Pilcher CD et al.,  Labhardt ND et al Koenig SP et al. Bacon O et al., Stoové M et al., </a:t>
            </a:r>
          </a:p>
          <a:p>
            <a:pPr>
              <a:spcAft>
                <a:spcPts val="600"/>
              </a:spcAft>
            </a:pPr>
            <a:r>
              <a:rPr lang="en-US" sz="900"/>
              <a:t>Ending AIDS: Progress towards the 90-90-90 targets, 2018; Geneva: United Nations Program on HIV/AIDS. </a:t>
            </a:r>
          </a:p>
        </p:txBody>
      </p:sp>
      <p:pic>
        <p:nvPicPr>
          <p:cNvPr id="1026" name="Picture 2" descr="RAPID Committee – Getting to Zero SF">
            <a:extLst>
              <a:ext uri="{FF2B5EF4-FFF2-40B4-BE49-F238E27FC236}">
                <a16:creationId xmlns:a16="http://schemas.microsoft.com/office/drawing/2014/main" id="{93A52BC3-C66F-4B0B-9799-7F0B0A787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684" y="3337978"/>
            <a:ext cx="4649107" cy="2452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894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8674D-A402-4A14-ADAF-5A8528E94C19}"/>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defTabSz="914400">
              <a:lnSpc>
                <a:spcPct val="90000"/>
              </a:lnSpc>
            </a:pPr>
            <a:r>
              <a:rPr lang="en-US" kern="1200">
                <a:solidFill>
                  <a:schemeClr val="accent1"/>
                </a:solidFill>
                <a:latin typeface="+mj-lt"/>
                <a:ea typeface="+mj-ea"/>
                <a:cs typeface="+mj-cs"/>
              </a:rPr>
              <a:t>Experience in San Francisco and Melbourne</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59E6117-7675-4643-9641-494789BB505B}"/>
              </a:ext>
            </a:extLst>
          </p:cNvPr>
          <p:cNvSpPr>
            <a:spLocks noGrp="1"/>
          </p:cNvSpPr>
          <p:nvPr>
            <p:ph idx="1"/>
          </p:nvPr>
        </p:nvSpPr>
        <p:spPr>
          <a:xfrm>
            <a:off x="4976029" y="963507"/>
            <a:ext cx="6894403" cy="5273520"/>
          </a:xfrm>
        </p:spPr>
        <p:txBody>
          <a:bodyPr vert="horz" lIns="91440" tIns="45720" rIns="91440" bIns="45720" rtlCol="0" anchor="b">
            <a:normAutofit/>
          </a:bodyPr>
          <a:lstStyle/>
          <a:p>
            <a:pPr indent="-228600" defTabSz="914400">
              <a:lnSpc>
                <a:spcPct val="90000"/>
              </a:lnSpc>
              <a:buFont typeface="Arial" panose="020B0604020202020204" pitchFamily="34" charset="0"/>
              <a:buChar char="•"/>
            </a:pPr>
            <a:r>
              <a:rPr lang="en-US" sz="2000" dirty="0"/>
              <a:t>Demonstrates the impact of Fast-Track treatment initiation</a:t>
            </a:r>
          </a:p>
          <a:p>
            <a:pPr lvl="0" indent="-228600" defTabSz="914400">
              <a:lnSpc>
                <a:spcPct val="90000"/>
              </a:lnSpc>
              <a:buFont typeface="Arial" panose="020B0604020202020204" pitchFamily="34" charset="0"/>
              <a:buChar char="•"/>
            </a:pPr>
            <a:r>
              <a:rPr lang="en-US" sz="2000" dirty="0"/>
              <a:t>Citywide RAPID program </a:t>
            </a:r>
          </a:p>
          <a:p>
            <a:pPr lvl="1" indent="-228600" defTabSz="914400">
              <a:lnSpc>
                <a:spcPct val="90000"/>
              </a:lnSpc>
              <a:buFont typeface="Arial" panose="020B0604020202020204" pitchFamily="34" charset="0"/>
              <a:buChar char="•"/>
            </a:pPr>
            <a:r>
              <a:rPr lang="en-US" sz="2000" dirty="0"/>
              <a:t>links new HIV diagnoses to care within 5 days</a:t>
            </a:r>
          </a:p>
          <a:p>
            <a:pPr lvl="1" indent="-228600" defTabSz="914400">
              <a:lnSpc>
                <a:spcPct val="90000"/>
              </a:lnSpc>
              <a:buFont typeface="Arial" panose="020B0604020202020204" pitchFamily="34" charset="0"/>
              <a:buChar char="•"/>
            </a:pPr>
            <a:r>
              <a:rPr lang="en-US" sz="2000" dirty="0"/>
              <a:t>treatment initiated at the first visit</a:t>
            </a:r>
          </a:p>
          <a:p>
            <a:pPr lvl="0" indent="-228600" defTabSz="914400">
              <a:lnSpc>
                <a:spcPct val="90000"/>
              </a:lnSpc>
              <a:buFont typeface="Arial" panose="020B0604020202020204" pitchFamily="34" charset="0"/>
              <a:buChar char="•"/>
            </a:pPr>
            <a:r>
              <a:rPr lang="en-US" sz="2000" dirty="0"/>
              <a:t>From 2013 to 2016 </a:t>
            </a:r>
          </a:p>
          <a:p>
            <a:pPr lvl="1" indent="-228600" defTabSz="914400">
              <a:lnSpc>
                <a:spcPct val="90000"/>
              </a:lnSpc>
              <a:buFont typeface="Arial" panose="020B0604020202020204" pitchFamily="34" charset="0"/>
              <a:buChar char="•"/>
            </a:pPr>
            <a:r>
              <a:rPr lang="en-US" sz="2000" dirty="0"/>
              <a:t>reductions in time from diagnosis to care </a:t>
            </a:r>
          </a:p>
          <a:p>
            <a:pPr lvl="1" indent="-228600" defTabSz="914400">
              <a:lnSpc>
                <a:spcPct val="90000"/>
              </a:lnSpc>
              <a:buFont typeface="Arial" panose="020B0604020202020204" pitchFamily="34" charset="0"/>
              <a:buChar char="•"/>
            </a:pPr>
            <a:r>
              <a:rPr lang="en-US" sz="2000" dirty="0"/>
              <a:t>diagnosis to treatment initiation</a:t>
            </a:r>
          </a:p>
          <a:p>
            <a:pPr lvl="1" indent="-228600" defTabSz="914400">
              <a:lnSpc>
                <a:spcPct val="90000"/>
              </a:lnSpc>
              <a:buFont typeface="Arial" panose="020B0604020202020204" pitchFamily="34" charset="0"/>
              <a:buChar char="•"/>
            </a:pPr>
            <a:r>
              <a:rPr lang="en-US" sz="2000" dirty="0"/>
              <a:t>diagnosis to viral suppression </a:t>
            </a:r>
          </a:p>
          <a:p>
            <a:pPr lvl="1" indent="-228600" defTabSz="914400">
              <a:lnSpc>
                <a:spcPct val="90000"/>
              </a:lnSpc>
              <a:buFont typeface="Arial" panose="020B0604020202020204" pitchFamily="34" charset="0"/>
              <a:buChar char="•"/>
            </a:pPr>
            <a:endParaRPr lang="en-US" sz="2000" dirty="0"/>
          </a:p>
          <a:p>
            <a:pPr indent="-228600" defTabSz="914400">
              <a:lnSpc>
                <a:spcPct val="90000"/>
              </a:lnSpc>
              <a:buFont typeface="Arial" panose="020B0604020202020204" pitchFamily="34" charset="0"/>
              <a:buChar char="•"/>
            </a:pPr>
            <a:r>
              <a:rPr lang="en-US" sz="2000" dirty="0"/>
              <a:t>New findings from Melbourne </a:t>
            </a:r>
          </a:p>
          <a:p>
            <a:pPr lvl="1" indent="-228600" defTabSz="914400">
              <a:lnSpc>
                <a:spcPct val="90000"/>
              </a:lnSpc>
              <a:buFont typeface="Arial" panose="020B0604020202020204" pitchFamily="34" charset="0"/>
              <a:buChar char="•"/>
            </a:pPr>
            <a:r>
              <a:rPr lang="en-US" sz="2000" dirty="0"/>
              <a:t>HIV incidence declined</a:t>
            </a:r>
          </a:p>
          <a:p>
            <a:pPr lvl="1" indent="-228600" defTabSz="914400">
              <a:lnSpc>
                <a:spcPct val="90000"/>
              </a:lnSpc>
              <a:buFont typeface="Arial" panose="020B0604020202020204" pitchFamily="34" charset="0"/>
              <a:buChar char="•"/>
            </a:pPr>
            <a:r>
              <a:rPr lang="en-US" sz="2000" dirty="0"/>
              <a:t>average time between diagnoses and undetectable viral load fell</a:t>
            </a:r>
          </a:p>
          <a:p>
            <a:pPr indent="-228600" defTabSz="914400">
              <a:lnSpc>
                <a:spcPct val="90000"/>
              </a:lnSpc>
              <a:buFont typeface="Arial" panose="020B0604020202020204" pitchFamily="34" charset="0"/>
              <a:buChar char="•"/>
            </a:pPr>
            <a:endParaRPr lang="en-US" sz="2400" dirty="0"/>
          </a:p>
          <a:p>
            <a:pPr lvl="0" indent="-228600" defTabSz="914400">
              <a:lnSpc>
                <a:spcPct val="90000"/>
              </a:lnSpc>
              <a:buFont typeface="Arial" panose="020B0604020202020204" pitchFamily="34" charset="0"/>
              <a:buChar char="•"/>
            </a:pPr>
            <a:endParaRPr lang="en-US" sz="2000" dirty="0"/>
          </a:p>
          <a:p>
            <a:pPr indent="-228600" defTabSz="914400">
              <a:lnSpc>
                <a:spcPct val="90000"/>
              </a:lnSpc>
              <a:buFont typeface="Arial" panose="020B0604020202020204" pitchFamily="34" charset="0"/>
              <a:buChar char="•"/>
            </a:pPr>
            <a:endParaRPr lang="en-US" sz="1800" dirty="0"/>
          </a:p>
          <a:p>
            <a:pPr indent="-228600" defTabSz="914400">
              <a:lnSpc>
                <a:spcPct val="90000"/>
              </a:lnSpc>
              <a:buFont typeface="Arial" panose="020B0604020202020204" pitchFamily="34" charset="0"/>
              <a:buChar char="•"/>
            </a:pPr>
            <a:endParaRPr lang="en-US" sz="1100" dirty="0"/>
          </a:p>
        </p:txBody>
      </p:sp>
      <p:sp>
        <p:nvSpPr>
          <p:cNvPr id="4" name="TextBox 3">
            <a:extLst>
              <a:ext uri="{FF2B5EF4-FFF2-40B4-BE49-F238E27FC236}">
                <a16:creationId xmlns:a16="http://schemas.microsoft.com/office/drawing/2014/main" id="{DA517304-F9FF-4C2F-A5F1-72895E3BCBE8}"/>
              </a:ext>
            </a:extLst>
          </p:cNvPr>
          <p:cNvSpPr txBox="1"/>
          <p:nvPr/>
        </p:nvSpPr>
        <p:spPr>
          <a:xfrm>
            <a:off x="2797795" y="5739729"/>
            <a:ext cx="9838895" cy="2304628"/>
          </a:xfrm>
          <a:prstGeom prst="rect">
            <a:avLst/>
          </a:prstGeom>
        </p:spPr>
        <p:txBody>
          <a:bodyPr vert="horz" lIns="91440" tIns="45720" rIns="91440" bIns="45720" rtlCol="0">
            <a:normAutofit/>
          </a:bodyPr>
          <a:lstStyle/>
          <a:p>
            <a:pPr lvl="0" defTabSz="914400">
              <a:lnSpc>
                <a:spcPct val="90000"/>
              </a:lnSpc>
              <a:spcAft>
                <a:spcPts val="600"/>
              </a:spcAft>
            </a:pPr>
            <a:r>
              <a:rPr lang="en-US" sz="1600" dirty="0"/>
              <a:t>For information on San Francisco’s RAPID program: </a:t>
            </a:r>
          </a:p>
          <a:p>
            <a:pPr lvl="0" defTabSz="914400">
              <a:lnSpc>
                <a:spcPct val="90000"/>
              </a:lnSpc>
              <a:spcAft>
                <a:spcPts val="600"/>
              </a:spcAft>
            </a:pPr>
            <a:r>
              <a:rPr lang="en-US" sz="1600" u="sng" dirty="0">
                <a:hlinkClick r:id="rId3"/>
              </a:rPr>
              <a:t>https://www.gettingtozerosf.org/wp-content/uploads/2016/09/20160822_citywide_rapid_protocol_v2.pdf</a:t>
            </a:r>
            <a:endParaRPr lang="en-US" sz="1600" dirty="0"/>
          </a:p>
        </p:txBody>
      </p:sp>
    </p:spTree>
    <p:extLst>
      <p:ext uri="{BB962C8B-B14F-4D97-AF65-F5344CB8AC3E}">
        <p14:creationId xmlns:p14="http://schemas.microsoft.com/office/powerpoint/2010/main" val="1925784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6C7D9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C08674D-A402-4A14-ADAF-5A8528E94C19}"/>
              </a:ext>
            </a:extLst>
          </p:cNvPr>
          <p:cNvSpPr>
            <a:spLocks noGrp="1"/>
          </p:cNvSpPr>
          <p:nvPr>
            <p:ph type="title"/>
          </p:nvPr>
        </p:nvSpPr>
        <p:spPr>
          <a:xfrm>
            <a:off x="777240" y="731519"/>
            <a:ext cx="2845191" cy="3237579"/>
          </a:xfrm>
        </p:spPr>
        <p:txBody>
          <a:bodyPr vert="horz" lIns="91440" tIns="45720" rIns="91440" bIns="45720" rtlCol="0">
            <a:normAutofit/>
          </a:bodyPr>
          <a:lstStyle/>
          <a:p>
            <a:pPr defTabSz="914400"/>
            <a:r>
              <a:rPr lang="en-US" sz="3800" kern="1200" dirty="0">
                <a:solidFill>
                  <a:srgbClr val="FFFFFF"/>
                </a:solidFill>
                <a:latin typeface="+mj-lt"/>
                <a:ea typeface="+mj-ea"/>
                <a:cs typeface="+mj-cs"/>
              </a:rPr>
              <a:t>Similar results from Western Europe  </a:t>
            </a:r>
          </a:p>
        </p:txBody>
      </p:sp>
      <p:pic>
        <p:nvPicPr>
          <p:cNvPr id="2050" name="Picture 2" descr="EACS 2019 – Abstract Book - 2019 - HIV Medicine - Wiley Online Library">
            <a:extLst>
              <a:ext uri="{FF2B5EF4-FFF2-40B4-BE49-F238E27FC236}">
                <a16:creationId xmlns:a16="http://schemas.microsoft.com/office/drawing/2014/main" id="{1F42075B-D3E1-415A-A289-2164DAB226F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307" r="-1" b="-1"/>
          <a:stretch/>
        </p:blipFill>
        <p:spPr bwMode="auto">
          <a:xfrm>
            <a:off x="4044603" y="448056"/>
            <a:ext cx="7680450" cy="3802932"/>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41" name="Rectangle 140">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16552"/>
            <a:ext cx="7688475" cy="198424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59E6117-7675-4643-9641-494789BB505B}"/>
              </a:ext>
            </a:extLst>
          </p:cNvPr>
          <p:cNvSpPr>
            <a:spLocks noGrp="1"/>
          </p:cNvSpPr>
          <p:nvPr>
            <p:ph idx="1"/>
          </p:nvPr>
        </p:nvSpPr>
        <p:spPr>
          <a:xfrm>
            <a:off x="4379709" y="4642337"/>
            <a:ext cx="7037591" cy="2959465"/>
          </a:xfrm>
        </p:spPr>
        <p:txBody>
          <a:bodyPr vert="horz" lIns="91440" tIns="45720" rIns="91440" bIns="45720" rtlCol="0" anchor="ctr">
            <a:normAutofit/>
          </a:bodyPr>
          <a:lstStyle/>
          <a:p>
            <a:pPr lvl="0" indent="-228600" defTabSz="914400">
              <a:buFont typeface="Arial" panose="020B0604020202020204" pitchFamily="34" charset="0"/>
              <a:buChar char="•"/>
            </a:pPr>
            <a:r>
              <a:rPr lang="en-US" sz="2400" dirty="0"/>
              <a:t>Days from diagnosis to initiation of ART </a:t>
            </a:r>
          </a:p>
          <a:p>
            <a:pPr lvl="0" indent="-228600" defTabSz="914400">
              <a:buFont typeface="Arial" panose="020B0604020202020204" pitchFamily="34" charset="0"/>
              <a:buChar char="•"/>
            </a:pPr>
            <a:r>
              <a:rPr lang="en-US" sz="2400" dirty="0"/>
              <a:t>Median &amp;  interquartile range</a:t>
            </a:r>
            <a:endParaRPr lang="en-US" sz="1800" b="1" dirty="0"/>
          </a:p>
          <a:p>
            <a:pPr marL="114291" indent="0" defTabSz="914400">
              <a:buNone/>
            </a:pPr>
            <a:endParaRPr lang="en-US" sz="1600" b="1" dirty="0"/>
          </a:p>
          <a:p>
            <a:pPr marL="114291" indent="0" defTabSz="914400">
              <a:buNone/>
            </a:pPr>
            <a:endParaRPr lang="en-US" sz="1600" b="1" dirty="0"/>
          </a:p>
          <a:p>
            <a:pPr marL="114291" indent="0" defTabSz="914400">
              <a:buNone/>
            </a:pPr>
            <a:r>
              <a:rPr lang="en-US" sz="1600" dirty="0"/>
              <a:t>EACS 2019 – Abstract Book Nov 2019</a:t>
            </a:r>
          </a:p>
          <a:p>
            <a:pPr indent="-228600" defTabSz="914400">
              <a:buFont typeface="Arial" panose="020B0604020202020204" pitchFamily="34" charset="0"/>
              <a:buChar char="•"/>
            </a:pPr>
            <a:endParaRPr lang="en-US" sz="1800" dirty="0"/>
          </a:p>
        </p:txBody>
      </p:sp>
    </p:spTree>
    <p:extLst>
      <p:ext uri="{BB962C8B-B14F-4D97-AF65-F5344CB8AC3E}">
        <p14:creationId xmlns:p14="http://schemas.microsoft.com/office/powerpoint/2010/main" val="52528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B3E5FFD-9CAE-478A-994D-ADE45676771D}"/>
              </a:ext>
            </a:extLst>
          </p:cNvPr>
          <p:cNvSpPr>
            <a:spLocks noGrp="1"/>
          </p:cNvSpPr>
          <p:nvPr>
            <p:ph type="title"/>
          </p:nvPr>
        </p:nvSpPr>
        <p:spPr>
          <a:xfrm>
            <a:off x="838201" y="3998018"/>
            <a:ext cx="3981854" cy="2216513"/>
          </a:xfrm>
        </p:spPr>
        <p:txBody>
          <a:bodyPr>
            <a:normAutofit/>
          </a:bodyPr>
          <a:lstStyle/>
          <a:p>
            <a:r>
              <a:rPr lang="en-US" b="1" dirty="0"/>
              <a:t>What to Start</a:t>
            </a:r>
            <a:endParaRPr lang="en-US"/>
          </a:p>
        </p:txBody>
      </p:sp>
      <p:sp>
        <p:nvSpPr>
          <p:cNvPr id="11" name="Arc 10">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4" name="Picture 3" descr="FTC-IAPAC-lockup.eps">
            <a:extLst>
              <a:ext uri="{FF2B5EF4-FFF2-40B4-BE49-F238E27FC236}">
                <a16:creationId xmlns:a16="http://schemas.microsoft.com/office/drawing/2014/main" id="{76DBE61A-7196-4742-AEE0-A87EC56C2E08}"/>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659914" y="960121"/>
            <a:ext cx="10872172" cy="2446237"/>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Content Placeholder 2">
            <a:extLst>
              <a:ext uri="{FF2B5EF4-FFF2-40B4-BE49-F238E27FC236}">
                <a16:creationId xmlns:a16="http://schemas.microsoft.com/office/drawing/2014/main" id="{EA61BE01-DB6D-4C8B-9F1C-CF9320F9965D}"/>
              </a:ext>
            </a:extLst>
          </p:cNvPr>
          <p:cNvSpPr>
            <a:spLocks noGrp="1"/>
          </p:cNvSpPr>
          <p:nvPr>
            <p:ph idx="1"/>
          </p:nvPr>
        </p:nvSpPr>
        <p:spPr>
          <a:xfrm>
            <a:off x="4970835" y="3998019"/>
            <a:ext cx="6382966" cy="2216512"/>
          </a:xfrm>
        </p:spPr>
        <p:txBody>
          <a:bodyPr>
            <a:normAutofit fontScale="92500" lnSpcReduction="10000"/>
          </a:bodyPr>
          <a:lstStyle/>
          <a:p>
            <a:pPr>
              <a:lnSpc>
                <a:spcPct val="90000"/>
              </a:lnSpc>
            </a:pPr>
            <a:endParaRPr lang="en-US" sz="2500" dirty="0"/>
          </a:p>
          <a:p>
            <a:pPr>
              <a:lnSpc>
                <a:spcPct val="90000"/>
              </a:lnSpc>
            </a:pPr>
            <a:r>
              <a:rPr lang="en-US" sz="2500" b="1" dirty="0"/>
              <a:t>3-drug regimens</a:t>
            </a:r>
          </a:p>
          <a:p>
            <a:pPr>
              <a:lnSpc>
                <a:spcPct val="90000"/>
              </a:lnSpc>
            </a:pPr>
            <a:endParaRPr lang="en-US" sz="2500" b="1" dirty="0"/>
          </a:p>
          <a:p>
            <a:pPr>
              <a:lnSpc>
                <a:spcPct val="90000"/>
              </a:lnSpc>
            </a:pPr>
            <a:r>
              <a:rPr lang="en-US" sz="2500" b="1" dirty="0"/>
              <a:t>2-Drug regimens </a:t>
            </a:r>
          </a:p>
          <a:p>
            <a:pPr>
              <a:lnSpc>
                <a:spcPct val="90000"/>
              </a:lnSpc>
            </a:pPr>
            <a:endParaRPr lang="en-US" sz="2500" b="1" dirty="0"/>
          </a:p>
          <a:p>
            <a:pPr>
              <a:lnSpc>
                <a:spcPct val="90000"/>
              </a:lnSpc>
            </a:pPr>
            <a:r>
              <a:rPr lang="en-US" sz="2500" b="1" dirty="0"/>
              <a:t>Dolugetravir, Pregnant Women and Children</a:t>
            </a:r>
          </a:p>
          <a:p>
            <a:pPr>
              <a:lnSpc>
                <a:spcPct val="90000"/>
              </a:lnSpc>
            </a:pPr>
            <a:endParaRPr lang="en-US" sz="2500" dirty="0"/>
          </a:p>
          <a:p>
            <a:pPr>
              <a:lnSpc>
                <a:spcPct val="90000"/>
              </a:lnSpc>
            </a:pPr>
            <a:endParaRPr lang="en-US" sz="2500" dirty="0"/>
          </a:p>
          <a:p>
            <a:pPr>
              <a:lnSpc>
                <a:spcPct val="90000"/>
              </a:lnSpc>
            </a:pPr>
            <a:endParaRPr lang="en-US" sz="2500" dirty="0"/>
          </a:p>
          <a:p>
            <a:pPr>
              <a:lnSpc>
                <a:spcPct val="90000"/>
              </a:lnSpc>
            </a:pPr>
            <a:endParaRPr lang="en-US" sz="2500" dirty="0"/>
          </a:p>
          <a:p>
            <a:pPr>
              <a:lnSpc>
                <a:spcPct val="90000"/>
              </a:lnSpc>
            </a:pPr>
            <a:endParaRPr lang="en-US" sz="2500" dirty="0"/>
          </a:p>
        </p:txBody>
      </p:sp>
    </p:spTree>
    <p:extLst>
      <p:ext uri="{BB962C8B-B14F-4D97-AF65-F5344CB8AC3E}">
        <p14:creationId xmlns:p14="http://schemas.microsoft.com/office/powerpoint/2010/main" val="1730335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739170" y="830799"/>
            <a:ext cx="10069857" cy="784416"/>
          </a:xfrm>
        </p:spPr>
        <p:txBody>
          <a:bodyPr>
            <a:noAutofit/>
          </a:bodyPr>
          <a:lstStyle/>
          <a:p>
            <a:r>
              <a:rPr lang="en-US" sz="3600" dirty="0"/>
              <a:t>Recommended Initial Regimens for Most People</a:t>
            </a:r>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224456" y="284405"/>
            <a:ext cx="3494796" cy="784416"/>
          </a:xfrm>
          <a:prstGeom prst="rect">
            <a:avLst/>
          </a:prstGeom>
        </p:spPr>
      </p:pic>
      <p:sp>
        <p:nvSpPr>
          <p:cNvPr id="4" name="TextBox 3">
            <a:extLst>
              <a:ext uri="{FF2B5EF4-FFF2-40B4-BE49-F238E27FC236}">
                <a16:creationId xmlns:a16="http://schemas.microsoft.com/office/drawing/2014/main" id="{33CED0E6-ADEF-4704-89C7-C2CA81CDF349}"/>
              </a:ext>
            </a:extLst>
          </p:cNvPr>
          <p:cNvSpPr txBox="1"/>
          <p:nvPr/>
        </p:nvSpPr>
        <p:spPr>
          <a:xfrm>
            <a:off x="834704" y="307281"/>
            <a:ext cx="3120705" cy="369332"/>
          </a:xfrm>
          <a:prstGeom prst="rect">
            <a:avLst/>
          </a:prstGeom>
          <a:noFill/>
        </p:spPr>
        <p:txBody>
          <a:bodyPr wrap="square" rtlCol="0">
            <a:spAutoFit/>
          </a:bodyPr>
          <a:lstStyle/>
          <a:p>
            <a:r>
              <a:rPr lang="en-US" b="1" dirty="0"/>
              <a:t>What to Start</a:t>
            </a:r>
          </a:p>
        </p:txBody>
      </p:sp>
      <p:graphicFrame>
        <p:nvGraphicFramePr>
          <p:cNvPr id="9" name="Table 8">
            <a:extLst>
              <a:ext uri="{FF2B5EF4-FFF2-40B4-BE49-F238E27FC236}">
                <a16:creationId xmlns:a16="http://schemas.microsoft.com/office/drawing/2014/main" id="{1EB4C068-0596-4AB4-B80C-489B041D0B5D}"/>
              </a:ext>
            </a:extLst>
          </p:cNvPr>
          <p:cNvGraphicFramePr>
            <a:graphicFrameLocks noGrp="1"/>
          </p:cNvGraphicFramePr>
          <p:nvPr>
            <p:extLst>
              <p:ext uri="{D42A27DB-BD31-4B8C-83A1-F6EECF244321}">
                <p14:modId xmlns:p14="http://schemas.microsoft.com/office/powerpoint/2010/main" val="2776499256"/>
              </p:ext>
            </p:extLst>
          </p:nvPr>
        </p:nvGraphicFramePr>
        <p:xfrm>
          <a:off x="272956" y="1552257"/>
          <a:ext cx="11729656" cy="4572000"/>
        </p:xfrm>
        <a:graphic>
          <a:graphicData uri="http://schemas.openxmlformats.org/drawingml/2006/table">
            <a:tbl>
              <a:tblPr firstRow="1" bandRow="1">
                <a:tableStyleId>{5C22544A-7EE6-4342-B048-85BDC9FD1C3A}</a:tableStyleId>
              </a:tblPr>
              <a:tblGrid>
                <a:gridCol w="4544704">
                  <a:extLst>
                    <a:ext uri="{9D8B030D-6E8A-4147-A177-3AD203B41FA5}">
                      <a16:colId xmlns:a16="http://schemas.microsoft.com/office/drawing/2014/main" val="3043076758"/>
                    </a:ext>
                  </a:extLst>
                </a:gridCol>
                <a:gridCol w="3872323">
                  <a:extLst>
                    <a:ext uri="{9D8B030D-6E8A-4147-A177-3AD203B41FA5}">
                      <a16:colId xmlns:a16="http://schemas.microsoft.com/office/drawing/2014/main" val="1717442362"/>
                    </a:ext>
                  </a:extLst>
                </a:gridCol>
                <a:gridCol w="3312629">
                  <a:extLst>
                    <a:ext uri="{9D8B030D-6E8A-4147-A177-3AD203B41FA5}">
                      <a16:colId xmlns:a16="http://schemas.microsoft.com/office/drawing/2014/main" val="2910551742"/>
                    </a:ext>
                  </a:extLst>
                </a:gridCol>
              </a:tblGrid>
              <a:tr h="808806">
                <a:tc>
                  <a:txBody>
                    <a:bodyPr/>
                    <a:lstStyle/>
                    <a:p>
                      <a:pPr algn="ctr"/>
                      <a:r>
                        <a:rPr lang="en-US" dirty="0">
                          <a:solidFill>
                            <a:schemeClr val="bg1"/>
                          </a:solidFill>
                        </a:rPr>
                        <a:t>DHHS  </a:t>
                      </a:r>
                    </a:p>
                    <a:p>
                      <a:pPr algn="ctr"/>
                      <a:r>
                        <a:rPr lang="en-US" dirty="0">
                          <a:solidFill>
                            <a:schemeClr val="bg1"/>
                          </a:solidFill>
                        </a:rPr>
                        <a:t>Australian Antiretroviral Guidelines follow US DHHS Guidelines with Australian commentary </a:t>
                      </a:r>
                    </a:p>
                  </a:txBody>
                  <a:tcPr anchor="ctr"/>
                </a:tc>
                <a:tc>
                  <a:txBody>
                    <a:bodyPr/>
                    <a:lstStyle/>
                    <a:p>
                      <a:pPr algn="ctr"/>
                      <a:r>
                        <a:rPr lang="en-US" dirty="0">
                          <a:solidFill>
                            <a:schemeClr val="bg1"/>
                          </a:solidFill>
                        </a:rPr>
                        <a:t>European AIDS </a:t>
                      </a:r>
                    </a:p>
                    <a:p>
                      <a:pPr algn="ctr"/>
                      <a:r>
                        <a:rPr lang="en-US" dirty="0">
                          <a:solidFill>
                            <a:schemeClr val="bg1"/>
                          </a:solidFill>
                        </a:rPr>
                        <a:t>Clinical Society</a:t>
                      </a:r>
                    </a:p>
                  </a:txBody>
                  <a:tcPr anchor="ctr"/>
                </a:tc>
                <a:tc>
                  <a:txBody>
                    <a:bodyPr/>
                    <a:lstStyle/>
                    <a:p>
                      <a:pPr algn="ctr"/>
                      <a:r>
                        <a:rPr lang="en-US" dirty="0">
                          <a:solidFill>
                            <a:schemeClr val="bg1"/>
                          </a:solidFill>
                        </a:rPr>
                        <a:t>IAS-USA</a:t>
                      </a:r>
                    </a:p>
                  </a:txBody>
                  <a:tcPr anchor="ctr"/>
                </a:tc>
                <a:extLst>
                  <a:ext uri="{0D108BD9-81ED-4DB2-BD59-A6C34878D82A}">
                    <a16:rowId xmlns:a16="http://schemas.microsoft.com/office/drawing/2014/main" val="2635372932"/>
                  </a:ext>
                </a:extLst>
              </a:tr>
              <a:tr h="3563368">
                <a:tc>
                  <a:txBody>
                    <a:bodyPr/>
                    <a:lstStyle/>
                    <a:p>
                      <a:pPr lvl="0"/>
                      <a:r>
                        <a:rPr lang="en-US" b="1" dirty="0"/>
                        <a:t>INSTI plus 2 NRTIs</a:t>
                      </a:r>
                    </a:p>
                    <a:p>
                      <a:pPr lvl="0"/>
                      <a:r>
                        <a:rPr lang="en-US" dirty="0"/>
                        <a:t>BIC/TAF/FTC </a:t>
                      </a:r>
                    </a:p>
                    <a:p>
                      <a:pPr lvl="0"/>
                      <a:r>
                        <a:rPr lang="en-US" dirty="0"/>
                        <a:t>DTG/ABC/3TC if HLA-B*5701 negative </a:t>
                      </a:r>
                    </a:p>
                    <a:p>
                      <a:pPr lvl="0"/>
                      <a:r>
                        <a:rPr lang="en-US" dirty="0"/>
                        <a:t>DTG plus (TAF or TDF)a plus (FTC or 3TC) </a:t>
                      </a:r>
                    </a:p>
                    <a:p>
                      <a:pPr lvl="0"/>
                      <a:r>
                        <a:rPr lang="en-US" dirty="0"/>
                        <a:t>RAL plus (TAF or TDF)a plus (FTC or 3TC) </a:t>
                      </a:r>
                    </a:p>
                    <a:p>
                      <a:pPr lvl="0"/>
                      <a:endParaRPr lang="en-US" dirty="0"/>
                    </a:p>
                    <a:p>
                      <a:pPr lvl="0"/>
                      <a:r>
                        <a:rPr lang="en-US" b="1" dirty="0"/>
                        <a:t>INSTI plus 1 NRTI </a:t>
                      </a:r>
                    </a:p>
                    <a:p>
                      <a:pPr lvl="0"/>
                      <a:r>
                        <a:rPr lang="en-US" dirty="0"/>
                        <a:t>DTG/3TC  except for individuals with HIV RNA &gt;500,000 copies/mL, HBV coinfection, or in whom ART is to be started before the results of HIV genotypic resistance testing for reverse transcriptase or HBV testing are available</a:t>
                      </a:r>
                      <a:r>
                        <a:rPr lang="en-US" sz="1800" kern="1200" dirty="0">
                          <a:solidFill>
                            <a:schemeClr val="dk1"/>
                          </a:solidFill>
                          <a:effectLst/>
                          <a:latin typeface="+mn-lt"/>
                          <a:ea typeface="+mn-ea"/>
                          <a:cs typeface="+mn-cs"/>
                        </a:rPr>
                        <a:t>/emtricitabine</a:t>
                      </a:r>
                      <a:endParaRPr lang="en-US" dirty="0"/>
                    </a:p>
                  </a:txBody>
                  <a:tcPr/>
                </a:tc>
                <a:tc>
                  <a:txBody>
                    <a:bodyPr/>
                    <a:lstStyle/>
                    <a:p>
                      <a:pPr lvl="0"/>
                      <a:r>
                        <a:rPr lang="en-US" sz="1800" b="0" i="0" kern="1200" dirty="0">
                          <a:solidFill>
                            <a:schemeClr val="dk1"/>
                          </a:solidFill>
                          <a:effectLst/>
                          <a:latin typeface="+mn-lt"/>
                          <a:ea typeface="+mn-ea"/>
                          <a:cs typeface="+mn-cs"/>
                        </a:rPr>
                        <a:t>ABC/3TC + DTG</a:t>
                      </a:r>
                      <a:br>
                        <a:rPr lang="en-US" dirty="0"/>
                      </a:br>
                      <a:r>
                        <a:rPr lang="en-US" sz="1800" b="0" i="0" kern="1200" dirty="0">
                          <a:solidFill>
                            <a:schemeClr val="dk1"/>
                          </a:solidFill>
                          <a:effectLst/>
                          <a:latin typeface="+mn-lt"/>
                          <a:ea typeface="+mn-ea"/>
                          <a:cs typeface="+mn-cs"/>
                        </a:rPr>
                        <a:t>ABC/3TC/DTG </a:t>
                      </a:r>
                    </a:p>
                    <a:p>
                      <a:pPr lvl="0"/>
                      <a:r>
                        <a:rPr lang="en-US" sz="1800" b="0" i="0" kern="1200" dirty="0">
                          <a:solidFill>
                            <a:schemeClr val="dk1"/>
                          </a:solidFill>
                          <a:effectLst/>
                          <a:latin typeface="+mn-lt"/>
                          <a:ea typeface="+mn-ea"/>
                          <a:cs typeface="+mn-cs"/>
                        </a:rPr>
                        <a:t>(Must be HLA-B*57:01 negative and HBsAg negative)</a:t>
                      </a:r>
                    </a:p>
                    <a:p>
                      <a:pPr lvl="0"/>
                      <a:endParaRPr lang="en-US" sz="1800" b="0" i="0" kern="1200" dirty="0">
                        <a:solidFill>
                          <a:schemeClr val="dk1"/>
                        </a:solidFill>
                        <a:effectLst/>
                        <a:latin typeface="+mn-lt"/>
                        <a:ea typeface="+mn-ea"/>
                        <a:cs typeface="+mn-cs"/>
                      </a:endParaRPr>
                    </a:p>
                    <a:p>
                      <a:pPr lvl="0"/>
                      <a:r>
                        <a:rPr lang="en-US" sz="1800" b="0" i="0" kern="1200" dirty="0">
                          <a:solidFill>
                            <a:schemeClr val="dk1"/>
                          </a:solidFill>
                          <a:effectLst/>
                          <a:latin typeface="+mn-lt"/>
                          <a:ea typeface="+mn-ea"/>
                          <a:cs typeface="+mn-cs"/>
                        </a:rPr>
                        <a:t>TAF/FTC or TDF/FTC or TDF/3TC + DTG</a:t>
                      </a:r>
                    </a:p>
                    <a:p>
                      <a:pPr lvl="0"/>
                      <a:endParaRPr lang="en-US" sz="1800" b="0" i="0" kern="1200" dirty="0">
                        <a:solidFill>
                          <a:schemeClr val="dk1"/>
                        </a:solidFill>
                        <a:effectLst/>
                        <a:latin typeface="+mn-lt"/>
                        <a:ea typeface="+mn-ea"/>
                        <a:cs typeface="+mn-cs"/>
                      </a:endParaRPr>
                    </a:p>
                    <a:p>
                      <a:pPr lvl="0"/>
                      <a:r>
                        <a:rPr lang="en-US" sz="1800" b="0" i="0" kern="1200" dirty="0">
                          <a:solidFill>
                            <a:schemeClr val="dk1"/>
                          </a:solidFill>
                          <a:effectLst/>
                          <a:latin typeface="+mn-lt"/>
                          <a:ea typeface="+mn-ea"/>
                          <a:cs typeface="+mn-cs"/>
                        </a:rPr>
                        <a:t>TAF/FTC/BIC</a:t>
                      </a:r>
                    </a:p>
                    <a:p>
                      <a:pPr lvl="0"/>
                      <a:endParaRPr lang="en-US" sz="1800" b="0" i="0" kern="1200" dirty="0">
                        <a:solidFill>
                          <a:schemeClr val="dk1"/>
                        </a:solidFill>
                        <a:effectLst/>
                        <a:latin typeface="+mn-lt"/>
                        <a:ea typeface="+mn-ea"/>
                        <a:cs typeface="+mn-cs"/>
                      </a:endParaRPr>
                    </a:p>
                    <a:p>
                      <a:pPr lvl="0"/>
                      <a:r>
                        <a:rPr lang="en-US" sz="1800" b="0" i="0" kern="1200" dirty="0">
                          <a:solidFill>
                            <a:schemeClr val="dk1"/>
                          </a:solidFill>
                          <a:effectLst/>
                          <a:latin typeface="+mn-lt"/>
                          <a:ea typeface="+mn-ea"/>
                          <a:cs typeface="+mn-cs"/>
                        </a:rPr>
                        <a:t>TAF/FTC or TDF/FTC or TDF/3TC + RAL qd or bid</a:t>
                      </a:r>
                      <a:endParaRPr lang="en-US" dirty="0"/>
                    </a:p>
                  </a:txBody>
                  <a:tcPr/>
                </a:tc>
                <a:tc>
                  <a:txBody>
                    <a:bodyPr/>
                    <a:lstStyle/>
                    <a:p>
                      <a:pPr lvl="0"/>
                      <a:r>
                        <a:rPr lang="en-US" sz="1800" b="0" i="0" kern="1200" dirty="0">
                          <a:solidFill>
                            <a:schemeClr val="dk1"/>
                          </a:solidFill>
                          <a:effectLst/>
                          <a:latin typeface="+mn-lt"/>
                          <a:ea typeface="+mn-ea"/>
                          <a:cs typeface="+mn-cs"/>
                        </a:rPr>
                        <a:t>Bictegravir/TAF/emtricatabine</a:t>
                      </a:r>
                    </a:p>
                    <a:p>
                      <a:pPr lvl="0"/>
                      <a:r>
                        <a:rPr lang="en-US" sz="1800" b="0" i="0" kern="1200" dirty="0">
                          <a:solidFill>
                            <a:schemeClr val="dk1"/>
                          </a:solidFill>
                          <a:effectLst/>
                          <a:latin typeface="+mn-lt"/>
                          <a:ea typeface="+mn-ea"/>
                          <a:cs typeface="+mn-cs"/>
                        </a:rPr>
                        <a:t>Dolutegravir/abacavir/lamivudine</a:t>
                      </a:r>
                    </a:p>
                    <a:p>
                      <a:r>
                        <a:rPr lang="en-US" sz="1800" b="0" i="0" kern="1200" dirty="0">
                          <a:solidFill>
                            <a:schemeClr val="dk1"/>
                          </a:solidFill>
                          <a:effectLst/>
                          <a:latin typeface="+mn-lt"/>
                          <a:ea typeface="+mn-ea"/>
                          <a:cs typeface="+mn-cs"/>
                        </a:rPr>
                        <a:t>Dolutegravir plus TAF/emtricitabine</a:t>
                      </a:r>
                    </a:p>
                  </a:txBody>
                  <a:tcPr/>
                </a:tc>
                <a:extLst>
                  <a:ext uri="{0D108BD9-81ED-4DB2-BD59-A6C34878D82A}">
                    <a16:rowId xmlns:a16="http://schemas.microsoft.com/office/drawing/2014/main" val="162222316"/>
                  </a:ext>
                </a:extLst>
              </a:tr>
            </a:tbl>
          </a:graphicData>
        </a:graphic>
      </p:graphicFrame>
      <p:sp>
        <p:nvSpPr>
          <p:cNvPr id="10" name="TextBox 9">
            <a:extLst>
              <a:ext uri="{FF2B5EF4-FFF2-40B4-BE49-F238E27FC236}">
                <a16:creationId xmlns:a16="http://schemas.microsoft.com/office/drawing/2014/main" id="{0132489E-4140-4ED0-BD14-7A8D4BA5E356}"/>
              </a:ext>
            </a:extLst>
          </p:cNvPr>
          <p:cNvSpPr txBox="1"/>
          <p:nvPr/>
        </p:nvSpPr>
        <p:spPr>
          <a:xfrm>
            <a:off x="62145" y="6154404"/>
            <a:ext cx="11940466" cy="646331"/>
          </a:xfrm>
          <a:prstGeom prst="rect">
            <a:avLst/>
          </a:prstGeom>
          <a:noFill/>
        </p:spPr>
        <p:txBody>
          <a:bodyPr wrap="square" rtlCol="0">
            <a:spAutoFit/>
          </a:bodyPr>
          <a:lstStyle/>
          <a:p>
            <a:r>
              <a:rPr lang="en-US" sz="900" dirty="0"/>
              <a:t>Panel on Antiretroviral Guidelines for Adults and Adolescents, Guidelines for the Use of Antiretroviral Agents in Adults and Adolescents Living with HIV, Department of Health and Human Services, July 2019 , </a:t>
            </a:r>
            <a:r>
              <a:rPr lang="en-US" sz="900" u="sng" dirty="0">
                <a:hlinkClick r:id="rId17"/>
              </a:rPr>
              <a:t>http://aidsinfo.nih.gov/guidelines</a:t>
            </a:r>
            <a:r>
              <a:rPr lang="en-US" sz="900" dirty="0"/>
              <a:t>. </a:t>
            </a:r>
          </a:p>
          <a:p>
            <a:r>
              <a:rPr lang="en-US" sz="900" dirty="0"/>
              <a:t>Guidelines Version 10, Nov 2019, European AIDS Clinical Society. </a:t>
            </a:r>
            <a:r>
              <a:rPr lang="en-US" sz="900" dirty="0">
                <a:hlinkClick r:id="rId18"/>
              </a:rPr>
              <a:t>https://eacs.sanfordguide.com/art/initial-regimens-arv-naive-adults</a:t>
            </a:r>
            <a:r>
              <a:rPr lang="en-US" sz="900" dirty="0"/>
              <a:t> </a:t>
            </a:r>
          </a:p>
          <a:p>
            <a:r>
              <a:rPr lang="en-US" sz="900" dirty="0"/>
              <a:t>Saag MS et al., Antiretroviral Drugs for Treatment and Prevention of HIV Infection in Adults: 2018 Recommendations of the International Antiviral Society-USA Panel, JAMA 2018;320:379-396.</a:t>
            </a:r>
          </a:p>
          <a:p>
            <a:r>
              <a:rPr lang="en-US" sz="900" dirty="0"/>
              <a:t>HIV Management in Australasia ASHM </a:t>
            </a:r>
            <a:r>
              <a:rPr lang="en-US" sz="900" dirty="0">
                <a:hlinkClick r:id="rId19"/>
              </a:rPr>
              <a:t>https://hivmanagement.ashm.org.au/</a:t>
            </a:r>
            <a:r>
              <a:rPr lang="en-US" sz="900" dirty="0"/>
              <a:t> </a:t>
            </a:r>
          </a:p>
        </p:txBody>
      </p:sp>
    </p:spTree>
    <p:extLst>
      <p:ext uri="{BB962C8B-B14F-4D97-AF65-F5344CB8AC3E}">
        <p14:creationId xmlns:p14="http://schemas.microsoft.com/office/powerpoint/2010/main" val="3570301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739170" y="830799"/>
            <a:ext cx="10069857" cy="784416"/>
          </a:xfrm>
        </p:spPr>
        <p:txBody>
          <a:bodyPr>
            <a:noAutofit/>
          </a:bodyPr>
          <a:lstStyle/>
          <a:p>
            <a:r>
              <a:rPr lang="en-US" sz="3600" dirty="0"/>
              <a:t>Dolutegravir, Pregnant Women and Children</a:t>
            </a:r>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224456" y="284405"/>
            <a:ext cx="3494796" cy="784416"/>
          </a:xfrm>
          <a:prstGeom prst="rect">
            <a:avLst/>
          </a:prstGeom>
        </p:spPr>
      </p:pic>
      <p:sp>
        <p:nvSpPr>
          <p:cNvPr id="4" name="TextBox 3">
            <a:extLst>
              <a:ext uri="{FF2B5EF4-FFF2-40B4-BE49-F238E27FC236}">
                <a16:creationId xmlns:a16="http://schemas.microsoft.com/office/drawing/2014/main" id="{33CED0E6-ADEF-4704-89C7-C2CA81CDF349}"/>
              </a:ext>
            </a:extLst>
          </p:cNvPr>
          <p:cNvSpPr txBox="1"/>
          <p:nvPr/>
        </p:nvSpPr>
        <p:spPr>
          <a:xfrm>
            <a:off x="834704" y="307281"/>
            <a:ext cx="3120705" cy="369332"/>
          </a:xfrm>
          <a:prstGeom prst="rect">
            <a:avLst/>
          </a:prstGeom>
          <a:noFill/>
        </p:spPr>
        <p:txBody>
          <a:bodyPr wrap="square" rtlCol="0">
            <a:spAutoFit/>
          </a:bodyPr>
          <a:lstStyle/>
          <a:p>
            <a:r>
              <a:rPr lang="en-US" b="1" dirty="0"/>
              <a:t>What to Start</a:t>
            </a:r>
          </a:p>
        </p:txBody>
      </p:sp>
      <p:graphicFrame>
        <p:nvGraphicFramePr>
          <p:cNvPr id="9" name="Table 8">
            <a:extLst>
              <a:ext uri="{FF2B5EF4-FFF2-40B4-BE49-F238E27FC236}">
                <a16:creationId xmlns:a16="http://schemas.microsoft.com/office/drawing/2014/main" id="{1EB4C068-0596-4AB4-B80C-489B041D0B5D}"/>
              </a:ext>
            </a:extLst>
          </p:cNvPr>
          <p:cNvGraphicFramePr>
            <a:graphicFrameLocks noGrp="1"/>
          </p:cNvGraphicFramePr>
          <p:nvPr>
            <p:extLst>
              <p:ext uri="{D42A27DB-BD31-4B8C-83A1-F6EECF244321}">
                <p14:modId xmlns:p14="http://schemas.microsoft.com/office/powerpoint/2010/main" val="780040923"/>
              </p:ext>
            </p:extLst>
          </p:nvPr>
        </p:nvGraphicFramePr>
        <p:xfrm>
          <a:off x="272956" y="1552257"/>
          <a:ext cx="11729656" cy="4477768"/>
        </p:xfrm>
        <a:graphic>
          <a:graphicData uri="http://schemas.openxmlformats.org/drawingml/2006/table">
            <a:tbl>
              <a:tblPr firstRow="1" bandRow="1">
                <a:tableStyleId>{5C22544A-7EE6-4342-B048-85BDC9FD1C3A}</a:tableStyleId>
              </a:tblPr>
              <a:tblGrid>
                <a:gridCol w="4544704">
                  <a:extLst>
                    <a:ext uri="{9D8B030D-6E8A-4147-A177-3AD203B41FA5}">
                      <a16:colId xmlns:a16="http://schemas.microsoft.com/office/drawing/2014/main" val="3043076758"/>
                    </a:ext>
                  </a:extLst>
                </a:gridCol>
                <a:gridCol w="3872323">
                  <a:extLst>
                    <a:ext uri="{9D8B030D-6E8A-4147-A177-3AD203B41FA5}">
                      <a16:colId xmlns:a16="http://schemas.microsoft.com/office/drawing/2014/main" val="1717442362"/>
                    </a:ext>
                  </a:extLst>
                </a:gridCol>
                <a:gridCol w="3312629">
                  <a:extLst>
                    <a:ext uri="{9D8B030D-6E8A-4147-A177-3AD203B41FA5}">
                      <a16:colId xmlns:a16="http://schemas.microsoft.com/office/drawing/2014/main" val="2910551742"/>
                    </a:ext>
                  </a:extLst>
                </a:gridCol>
              </a:tblGrid>
              <a:tr h="808806">
                <a:tc>
                  <a:txBody>
                    <a:bodyPr/>
                    <a:lstStyle/>
                    <a:p>
                      <a:pPr algn="ctr"/>
                      <a:r>
                        <a:rPr lang="en-US" dirty="0">
                          <a:solidFill>
                            <a:schemeClr val="bg1"/>
                          </a:solidFill>
                        </a:rPr>
                        <a:t>DHHS  </a:t>
                      </a:r>
                    </a:p>
                    <a:p>
                      <a:pPr algn="ctr"/>
                      <a:r>
                        <a:rPr lang="en-US" dirty="0">
                          <a:solidFill>
                            <a:schemeClr val="bg1"/>
                          </a:solidFill>
                        </a:rPr>
                        <a:t>Australian Antiretroviral Guidelines follow US DHHS Guidelines with Australian commentary </a:t>
                      </a:r>
                    </a:p>
                  </a:txBody>
                  <a:tcPr anchor="ctr"/>
                </a:tc>
                <a:tc>
                  <a:txBody>
                    <a:bodyPr/>
                    <a:lstStyle/>
                    <a:p>
                      <a:pPr algn="ctr"/>
                      <a:r>
                        <a:rPr lang="en-US" dirty="0">
                          <a:solidFill>
                            <a:schemeClr val="bg1"/>
                          </a:solidFill>
                        </a:rPr>
                        <a:t>European AIDS </a:t>
                      </a:r>
                    </a:p>
                    <a:p>
                      <a:pPr algn="ctr"/>
                      <a:r>
                        <a:rPr lang="en-US" dirty="0">
                          <a:solidFill>
                            <a:schemeClr val="bg1"/>
                          </a:solidFill>
                        </a:rPr>
                        <a:t>Clinical Society</a:t>
                      </a:r>
                    </a:p>
                  </a:txBody>
                  <a:tcPr anchor="ctr"/>
                </a:tc>
                <a:tc>
                  <a:txBody>
                    <a:bodyPr/>
                    <a:lstStyle/>
                    <a:p>
                      <a:pPr algn="ctr"/>
                      <a:r>
                        <a:rPr lang="en-US" dirty="0">
                          <a:solidFill>
                            <a:schemeClr val="bg1"/>
                          </a:solidFill>
                        </a:rPr>
                        <a:t>IAS-USA</a:t>
                      </a:r>
                    </a:p>
                  </a:txBody>
                  <a:tcPr anchor="ctr"/>
                </a:tc>
                <a:extLst>
                  <a:ext uri="{0D108BD9-81ED-4DB2-BD59-A6C34878D82A}">
                    <a16:rowId xmlns:a16="http://schemas.microsoft.com/office/drawing/2014/main" val="2635372932"/>
                  </a:ext>
                </a:extLst>
              </a:tr>
              <a:tr h="3563368">
                <a:tc>
                  <a:txBody>
                    <a:bodyPr/>
                    <a:lstStyle/>
                    <a:p>
                      <a:r>
                        <a:rPr lang="en-US" sz="1800" b="0" i="0" kern="1200" dirty="0">
                          <a:solidFill>
                            <a:schemeClr val="dk1"/>
                          </a:solidFill>
                          <a:effectLst/>
                          <a:latin typeface="+mn-lt"/>
                          <a:ea typeface="+mn-ea"/>
                          <a:cs typeface="+mn-cs"/>
                        </a:rPr>
                        <a:t>Providers should discuss the benefits of using DTG and the risk of NTDs with the person of childbearing potential, to allow the person to make informed decisions about care.</a:t>
                      </a:r>
                    </a:p>
                    <a:p>
                      <a:r>
                        <a:rPr lang="en-US" sz="1800" b="0" i="0" kern="1200" dirty="0">
                          <a:solidFill>
                            <a:schemeClr val="dk1"/>
                          </a:solidFill>
                          <a:effectLst/>
                          <a:latin typeface="+mn-lt"/>
                          <a:ea typeface="+mn-ea"/>
                          <a:cs typeface="+mn-cs"/>
                        </a:rPr>
                        <a:t>DTG may be used as an alternative ARV for individuals who are of childbearing potential and trying to conceive and those who are sexually active and not using contraception.</a:t>
                      </a:r>
                    </a:p>
                    <a:p>
                      <a:r>
                        <a:rPr lang="en-US" sz="1800" b="0" i="0" kern="1200" dirty="0">
                          <a:solidFill>
                            <a:schemeClr val="dk1"/>
                          </a:solidFill>
                          <a:effectLst/>
                          <a:latin typeface="+mn-lt"/>
                          <a:ea typeface="+mn-ea"/>
                          <a:cs typeface="+mn-cs"/>
                        </a:rPr>
                        <a:t>For individuals who are using effective contraception, DTG may be used as a recommended option </a:t>
                      </a:r>
                    </a:p>
                  </a:txBody>
                  <a:tcPr/>
                </a:tc>
                <a:tc>
                  <a:txBody>
                    <a:bodyPr/>
                    <a:lstStyle/>
                    <a:p>
                      <a:pPr lvl="0"/>
                      <a:r>
                        <a:rPr lang="en-US" sz="1800" b="0" i="0" kern="1200" dirty="0">
                          <a:solidFill>
                            <a:schemeClr val="dk1"/>
                          </a:solidFill>
                          <a:effectLst/>
                          <a:latin typeface="+mn-lt"/>
                          <a:ea typeface="+mn-ea"/>
                          <a:cs typeface="+mn-cs"/>
                        </a:rPr>
                        <a:t>Higher risk of neural tube defects if used preconception. </a:t>
                      </a:r>
                    </a:p>
                    <a:p>
                      <a:pPr lvl="0"/>
                      <a:r>
                        <a:rPr lang="en-US" sz="1800" b="0" i="0" kern="1200" dirty="0">
                          <a:solidFill>
                            <a:schemeClr val="dk1"/>
                          </a:solidFill>
                          <a:effectLst/>
                          <a:latin typeface="+mn-lt"/>
                          <a:ea typeface="+mn-ea"/>
                          <a:cs typeface="+mn-cs"/>
                        </a:rPr>
                        <a:t>Should be switched to another drug</a:t>
                      </a:r>
                      <a:endParaRPr lang="en-US" dirty="0"/>
                    </a:p>
                  </a:txBody>
                  <a:tcPr/>
                </a:tc>
                <a:tc>
                  <a:txBody>
                    <a:bodyPr/>
                    <a:lstStyle/>
                    <a:p>
                      <a:pPr lvl="0"/>
                      <a:r>
                        <a:rPr lang="en-US" dirty="0"/>
                        <a:t>All individuals of childbearing age should have documentation of a negative pregnancy test result before starting dolutegravir and should be counseled regarding this potential risk</a:t>
                      </a:r>
                    </a:p>
                    <a:p>
                      <a:pPr lvl="0"/>
                      <a:r>
                        <a:rPr lang="en-US" dirty="0"/>
                        <a:t>More data are expected</a:t>
                      </a:r>
                    </a:p>
                    <a:p>
                      <a:pPr lvl="0"/>
                      <a:r>
                        <a:rPr lang="en-US" dirty="0"/>
                        <a:t>it is not yet clear whether other InSTIs pose a similar risk of neural tube defects.</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62222316"/>
                  </a:ext>
                </a:extLst>
              </a:tr>
            </a:tbl>
          </a:graphicData>
        </a:graphic>
      </p:graphicFrame>
      <p:sp>
        <p:nvSpPr>
          <p:cNvPr id="10" name="TextBox 9">
            <a:extLst>
              <a:ext uri="{FF2B5EF4-FFF2-40B4-BE49-F238E27FC236}">
                <a16:creationId xmlns:a16="http://schemas.microsoft.com/office/drawing/2014/main" id="{0132489E-4140-4ED0-BD14-7A8D4BA5E356}"/>
              </a:ext>
            </a:extLst>
          </p:cNvPr>
          <p:cNvSpPr txBox="1"/>
          <p:nvPr/>
        </p:nvSpPr>
        <p:spPr>
          <a:xfrm>
            <a:off x="62145" y="6154404"/>
            <a:ext cx="11940466" cy="646331"/>
          </a:xfrm>
          <a:prstGeom prst="rect">
            <a:avLst/>
          </a:prstGeom>
          <a:noFill/>
        </p:spPr>
        <p:txBody>
          <a:bodyPr wrap="square" rtlCol="0">
            <a:spAutoFit/>
          </a:bodyPr>
          <a:lstStyle/>
          <a:p>
            <a:r>
              <a:rPr lang="en-US" sz="900" dirty="0"/>
              <a:t>Panel on Antiretroviral Guidelines for Adults and Adolescents, Guidelines for the Use of Antiretroviral Agents in Adults and Adolescents Living with HIV, Department of Health and Human Services, July 2019 , </a:t>
            </a:r>
            <a:r>
              <a:rPr lang="en-US" sz="900" u="sng" dirty="0">
                <a:hlinkClick r:id="rId17"/>
              </a:rPr>
              <a:t>http://aidsinfo.nih.gov/guidelines</a:t>
            </a:r>
            <a:r>
              <a:rPr lang="en-US" sz="900" dirty="0"/>
              <a:t>. </a:t>
            </a:r>
          </a:p>
          <a:p>
            <a:r>
              <a:rPr lang="en-US" sz="900" dirty="0"/>
              <a:t>Guidelines Version 10, Nov 2019, European AIDS Clinical Society. </a:t>
            </a:r>
            <a:r>
              <a:rPr lang="en-US" sz="900" dirty="0">
                <a:hlinkClick r:id="rId18"/>
              </a:rPr>
              <a:t>https://eacs.sanfordguide.com/art/initial-regimens-arv-naive-adults</a:t>
            </a:r>
            <a:r>
              <a:rPr lang="en-US" sz="900" dirty="0"/>
              <a:t> </a:t>
            </a:r>
          </a:p>
          <a:p>
            <a:r>
              <a:rPr lang="en-US" sz="900" dirty="0"/>
              <a:t>Saag MS et al., Antiretroviral Drugs for Treatment and Prevention of HIV Infection in Adults: 2018 Recommendations of the International Antiviral Society-USA Panel, JAMA 2018;320:379-396.</a:t>
            </a:r>
          </a:p>
          <a:p>
            <a:r>
              <a:rPr lang="en-US" sz="900" dirty="0"/>
              <a:t>HIV Management in Australasia ASHM </a:t>
            </a:r>
            <a:r>
              <a:rPr lang="en-US" sz="900" dirty="0">
                <a:hlinkClick r:id="rId19"/>
              </a:rPr>
              <a:t>https://hivmanagement.ashm.org.au/</a:t>
            </a:r>
            <a:r>
              <a:rPr lang="en-US" sz="900" dirty="0"/>
              <a:t> </a:t>
            </a:r>
          </a:p>
        </p:txBody>
      </p:sp>
    </p:spTree>
    <p:extLst>
      <p:ext uri="{BB962C8B-B14F-4D97-AF65-F5344CB8AC3E}">
        <p14:creationId xmlns:p14="http://schemas.microsoft.com/office/powerpoint/2010/main" val="2105831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14FFFF-2F46-4EA8-BB93-7AC08B14250E}"/>
              </a:ext>
            </a:extLst>
          </p:cNvPr>
          <p:cNvSpPr>
            <a:spLocks noGrp="1"/>
          </p:cNvSpPr>
          <p:nvPr>
            <p:ph type="title"/>
          </p:nvPr>
        </p:nvSpPr>
        <p:spPr>
          <a:xfrm>
            <a:off x="466722" y="586855"/>
            <a:ext cx="3201366" cy="3387497"/>
          </a:xfrm>
        </p:spPr>
        <p:txBody>
          <a:bodyPr anchor="b">
            <a:normAutofit/>
          </a:bodyPr>
          <a:lstStyle/>
          <a:p>
            <a:pPr algn="r"/>
            <a:br>
              <a:rPr lang="en-US" sz="4000">
                <a:solidFill>
                  <a:srgbClr val="FFFFFF"/>
                </a:solidFill>
              </a:rPr>
            </a:br>
            <a:r>
              <a:rPr lang="en-US" sz="4000">
                <a:solidFill>
                  <a:srgbClr val="FFFFFF"/>
                </a:solidFill>
              </a:rPr>
              <a:t>Long-Acting Injectable Cabotegravir and Rilpivirine</a:t>
            </a:r>
          </a:p>
        </p:txBody>
      </p:sp>
      <p:sp>
        <p:nvSpPr>
          <p:cNvPr id="3" name="Content Placeholder 2">
            <a:extLst>
              <a:ext uri="{FF2B5EF4-FFF2-40B4-BE49-F238E27FC236}">
                <a16:creationId xmlns:a16="http://schemas.microsoft.com/office/drawing/2014/main" id="{C82BB074-5E79-4032-80E6-2EEE922C4C31}"/>
              </a:ext>
            </a:extLst>
          </p:cNvPr>
          <p:cNvSpPr>
            <a:spLocks noGrp="1"/>
          </p:cNvSpPr>
          <p:nvPr>
            <p:ph idx="1"/>
          </p:nvPr>
        </p:nvSpPr>
        <p:spPr>
          <a:xfrm>
            <a:off x="4810259" y="649480"/>
            <a:ext cx="6555347" cy="5546047"/>
          </a:xfrm>
        </p:spPr>
        <p:txBody>
          <a:bodyPr anchor="ctr">
            <a:normAutofit/>
          </a:bodyPr>
          <a:lstStyle/>
          <a:p>
            <a:r>
              <a:rPr lang="en-US" sz="2000" dirty="0"/>
              <a:t>CAB and RPV intramuscular (IM) injections e </a:t>
            </a:r>
          </a:p>
          <a:p>
            <a:pPr lvl="1"/>
            <a:r>
              <a:rPr lang="en-US" sz="2000" dirty="0"/>
              <a:t>used as an optimization strategy </a:t>
            </a:r>
          </a:p>
          <a:p>
            <a:pPr lvl="1"/>
            <a:r>
              <a:rPr lang="en-US" sz="2000" dirty="0"/>
              <a:t>for people with HIV currently on oral antiretroviral therapy (ART) </a:t>
            </a:r>
          </a:p>
          <a:p>
            <a:pPr lvl="1"/>
            <a:r>
              <a:rPr lang="en-US" sz="2000" dirty="0"/>
              <a:t>with documented viral suppression for at least 3 months who: </a:t>
            </a:r>
          </a:p>
          <a:p>
            <a:r>
              <a:rPr lang="en-US" sz="2000" dirty="0"/>
              <a:t>have no baseline resistance to either medication </a:t>
            </a:r>
          </a:p>
          <a:p>
            <a:r>
              <a:rPr lang="en-US" sz="2000" dirty="0"/>
              <a:t>have no prior virologic failures </a:t>
            </a:r>
          </a:p>
          <a:p>
            <a:r>
              <a:rPr lang="en-US" sz="2000" dirty="0"/>
              <a:t>do not have active hepatitis B virus (HBV) infection (unless also receiving an oral HBV active regimen)</a:t>
            </a:r>
          </a:p>
          <a:p>
            <a:r>
              <a:rPr lang="en-US" sz="2000" dirty="0"/>
              <a:t>are not pregnant and are not planning on becoming pregnant</a:t>
            </a:r>
          </a:p>
          <a:p>
            <a:r>
              <a:rPr lang="en-US" sz="2000" dirty="0"/>
              <a:t>are not receiving medications with significant drug interactions with oral (during lead-in or bridging therapy) or injectable CAB or RPV</a:t>
            </a:r>
          </a:p>
        </p:txBody>
      </p:sp>
      <p:sp>
        <p:nvSpPr>
          <p:cNvPr id="4" name="TextBox 3">
            <a:extLst>
              <a:ext uri="{FF2B5EF4-FFF2-40B4-BE49-F238E27FC236}">
                <a16:creationId xmlns:a16="http://schemas.microsoft.com/office/drawing/2014/main" id="{6933F549-DBDB-4C9D-AB67-259E041BBFE1}"/>
              </a:ext>
            </a:extLst>
          </p:cNvPr>
          <p:cNvSpPr txBox="1"/>
          <p:nvPr/>
        </p:nvSpPr>
        <p:spPr>
          <a:xfrm>
            <a:off x="4153546" y="5934665"/>
            <a:ext cx="7842142" cy="738664"/>
          </a:xfrm>
          <a:prstGeom prst="rect">
            <a:avLst/>
          </a:prstGeom>
          <a:noFill/>
        </p:spPr>
        <p:txBody>
          <a:bodyPr wrap="square" rtlCol="0">
            <a:spAutoFit/>
          </a:bodyPr>
          <a:lstStyle/>
          <a:p>
            <a:r>
              <a:rPr lang="en-US" sz="1400" dirty="0"/>
              <a:t>Source: HHS Adults and Adolescents Antiretroviral Guidelines Panel Recommendation for the Long-Acting Injectable Antiretroviral Regimen of Cabotegravir and Rilpivirine </a:t>
            </a:r>
            <a:r>
              <a:rPr lang="en-US" sz="1400" dirty="0">
                <a:hlinkClick r:id="rId3"/>
              </a:rPr>
              <a:t>https://clinicalinfo.hiv.gov/sites/default/files/guidelines/documents/AdultARV_GL_ID_2021_CabRpv.pdf</a:t>
            </a:r>
            <a:r>
              <a:rPr lang="en-US" sz="1400" dirty="0"/>
              <a:t> </a:t>
            </a:r>
          </a:p>
        </p:txBody>
      </p:sp>
    </p:spTree>
    <p:extLst>
      <p:ext uri="{BB962C8B-B14F-4D97-AF65-F5344CB8AC3E}">
        <p14:creationId xmlns:p14="http://schemas.microsoft.com/office/powerpoint/2010/main" val="94400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5A5DB-23EE-46AF-B423-386B9AC85E2A}"/>
              </a:ext>
            </a:extLst>
          </p:cNvPr>
          <p:cNvSpPr>
            <a:spLocks noGrp="1"/>
          </p:cNvSpPr>
          <p:nvPr>
            <p:ph type="title"/>
          </p:nvPr>
        </p:nvSpPr>
        <p:spPr>
          <a:xfrm>
            <a:off x="0" y="0"/>
            <a:ext cx="12192000" cy="1524795"/>
          </a:xfrm>
          <a:solidFill>
            <a:schemeClr val="accent6">
              <a:lumMod val="50000"/>
            </a:schemeClr>
          </a:solidFill>
        </p:spPr>
        <p:txBody>
          <a:bodyPr>
            <a:normAutofit/>
          </a:bodyPr>
          <a:lstStyle/>
          <a:p>
            <a:pPr algn="ctr"/>
            <a:r>
              <a:rPr lang="en-US" dirty="0">
                <a:solidFill>
                  <a:schemeClr val="bg1"/>
                </a:solidFill>
              </a:rPr>
              <a:t>LEARNING OBJECTIVES</a:t>
            </a:r>
          </a:p>
        </p:txBody>
      </p:sp>
      <p:graphicFrame>
        <p:nvGraphicFramePr>
          <p:cNvPr id="5" name="Content Placeholder 2">
            <a:extLst>
              <a:ext uri="{FF2B5EF4-FFF2-40B4-BE49-F238E27FC236}">
                <a16:creationId xmlns:a16="http://schemas.microsoft.com/office/drawing/2014/main" id="{4DFC94BA-BDA8-463A-8942-717CC6A76EF8}"/>
              </a:ext>
            </a:extLst>
          </p:cNvPr>
          <p:cNvGraphicFramePr>
            <a:graphicFrameLocks noGrp="1"/>
          </p:cNvGraphicFramePr>
          <p:nvPr>
            <p:ph idx="1"/>
          </p:nvPr>
        </p:nvGraphicFramePr>
        <p:xfrm>
          <a:off x="838200" y="233059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CB6776E3-BC14-4D53-B74D-7598221734E6}"/>
              </a:ext>
            </a:extLst>
          </p:cNvPr>
          <p:cNvSpPr/>
          <p:nvPr/>
        </p:nvSpPr>
        <p:spPr>
          <a:xfrm>
            <a:off x="532263" y="1604529"/>
            <a:ext cx="11313994" cy="83099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The purpose of this module is to inform current recommendations and best practices for the initiation of ART, treatment adherence and retention in care</a:t>
            </a:r>
          </a:p>
        </p:txBody>
      </p:sp>
    </p:spTree>
    <p:extLst>
      <p:ext uri="{BB962C8B-B14F-4D97-AF65-F5344CB8AC3E}">
        <p14:creationId xmlns:p14="http://schemas.microsoft.com/office/powerpoint/2010/main" val="385959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436705-3C92-480B-9ECE-EA3B1A951ED7}"/>
              </a:ext>
            </a:extLst>
          </p:cNvPr>
          <p:cNvSpPr>
            <a:spLocks noGrp="1"/>
          </p:cNvSpPr>
          <p:nvPr>
            <p:ph type="title"/>
          </p:nvPr>
        </p:nvSpPr>
        <p:spPr>
          <a:xfrm>
            <a:off x="1901162" y="3050433"/>
            <a:ext cx="3722933" cy="1207667"/>
          </a:xfrm>
          <a:ln w="25400" cap="sq">
            <a:solidFill>
              <a:srgbClr val="FFFFFF"/>
            </a:solidFill>
            <a:miter lim="800000"/>
          </a:ln>
        </p:spPr>
        <p:txBody>
          <a:bodyPr vert="horz" wrap="square" lIns="91440" tIns="45720" rIns="91440" bIns="45720" rtlCol="0" anchor="ctr">
            <a:noAutofit/>
          </a:bodyPr>
          <a:lstStyle/>
          <a:p>
            <a:pPr defTabSz="914400">
              <a:lnSpc>
                <a:spcPct val="90000"/>
              </a:lnSpc>
            </a:pPr>
            <a:r>
              <a:rPr lang="en-US" sz="2800" b="1" kern="1200" dirty="0">
                <a:solidFill>
                  <a:srgbClr val="FFFFFF"/>
                </a:solidFill>
                <a:latin typeface="+mj-lt"/>
                <a:ea typeface="+mj-ea"/>
                <a:cs typeface="+mj-cs"/>
              </a:rPr>
              <a:t>The Health Benefits of Antiretroviral Therapy</a:t>
            </a:r>
          </a:p>
        </p:txBody>
      </p:sp>
      <p:sp>
        <p:nvSpPr>
          <p:cNvPr id="23" name="Rectangle 22">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6C181E-8702-47A4-A4BE-B56DB3C2FED5}"/>
              </a:ext>
            </a:extLst>
          </p:cNvPr>
          <p:cNvSpPr>
            <a:spLocks noGrp="1"/>
          </p:cNvSpPr>
          <p:nvPr>
            <p:ph idx="1"/>
          </p:nvPr>
        </p:nvSpPr>
        <p:spPr>
          <a:xfrm>
            <a:off x="6624900" y="655093"/>
            <a:ext cx="5053066" cy="5294033"/>
          </a:xfrm>
        </p:spPr>
        <p:txBody>
          <a:bodyPr vert="horz" lIns="91440" tIns="45720" rIns="91440" bIns="45720" rtlCol="0">
            <a:normAutofit fontScale="92500" lnSpcReduction="10000"/>
          </a:bodyPr>
          <a:lstStyle/>
          <a:p>
            <a:pPr indent="-228600" defTabSz="914400">
              <a:lnSpc>
                <a:spcPct val="90000"/>
              </a:lnSpc>
              <a:buFont typeface="Arial" panose="020B0604020202020204" pitchFamily="34" charset="0"/>
              <a:buChar char="•"/>
            </a:pPr>
            <a:r>
              <a:rPr lang="en-US" sz="2600" dirty="0"/>
              <a:t>ART substantially improves health and well-being for PLHIV</a:t>
            </a:r>
          </a:p>
          <a:p>
            <a:pPr indent="-228600" defTabSz="914400">
              <a:lnSpc>
                <a:spcPct val="90000"/>
              </a:lnSpc>
              <a:buFont typeface="Arial" panose="020B0604020202020204" pitchFamily="34" charset="0"/>
              <a:buChar char="•"/>
            </a:pPr>
            <a:endParaRPr lang="en-US" sz="2600" dirty="0"/>
          </a:p>
          <a:p>
            <a:pPr lvl="0" indent="-228600" defTabSz="914400">
              <a:lnSpc>
                <a:spcPct val="90000"/>
              </a:lnSpc>
              <a:buFont typeface="Arial" panose="020B0604020202020204" pitchFamily="34" charset="0"/>
              <a:buChar char="•"/>
            </a:pPr>
            <a:r>
              <a:rPr lang="en-US" sz="2600" dirty="0"/>
              <a:t>PLHIV can now have a near-normal life span</a:t>
            </a:r>
          </a:p>
          <a:p>
            <a:pPr marL="0" indent="0" defTabSz="914400">
              <a:lnSpc>
                <a:spcPct val="90000"/>
              </a:lnSpc>
              <a:buNone/>
            </a:pPr>
            <a:endParaRPr lang="en-US" sz="2600" dirty="0"/>
          </a:p>
          <a:p>
            <a:pPr indent="-228600" defTabSz="914400">
              <a:lnSpc>
                <a:spcPct val="90000"/>
              </a:lnSpc>
              <a:buFont typeface="Arial" panose="020B0604020202020204" pitchFamily="34" charset="0"/>
              <a:buChar char="•"/>
            </a:pPr>
            <a:r>
              <a:rPr lang="en-US" sz="2600" dirty="0"/>
              <a:t>ART has sharply lowered AIDS-related deaths and disability</a:t>
            </a:r>
          </a:p>
          <a:p>
            <a:pPr indent="-228600" defTabSz="914400">
              <a:lnSpc>
                <a:spcPct val="90000"/>
              </a:lnSpc>
              <a:buFont typeface="Arial" panose="020B0604020202020204" pitchFamily="34" charset="0"/>
              <a:buChar char="•"/>
            </a:pPr>
            <a:endParaRPr lang="en-US" sz="2600" dirty="0"/>
          </a:p>
          <a:p>
            <a:pPr lvl="0" indent="-228600" defTabSz="914400">
              <a:lnSpc>
                <a:spcPct val="90000"/>
              </a:lnSpc>
              <a:buFont typeface="Arial" panose="020B0604020202020204" pitchFamily="34" charset="0"/>
              <a:buChar char="•"/>
            </a:pPr>
            <a:r>
              <a:rPr lang="en-US" sz="2600" dirty="0"/>
              <a:t>More than 6-fold decline in deaths in U.S. </a:t>
            </a:r>
          </a:p>
          <a:p>
            <a:pPr marL="0" indent="0" defTabSz="914400">
              <a:lnSpc>
                <a:spcPct val="90000"/>
              </a:lnSpc>
              <a:buNone/>
            </a:pPr>
            <a:endParaRPr lang="en-US" sz="2600" dirty="0"/>
          </a:p>
          <a:p>
            <a:pPr indent="-228600" defTabSz="914400">
              <a:lnSpc>
                <a:spcPct val="90000"/>
              </a:lnSpc>
              <a:buFont typeface="Arial" panose="020B0604020202020204" pitchFamily="34" charset="0"/>
              <a:buChar char="•"/>
            </a:pPr>
            <a:r>
              <a:rPr lang="en-US" sz="2600" dirty="0"/>
              <a:t>Continuous ART likely to serve as central HIV treatment strategy for some time</a:t>
            </a:r>
          </a:p>
          <a:p>
            <a:pPr indent="-228600" defTabSz="914400">
              <a:lnSpc>
                <a:spcPct val="90000"/>
              </a:lnSpc>
              <a:buFont typeface="Arial" panose="020B0604020202020204" pitchFamily="34" charset="0"/>
              <a:buChar char="•"/>
            </a:pPr>
            <a:endParaRPr lang="en-US" sz="1600" dirty="0"/>
          </a:p>
        </p:txBody>
      </p:sp>
      <p:sp>
        <p:nvSpPr>
          <p:cNvPr id="4" name="TextBox 3">
            <a:extLst>
              <a:ext uri="{FF2B5EF4-FFF2-40B4-BE49-F238E27FC236}">
                <a16:creationId xmlns:a16="http://schemas.microsoft.com/office/drawing/2014/main" id="{05B7E85C-576C-4B71-8789-F5BF7A12347A}"/>
              </a:ext>
            </a:extLst>
          </p:cNvPr>
          <p:cNvSpPr txBox="1"/>
          <p:nvPr/>
        </p:nvSpPr>
        <p:spPr>
          <a:xfrm>
            <a:off x="6316436" y="5949127"/>
            <a:ext cx="5569265" cy="908873"/>
          </a:xfrm>
          <a:prstGeom prst="rect">
            <a:avLst/>
          </a:prstGeom>
        </p:spPr>
        <p:txBody>
          <a:bodyPr vert="horz" lIns="91440" tIns="45720" rIns="91440" bIns="45720" rtlCol="0">
            <a:normAutofit/>
          </a:bodyPr>
          <a:lstStyle/>
          <a:p>
            <a:pPr defTabSz="914400">
              <a:lnSpc>
                <a:spcPct val="90000"/>
              </a:lnSpc>
              <a:spcAft>
                <a:spcPts val="600"/>
              </a:spcAft>
            </a:pPr>
            <a:r>
              <a:rPr lang="en-US" sz="1200" dirty="0"/>
              <a:t>Katz IT, et al,  Marcus et al,  Murray CJL et al. Grinsztejn B et al, Fidler S et al, </a:t>
            </a:r>
          </a:p>
          <a:p>
            <a:pPr defTabSz="914400">
              <a:lnSpc>
                <a:spcPct val="90000"/>
              </a:lnSpc>
              <a:spcAft>
                <a:spcPts val="600"/>
              </a:spcAft>
            </a:pPr>
            <a:r>
              <a:rPr lang="en-US" sz="1200" dirty="0"/>
              <a:t>HIV in the United States: At a Glance, 2018, Atlanta: U.S. Centers for Disease Control and Prevention</a:t>
            </a:r>
          </a:p>
          <a:p>
            <a:pPr defTabSz="914400">
              <a:lnSpc>
                <a:spcPct val="90000"/>
              </a:lnSpc>
              <a:spcAft>
                <a:spcPts val="600"/>
              </a:spcAft>
            </a:pPr>
            <a:r>
              <a:rPr lang="en-US" sz="1200" dirty="0"/>
              <a:t>EMPRANO ANRS 12136 Study Group, INSIGHT START Study Group</a:t>
            </a:r>
          </a:p>
        </p:txBody>
      </p:sp>
    </p:spTree>
    <p:extLst>
      <p:ext uri="{BB962C8B-B14F-4D97-AF65-F5344CB8AC3E}">
        <p14:creationId xmlns:p14="http://schemas.microsoft.com/office/powerpoint/2010/main" val="265340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84BA38-E352-4D66-A71D-5879609D826E}"/>
              </a:ext>
            </a:extLst>
          </p:cNvPr>
          <p:cNvSpPr>
            <a:spLocks noGrp="1"/>
          </p:cNvSpPr>
          <p:nvPr>
            <p:ph type="title"/>
          </p:nvPr>
        </p:nvSpPr>
        <p:spPr>
          <a:xfrm>
            <a:off x="1901162" y="3050433"/>
            <a:ext cx="3722933" cy="1371441"/>
          </a:xfrm>
          <a:ln w="25400" cap="sq">
            <a:solidFill>
              <a:srgbClr val="FFFFFF"/>
            </a:solidFill>
            <a:miter lim="800000"/>
          </a:ln>
        </p:spPr>
        <p:txBody>
          <a:bodyPr vert="horz" wrap="square" lIns="91440" tIns="45720" rIns="91440" bIns="45720" rtlCol="0" anchor="ctr">
            <a:noAutofit/>
          </a:bodyPr>
          <a:lstStyle/>
          <a:p>
            <a:pPr defTabSz="914400">
              <a:lnSpc>
                <a:spcPct val="90000"/>
              </a:lnSpc>
            </a:pPr>
            <a:r>
              <a:rPr lang="en-US" sz="2800" b="1" dirty="0">
                <a:solidFill>
                  <a:srgbClr val="FFFFFF"/>
                </a:solidFill>
              </a:rPr>
              <a:t>The Prevention Benefits of Antiretroviral Therapy</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01138D-BFA8-40A8-8F49-6F0EF9FCD3C8}"/>
              </a:ext>
            </a:extLst>
          </p:cNvPr>
          <p:cNvSpPr>
            <a:spLocks noGrp="1"/>
          </p:cNvSpPr>
          <p:nvPr>
            <p:ph idx="1"/>
          </p:nvPr>
        </p:nvSpPr>
        <p:spPr>
          <a:xfrm>
            <a:off x="6587104" y="1037247"/>
            <a:ext cx="5053066" cy="3604374"/>
          </a:xfrm>
        </p:spPr>
        <p:txBody>
          <a:bodyPr vert="horz" lIns="91440" tIns="45720" rIns="91440" bIns="45720" rtlCol="0">
            <a:normAutofit lnSpcReduction="10000"/>
          </a:bodyPr>
          <a:lstStyle/>
          <a:p>
            <a:pPr indent="-228600" defTabSz="914400">
              <a:lnSpc>
                <a:spcPct val="90000"/>
              </a:lnSpc>
              <a:buFont typeface="Arial" panose="020B0604020202020204" pitchFamily="34" charset="0"/>
              <a:buChar char="•"/>
            </a:pPr>
            <a:r>
              <a:rPr lang="en-US" sz="2400" dirty="0"/>
              <a:t>Clinical trials have found that ART sharply lowers the risk of HIV transmission</a:t>
            </a:r>
          </a:p>
          <a:p>
            <a:pPr indent="-228600" defTabSz="914400">
              <a:lnSpc>
                <a:spcPct val="90000"/>
              </a:lnSpc>
              <a:buFont typeface="Arial" panose="020B0604020202020204" pitchFamily="34" charset="0"/>
              <a:buChar char="•"/>
            </a:pPr>
            <a:endParaRPr lang="en-US" sz="2400" dirty="0"/>
          </a:p>
          <a:p>
            <a:pPr indent="-228600" defTabSz="914400">
              <a:lnSpc>
                <a:spcPct val="90000"/>
              </a:lnSpc>
              <a:buFont typeface="Arial" panose="020B0604020202020204" pitchFamily="34" charset="0"/>
              <a:buChar char="•"/>
            </a:pPr>
            <a:r>
              <a:rPr lang="en-US" sz="2400" dirty="0"/>
              <a:t>Prevention benefits of ART have been confirmed in the real world (Vancouver, KwaZulu-Natal, PEPFAR studies)</a:t>
            </a:r>
          </a:p>
          <a:p>
            <a:pPr marL="114291" indent="0" defTabSz="914400">
              <a:lnSpc>
                <a:spcPct val="90000"/>
              </a:lnSpc>
              <a:buNone/>
            </a:pPr>
            <a:endParaRPr lang="en-US" sz="2400" dirty="0"/>
          </a:p>
          <a:p>
            <a:pPr indent="-228600" defTabSz="914400">
              <a:lnSpc>
                <a:spcPct val="90000"/>
              </a:lnSpc>
              <a:buFont typeface="Arial" panose="020B0604020202020204" pitchFamily="34" charset="0"/>
              <a:buChar char="•"/>
            </a:pPr>
            <a:r>
              <a:rPr lang="en-US" sz="2400" dirty="0"/>
              <a:t>No linked seroconversion in studies of serodiscordant partners (U=U)</a:t>
            </a:r>
          </a:p>
          <a:p>
            <a:pPr marL="0" indent="-228600" defTabSz="914400">
              <a:lnSpc>
                <a:spcPct val="90000"/>
              </a:lnSpc>
              <a:buFont typeface="Arial" panose="020B0604020202020204" pitchFamily="34" charset="0"/>
              <a:buChar char="•"/>
            </a:pPr>
            <a:endParaRPr lang="en-US" sz="1700" dirty="0"/>
          </a:p>
        </p:txBody>
      </p:sp>
      <p:sp>
        <p:nvSpPr>
          <p:cNvPr id="5" name="TextBox 4">
            <a:extLst>
              <a:ext uri="{FF2B5EF4-FFF2-40B4-BE49-F238E27FC236}">
                <a16:creationId xmlns:a16="http://schemas.microsoft.com/office/drawing/2014/main" id="{60576863-1C69-4E67-B634-C9CD48FA8CE1}"/>
              </a:ext>
            </a:extLst>
          </p:cNvPr>
          <p:cNvSpPr txBox="1"/>
          <p:nvPr/>
        </p:nvSpPr>
        <p:spPr>
          <a:xfrm>
            <a:off x="6582772" y="5678867"/>
            <a:ext cx="5057398" cy="1078106"/>
          </a:xfrm>
          <a:prstGeom prst="rect">
            <a:avLst/>
          </a:prstGeom>
        </p:spPr>
        <p:txBody>
          <a:bodyPr vert="horz" lIns="91440" tIns="45720" rIns="91440" bIns="45720" rtlCol="0">
            <a:normAutofit/>
          </a:bodyPr>
          <a:lstStyle/>
          <a:p>
            <a:pPr defTabSz="914400">
              <a:lnSpc>
                <a:spcPct val="90000"/>
              </a:lnSpc>
              <a:spcAft>
                <a:spcPts val="600"/>
              </a:spcAft>
            </a:pPr>
            <a:r>
              <a:rPr lang="en-US" sz="1400" dirty="0"/>
              <a:t>Sources: Montaner JS et al., Cohen M et al.. Rodger A et al., Montaner JSG et al., </a:t>
            </a:r>
            <a:r>
              <a:rPr lang="en-US" sz="1400" dirty="0" err="1"/>
              <a:t>Tanser</a:t>
            </a:r>
            <a:r>
              <a:rPr lang="en-US" sz="1400" dirty="0"/>
              <a:t> F et al., </a:t>
            </a:r>
          </a:p>
          <a:p>
            <a:pPr defTabSz="914400">
              <a:lnSpc>
                <a:spcPct val="90000"/>
              </a:lnSpc>
              <a:spcAft>
                <a:spcPts val="600"/>
              </a:spcAft>
            </a:pPr>
            <a:r>
              <a:rPr lang="en-US" sz="1400" dirty="0"/>
              <a:t>PHIA (Population-Based HIV Impact Assessment) Project, Data Summaries, </a:t>
            </a:r>
            <a:r>
              <a:rPr lang="en-US" sz="1400" u="sng" dirty="0">
                <a:hlinkClick r:id="rId3"/>
              </a:rPr>
              <a:t>https://phia.icap.columbia.edu/resources</a:t>
            </a:r>
            <a:r>
              <a:rPr lang="en-US" sz="2000" u="sng" dirty="0">
                <a:hlinkClick r:id="rId3"/>
              </a:rPr>
              <a:t>/</a:t>
            </a:r>
            <a:r>
              <a:rPr lang="en-US" sz="2000" dirty="0"/>
              <a:t>. </a:t>
            </a:r>
          </a:p>
        </p:txBody>
      </p:sp>
    </p:spTree>
    <p:extLst>
      <p:ext uri="{BB962C8B-B14F-4D97-AF65-F5344CB8AC3E}">
        <p14:creationId xmlns:p14="http://schemas.microsoft.com/office/powerpoint/2010/main" val="311735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B7BE-53CA-429C-A4FD-7E0DABC36BD3}"/>
              </a:ext>
            </a:extLst>
          </p:cNvPr>
          <p:cNvSpPr>
            <a:spLocks noGrp="1"/>
          </p:cNvSpPr>
          <p:nvPr>
            <p:ph type="title"/>
          </p:nvPr>
        </p:nvSpPr>
        <p:spPr/>
        <p:txBody>
          <a:bodyPr/>
          <a:lstStyle/>
          <a:p>
            <a:pPr algn="l"/>
            <a:r>
              <a:rPr lang="en-US" dirty="0"/>
              <a:t>Maximizing the Benefits of ART </a:t>
            </a:r>
          </a:p>
        </p:txBody>
      </p:sp>
      <p:sp>
        <p:nvSpPr>
          <p:cNvPr id="3" name="Text Placeholder 2">
            <a:extLst>
              <a:ext uri="{FF2B5EF4-FFF2-40B4-BE49-F238E27FC236}">
                <a16:creationId xmlns:a16="http://schemas.microsoft.com/office/drawing/2014/main" id="{BC29D11B-498D-4CBC-9473-5FF85D3E568B}"/>
              </a:ext>
            </a:extLst>
          </p:cNvPr>
          <p:cNvSpPr>
            <a:spLocks noGrp="1"/>
          </p:cNvSpPr>
          <p:nvPr>
            <p:ph type="body" idx="1"/>
          </p:nvPr>
        </p:nvSpPr>
        <p:spPr/>
        <p:txBody>
          <a:bodyPr/>
          <a:lstStyle/>
          <a:p>
            <a:r>
              <a:rPr lang="en-US" u="sng" dirty="0"/>
              <a:t>Initiating ART</a:t>
            </a:r>
          </a:p>
        </p:txBody>
      </p:sp>
      <p:sp>
        <p:nvSpPr>
          <p:cNvPr id="4" name="Content Placeholder 3">
            <a:extLst>
              <a:ext uri="{FF2B5EF4-FFF2-40B4-BE49-F238E27FC236}">
                <a16:creationId xmlns:a16="http://schemas.microsoft.com/office/drawing/2014/main" id="{8B1DF2F7-3C53-4003-9E33-A1FBBB0080D4}"/>
              </a:ext>
            </a:extLst>
          </p:cNvPr>
          <p:cNvSpPr>
            <a:spLocks noGrp="1"/>
          </p:cNvSpPr>
          <p:nvPr>
            <p:ph sz="half" idx="2"/>
          </p:nvPr>
        </p:nvSpPr>
        <p:spPr/>
        <p:txBody>
          <a:bodyPr/>
          <a:lstStyle/>
          <a:p>
            <a:pPr lvl="0"/>
            <a:endParaRPr lang="en-US" dirty="0"/>
          </a:p>
          <a:p>
            <a:pPr lvl="0"/>
            <a:r>
              <a:rPr lang="en-US" dirty="0"/>
              <a:t>When to start ART</a:t>
            </a:r>
          </a:p>
          <a:p>
            <a:pPr lvl="0"/>
            <a:r>
              <a:rPr lang="en-US" dirty="0"/>
              <a:t>What to use as first-line therapy</a:t>
            </a:r>
          </a:p>
          <a:p>
            <a:pPr lvl="0"/>
            <a:r>
              <a:rPr lang="en-US" dirty="0"/>
              <a:t>Dolutegravir and pregnancy</a:t>
            </a:r>
          </a:p>
          <a:p>
            <a:endParaRPr lang="en-US" dirty="0"/>
          </a:p>
        </p:txBody>
      </p:sp>
      <p:sp>
        <p:nvSpPr>
          <p:cNvPr id="5" name="Text Placeholder 4">
            <a:extLst>
              <a:ext uri="{FF2B5EF4-FFF2-40B4-BE49-F238E27FC236}">
                <a16:creationId xmlns:a16="http://schemas.microsoft.com/office/drawing/2014/main" id="{AD4B4BF3-4B75-4FBA-837A-528BEE7E8DC7}"/>
              </a:ext>
            </a:extLst>
          </p:cNvPr>
          <p:cNvSpPr>
            <a:spLocks noGrp="1"/>
          </p:cNvSpPr>
          <p:nvPr>
            <p:ph type="body" sz="quarter" idx="3"/>
          </p:nvPr>
        </p:nvSpPr>
        <p:spPr/>
        <p:txBody>
          <a:bodyPr/>
          <a:lstStyle/>
          <a:p>
            <a:r>
              <a:rPr lang="en-US" u="sng" dirty="0"/>
              <a:t>Adherence and retention interventions</a:t>
            </a:r>
          </a:p>
        </p:txBody>
      </p:sp>
      <p:sp>
        <p:nvSpPr>
          <p:cNvPr id="6" name="Content Placeholder 5">
            <a:extLst>
              <a:ext uri="{FF2B5EF4-FFF2-40B4-BE49-F238E27FC236}">
                <a16:creationId xmlns:a16="http://schemas.microsoft.com/office/drawing/2014/main" id="{C56E63B6-BE44-47AA-BCED-5674D5935F5C}"/>
              </a:ext>
            </a:extLst>
          </p:cNvPr>
          <p:cNvSpPr>
            <a:spLocks noGrp="1"/>
          </p:cNvSpPr>
          <p:nvPr>
            <p:ph sz="quarter" idx="4"/>
          </p:nvPr>
        </p:nvSpPr>
        <p:spPr/>
        <p:txBody>
          <a:bodyPr/>
          <a:lstStyle/>
          <a:p>
            <a:pPr lvl="0"/>
            <a:endParaRPr lang="en-US" dirty="0"/>
          </a:p>
          <a:p>
            <a:pPr lvl="0"/>
            <a:r>
              <a:rPr lang="en-US" dirty="0"/>
              <a:t>Why adherence and retention are important</a:t>
            </a:r>
          </a:p>
          <a:p>
            <a:pPr lvl="0"/>
            <a:r>
              <a:rPr lang="en-US" dirty="0"/>
              <a:t>Peer interventions </a:t>
            </a:r>
          </a:p>
          <a:p>
            <a:pPr lvl="0"/>
            <a:r>
              <a:rPr lang="en-US" dirty="0"/>
              <a:t>mHealth interventions</a:t>
            </a:r>
          </a:p>
          <a:p>
            <a:pPr lvl="0"/>
            <a:r>
              <a:rPr lang="en-US" dirty="0"/>
              <a:t>Patient navigation</a:t>
            </a:r>
          </a:p>
          <a:p>
            <a:pPr lvl="0"/>
            <a:r>
              <a:rPr lang="en-US" dirty="0"/>
              <a:t>Data to care</a:t>
            </a:r>
          </a:p>
          <a:p>
            <a:pPr lvl="0"/>
            <a:r>
              <a:rPr lang="en-US" dirty="0"/>
              <a:t>Clinic practices </a:t>
            </a:r>
          </a:p>
          <a:p>
            <a:endParaRPr lang="en-US" dirty="0"/>
          </a:p>
        </p:txBody>
      </p:sp>
      <p:pic>
        <p:nvPicPr>
          <p:cNvPr id="7" name="Picture 6" descr="FTC-IAPAC-lockup.eps">
            <a:extLst>
              <a:ext uri="{FF2B5EF4-FFF2-40B4-BE49-F238E27FC236}">
                <a16:creationId xmlns:a16="http://schemas.microsoft.com/office/drawing/2014/main" id="{4487DBC6-0323-45C4-BD58-D14181C21EC4}"/>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8224456" y="284405"/>
            <a:ext cx="3494796" cy="784416"/>
          </a:xfrm>
          <a:prstGeom prst="rect">
            <a:avLst/>
          </a:prstGeom>
        </p:spPr>
      </p:pic>
    </p:spTree>
    <p:extLst>
      <p:ext uri="{BB962C8B-B14F-4D97-AF65-F5344CB8AC3E}">
        <p14:creationId xmlns:p14="http://schemas.microsoft.com/office/powerpoint/2010/main" val="146392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1366160" y="4376508"/>
            <a:ext cx="9623404" cy="1257202"/>
          </a:xfrm>
        </p:spPr>
        <p:txBody>
          <a:bodyPr vert="horz" lIns="91440" tIns="45720" rIns="91440" bIns="45720" rtlCol="0" anchor="b">
            <a:normAutofit/>
          </a:bodyPr>
          <a:lstStyle/>
          <a:p>
            <a:pPr algn="l" defTabSz="914400">
              <a:lnSpc>
                <a:spcPct val="90000"/>
              </a:lnSpc>
            </a:pPr>
            <a:r>
              <a:rPr lang="en-US" sz="6600" b="1" kern="1200">
                <a:solidFill>
                  <a:schemeClr val="tx1"/>
                </a:solidFill>
                <a:latin typeface="+mj-lt"/>
                <a:ea typeface="+mj-ea"/>
                <a:cs typeface="+mj-cs"/>
              </a:rPr>
              <a:t>When to Start ART</a:t>
            </a:r>
            <a:endParaRPr lang="en-US" sz="6600" kern="1200">
              <a:solidFill>
                <a:schemeClr val="tx1"/>
              </a:solidFill>
              <a:latin typeface="+mj-lt"/>
              <a:ea typeface="+mj-ea"/>
              <a:cs typeface="+mj-cs"/>
            </a:endParaRPr>
          </a:p>
        </p:txBody>
      </p:sp>
      <p:sp>
        <p:nvSpPr>
          <p:cNvPr id="76" name="Rectangle 75">
            <a:extLst>
              <a:ext uri="{FF2B5EF4-FFF2-40B4-BE49-F238E27FC236}">
                <a16:creationId xmlns:a16="http://schemas.microsoft.com/office/drawing/2014/main" id="{A2555B16-BE1D-4C33-A27C-FF0671B6C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1365855" y="1382564"/>
            <a:ext cx="9934606" cy="2235285"/>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3476412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E5FFD-9CAE-478A-994D-ADE45676771D}"/>
              </a:ext>
            </a:extLst>
          </p:cNvPr>
          <p:cNvSpPr>
            <a:spLocks noGrp="1"/>
          </p:cNvSpPr>
          <p:nvPr>
            <p:ph type="title"/>
          </p:nvPr>
        </p:nvSpPr>
        <p:spPr/>
        <p:txBody>
          <a:bodyPr>
            <a:normAutofit/>
          </a:bodyPr>
          <a:lstStyle/>
          <a:p>
            <a:pPr algn="l"/>
            <a:r>
              <a:rPr lang="en-US" b="1"/>
              <a:t>When to Start ART</a:t>
            </a:r>
            <a:endParaRPr lang="en-US" dirty="0"/>
          </a:p>
        </p:txBody>
      </p:sp>
      <p:graphicFrame>
        <p:nvGraphicFramePr>
          <p:cNvPr id="6" name="Content Placeholder 2">
            <a:extLst>
              <a:ext uri="{FF2B5EF4-FFF2-40B4-BE49-F238E27FC236}">
                <a16:creationId xmlns:a16="http://schemas.microsoft.com/office/drawing/2014/main" id="{4B629C88-0375-4946-BD91-79BA6C3DB9F3}"/>
              </a:ext>
            </a:extLst>
          </p:cNvPr>
          <p:cNvGraphicFramePr>
            <a:graphicFrameLocks noGrp="1"/>
          </p:cNvGraphicFramePr>
          <p:nvPr>
            <p:ph idx="1"/>
            <p:extLst>
              <p:ext uri="{D42A27DB-BD31-4B8C-83A1-F6EECF244321}">
                <p14:modId xmlns:p14="http://schemas.microsoft.com/office/powerpoint/2010/main" val="2063903273"/>
              </p:ext>
            </p:extLst>
          </p:nvPr>
        </p:nvGraphicFramePr>
        <p:xfrm>
          <a:off x="609600" y="1600205"/>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FTC-IAPAC-lockup.eps">
            <a:extLst>
              <a:ext uri="{FF2B5EF4-FFF2-40B4-BE49-F238E27FC236}">
                <a16:creationId xmlns:a16="http://schemas.microsoft.com/office/drawing/2014/main" id="{76DBE61A-7196-4742-AEE0-A87EC56C2E08}"/>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8"/>
              <a:stretch>
                <a:fillRect/>
              </a:stretch>
            </p:blipFill>
          </mc:Choice>
          <mc:Fallback>
            <p:blipFill>
              <a:blip r:embed="rId9"/>
              <a:stretch>
                <a:fillRect/>
              </a:stretch>
            </p:blipFill>
          </mc:Fallback>
        </mc:AlternateContent>
        <p:spPr>
          <a:xfrm>
            <a:off x="8224456" y="284405"/>
            <a:ext cx="3494796" cy="784416"/>
          </a:xfrm>
          <a:prstGeom prst="rect">
            <a:avLst/>
          </a:prstGeom>
        </p:spPr>
      </p:pic>
    </p:spTree>
    <p:extLst>
      <p:ext uri="{BB962C8B-B14F-4D97-AF65-F5344CB8AC3E}">
        <p14:creationId xmlns:p14="http://schemas.microsoft.com/office/powerpoint/2010/main" val="3799039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BC24E-CCC7-482F-95B6-02CA8E3703CA}"/>
              </a:ext>
            </a:extLst>
          </p:cNvPr>
          <p:cNvSpPr>
            <a:spLocks noGrp="1"/>
          </p:cNvSpPr>
          <p:nvPr>
            <p:ph type="title"/>
          </p:nvPr>
        </p:nvSpPr>
        <p:spPr/>
        <p:txBody>
          <a:bodyPr>
            <a:normAutofit/>
          </a:bodyPr>
          <a:lstStyle/>
          <a:p>
            <a:pPr algn="l"/>
            <a:r>
              <a:rPr lang="en-US" dirty="0"/>
              <a:t>Test-and-Treat: Clinical Guidelines</a:t>
            </a:r>
          </a:p>
        </p:txBody>
      </p:sp>
      <p:sp>
        <p:nvSpPr>
          <p:cNvPr id="3" name="Content Placeholder 2">
            <a:extLst>
              <a:ext uri="{FF2B5EF4-FFF2-40B4-BE49-F238E27FC236}">
                <a16:creationId xmlns:a16="http://schemas.microsoft.com/office/drawing/2014/main" id="{FF813E90-FFC7-48AC-85A5-2AF7D928A62F}"/>
              </a:ext>
            </a:extLst>
          </p:cNvPr>
          <p:cNvSpPr>
            <a:spLocks noGrp="1"/>
          </p:cNvSpPr>
          <p:nvPr>
            <p:ph idx="1"/>
          </p:nvPr>
        </p:nvSpPr>
        <p:spPr/>
        <p:txBody>
          <a:bodyPr>
            <a:normAutofit fontScale="92500" lnSpcReduction="10000"/>
          </a:bodyPr>
          <a:lstStyle/>
          <a:p>
            <a:r>
              <a:rPr lang="en-US" dirty="0"/>
              <a:t>ART is recommended for all individuals with HIV, regardless of CD4 count </a:t>
            </a:r>
          </a:p>
          <a:p>
            <a:pPr lvl="1"/>
            <a:r>
              <a:rPr lang="en-US" dirty="0"/>
              <a:t>to reduce morbidity and mortality and to prevent new HIV infections</a:t>
            </a:r>
          </a:p>
          <a:p>
            <a:pPr lvl="1"/>
            <a:r>
              <a:rPr lang="en-US" dirty="0"/>
              <a:t>NIH, European AIDS Clinical Society, IAS-USA. Australasian Society of HV Medicine</a:t>
            </a:r>
          </a:p>
          <a:p>
            <a:pPr marL="0" indent="0">
              <a:buNone/>
            </a:pPr>
            <a:r>
              <a:rPr lang="en-US" dirty="0"/>
              <a:t> </a:t>
            </a:r>
          </a:p>
          <a:p>
            <a:r>
              <a:rPr lang="en-US" dirty="0"/>
              <a:t>Treatment must remain voluntary in all cases</a:t>
            </a:r>
          </a:p>
          <a:p>
            <a:pPr lvl="1"/>
            <a:r>
              <a:rPr lang="en-US" dirty="0"/>
              <a:t>counseling and support should be given to patients who are not ready to begin ART</a:t>
            </a:r>
          </a:p>
          <a:p>
            <a:pPr marL="0" indent="0">
              <a:buNone/>
            </a:pPr>
            <a:r>
              <a:rPr lang="en-US" dirty="0"/>
              <a:t> </a:t>
            </a:r>
          </a:p>
          <a:p>
            <a:endParaRPr lang="en-US" dirty="0"/>
          </a:p>
        </p:txBody>
      </p:sp>
      <p:sp>
        <p:nvSpPr>
          <p:cNvPr id="4" name="TextBox 3">
            <a:extLst>
              <a:ext uri="{FF2B5EF4-FFF2-40B4-BE49-F238E27FC236}">
                <a16:creationId xmlns:a16="http://schemas.microsoft.com/office/drawing/2014/main" id="{C10B5BCE-17F5-4BE1-976D-E207FA67EE7F}"/>
              </a:ext>
            </a:extLst>
          </p:cNvPr>
          <p:cNvSpPr txBox="1"/>
          <p:nvPr/>
        </p:nvSpPr>
        <p:spPr>
          <a:xfrm>
            <a:off x="349505" y="5511695"/>
            <a:ext cx="11604807" cy="1169551"/>
          </a:xfrm>
          <a:prstGeom prst="rect">
            <a:avLst/>
          </a:prstGeom>
          <a:noFill/>
        </p:spPr>
        <p:txBody>
          <a:bodyPr wrap="square" rtlCol="0">
            <a:spAutoFit/>
          </a:bodyPr>
          <a:lstStyle/>
          <a:p>
            <a:r>
              <a:rPr lang="en-US" sz="1400" dirty="0"/>
              <a:t>Panel on Antiretroviral Guidelines for Adults and Adolescents, Guidelines for the Use of Antiretroviral Agents in Adults and Adolescents Living with HIV, Department of Health and Human Services, 2018, </a:t>
            </a:r>
            <a:r>
              <a:rPr lang="en-US" sz="1400" u="sng" dirty="0">
                <a:hlinkClick r:id="rId3"/>
              </a:rPr>
              <a:t>http://aidsinfo.nih.gov/guidelines</a:t>
            </a:r>
            <a:r>
              <a:rPr lang="en-US" sz="1400" dirty="0"/>
              <a:t>. Guidelines Version 9.0, 2017, European AIDS Clinical Society.</a:t>
            </a:r>
          </a:p>
          <a:p>
            <a:r>
              <a:rPr lang="en-US" sz="1400" dirty="0"/>
              <a:t>Saag MS et al., Antiretroviral Drugs for Treatment and Prevention of HIV Infection in Adults: 2018 Recommendations of the International Antiviral Society-USA Panel, JAMA 2018;320:379-396.</a:t>
            </a:r>
          </a:p>
          <a:p>
            <a:r>
              <a:rPr lang="en-US" sz="1400" dirty="0"/>
              <a:t>Australasian Society for HIV, Viral Hepatitis and Sexual Health Medicine (ASHM) Sub-Committee for Guidance on HIV Management in Australia</a:t>
            </a:r>
          </a:p>
        </p:txBody>
      </p:sp>
      <p:pic>
        <p:nvPicPr>
          <p:cNvPr id="5" name="Picture 4" descr="FTC-IAPAC-lockup.eps">
            <a:extLst>
              <a:ext uri="{FF2B5EF4-FFF2-40B4-BE49-F238E27FC236}">
                <a16:creationId xmlns:a16="http://schemas.microsoft.com/office/drawing/2014/main" id="{D8109EA4-2951-4E26-9FAC-BB20F2E0A5AE}"/>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8595604" y="264433"/>
            <a:ext cx="3494796" cy="784416"/>
          </a:xfrm>
          <a:prstGeom prst="rect">
            <a:avLst/>
          </a:prstGeom>
        </p:spPr>
      </p:pic>
    </p:spTree>
    <p:extLst>
      <p:ext uri="{BB962C8B-B14F-4D97-AF65-F5344CB8AC3E}">
        <p14:creationId xmlns:p14="http://schemas.microsoft.com/office/powerpoint/2010/main" val="19254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0">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2">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9BC24E-CCC7-482F-95B6-02CA8E3703CA}"/>
              </a:ext>
            </a:extLst>
          </p:cNvPr>
          <p:cNvSpPr>
            <a:spLocks noGrp="1"/>
          </p:cNvSpPr>
          <p:nvPr>
            <p:ph type="title"/>
          </p:nvPr>
        </p:nvSpPr>
        <p:spPr>
          <a:xfrm>
            <a:off x="1901162" y="3050434"/>
            <a:ext cx="3722933" cy="1316850"/>
          </a:xfrm>
          <a:ln w="25400" cap="sq">
            <a:solidFill>
              <a:srgbClr val="FFFFFF"/>
            </a:solidFill>
            <a:miter lim="800000"/>
          </a:ln>
        </p:spPr>
        <p:txBody>
          <a:bodyPr vert="horz" wrap="square" lIns="91440" tIns="45720" rIns="91440" bIns="45720" rtlCol="0" anchor="ctr">
            <a:noAutofit/>
          </a:bodyPr>
          <a:lstStyle/>
          <a:p>
            <a:pPr defTabSz="914400">
              <a:lnSpc>
                <a:spcPct val="90000"/>
              </a:lnSpc>
            </a:pPr>
            <a:r>
              <a:rPr lang="en-US" sz="2800" b="1" dirty="0">
                <a:solidFill>
                  <a:srgbClr val="FFFFFF"/>
                </a:solidFill>
              </a:rPr>
              <a:t>Importance of the Earliest Possible Treatment Initiation</a:t>
            </a:r>
          </a:p>
        </p:txBody>
      </p:sp>
      <p:sp>
        <p:nvSpPr>
          <p:cNvPr id="15" name="Rectangle 14">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F813E90-FFC7-48AC-85A5-2AF7D928A62F}"/>
              </a:ext>
            </a:extLst>
          </p:cNvPr>
          <p:cNvSpPr>
            <a:spLocks noGrp="1"/>
          </p:cNvSpPr>
          <p:nvPr>
            <p:ph idx="1"/>
          </p:nvPr>
        </p:nvSpPr>
        <p:spPr>
          <a:xfrm>
            <a:off x="6574536" y="640079"/>
            <a:ext cx="5053066" cy="5132924"/>
          </a:xfrm>
        </p:spPr>
        <p:txBody>
          <a:bodyPr vert="horz" lIns="91440" tIns="45720" rIns="91440" bIns="45720" rtlCol="0">
            <a:normAutofit lnSpcReduction="10000"/>
          </a:bodyPr>
          <a:lstStyle/>
          <a:p>
            <a:pPr indent="-228600" defTabSz="914400">
              <a:lnSpc>
                <a:spcPct val="90000"/>
              </a:lnSpc>
              <a:buFont typeface="Arial" panose="020B0604020202020204" pitchFamily="34" charset="0"/>
              <a:buChar char="•"/>
            </a:pPr>
            <a:r>
              <a:rPr lang="en-US" sz="2400" dirty="0"/>
              <a:t>Clinical benefit:  educe morbidity and mortality </a:t>
            </a:r>
          </a:p>
          <a:p>
            <a:pPr marL="0" indent="0" defTabSz="914400">
              <a:lnSpc>
                <a:spcPct val="90000"/>
              </a:lnSpc>
              <a:buNone/>
            </a:pPr>
            <a:endParaRPr lang="en-US" sz="2400" dirty="0"/>
          </a:p>
          <a:p>
            <a:pPr indent="-228600" defTabSz="914400">
              <a:lnSpc>
                <a:spcPct val="90000"/>
              </a:lnSpc>
              <a:buFont typeface="Arial" panose="020B0604020202020204" pitchFamily="34" charset="0"/>
              <a:buChar char="•"/>
            </a:pPr>
            <a:r>
              <a:rPr lang="en-US" sz="2400" dirty="0"/>
              <a:t>Prevention benefits: Reducing duration of unsuppressed virus</a:t>
            </a:r>
          </a:p>
          <a:p>
            <a:pPr indent="-228600" defTabSz="914400">
              <a:lnSpc>
                <a:spcPct val="90000"/>
              </a:lnSpc>
              <a:buFont typeface="Arial" panose="020B0604020202020204" pitchFamily="34" charset="0"/>
              <a:buChar char="•"/>
            </a:pPr>
            <a:endParaRPr lang="en-US" sz="2400" dirty="0"/>
          </a:p>
          <a:p>
            <a:pPr lvl="0" indent="-228600" defTabSz="914400">
              <a:lnSpc>
                <a:spcPct val="90000"/>
              </a:lnSpc>
              <a:buFont typeface="Arial" panose="020B0604020202020204" pitchFamily="34" charset="0"/>
              <a:buChar char="•"/>
            </a:pPr>
            <a:r>
              <a:rPr lang="en-US" sz="2400" dirty="0"/>
              <a:t>Melbourne: </a:t>
            </a:r>
          </a:p>
          <a:p>
            <a:pPr lvl="1" indent="-228600" defTabSz="914400">
              <a:lnSpc>
                <a:spcPct val="90000"/>
              </a:lnSpc>
              <a:buFont typeface="Arial" panose="020B0604020202020204" pitchFamily="34" charset="0"/>
              <a:buChar char="•"/>
            </a:pPr>
            <a:r>
              <a:rPr lang="en-US" sz="2400" dirty="0"/>
              <a:t>Duration of infectiousness among gay men fell five-fold </a:t>
            </a:r>
          </a:p>
          <a:p>
            <a:pPr lvl="2" indent="-228600" defTabSz="914400">
              <a:lnSpc>
                <a:spcPct val="90000"/>
              </a:lnSpc>
              <a:buFont typeface="Arial" panose="020B0604020202020204" pitchFamily="34" charset="0"/>
              <a:buChar char="•"/>
            </a:pPr>
            <a:r>
              <a:rPr lang="en-US" dirty="0"/>
              <a:t>from 49.0 months to 9.6 months</a:t>
            </a:r>
          </a:p>
          <a:p>
            <a:pPr lvl="2" indent="-228600" defTabSz="914400">
              <a:lnSpc>
                <a:spcPct val="90000"/>
              </a:lnSpc>
              <a:buFont typeface="Arial" panose="020B0604020202020204" pitchFamily="34" charset="0"/>
              <a:buChar char="•"/>
            </a:pPr>
            <a:r>
              <a:rPr lang="en-US" dirty="0"/>
              <a:t>2007-2016 </a:t>
            </a:r>
          </a:p>
          <a:p>
            <a:pPr lvl="2" indent="-228600" defTabSz="914400">
              <a:lnSpc>
                <a:spcPct val="90000"/>
              </a:lnSpc>
              <a:buFont typeface="Arial" panose="020B0604020202020204" pitchFamily="34" charset="0"/>
              <a:buChar char="•"/>
            </a:pPr>
            <a:r>
              <a:rPr lang="en-US" dirty="0"/>
              <a:t>Changes in guidelines and recommendations cited</a:t>
            </a:r>
          </a:p>
        </p:txBody>
      </p:sp>
      <p:sp>
        <p:nvSpPr>
          <p:cNvPr id="6" name="TextBox 5">
            <a:extLst>
              <a:ext uri="{FF2B5EF4-FFF2-40B4-BE49-F238E27FC236}">
                <a16:creationId xmlns:a16="http://schemas.microsoft.com/office/drawing/2014/main" id="{7FDA0C5A-C63E-498B-A857-A9AFED4D26DF}"/>
              </a:ext>
            </a:extLst>
          </p:cNvPr>
          <p:cNvSpPr txBox="1"/>
          <p:nvPr/>
        </p:nvSpPr>
        <p:spPr>
          <a:xfrm>
            <a:off x="6747625" y="6073322"/>
            <a:ext cx="5057398" cy="649566"/>
          </a:xfrm>
          <a:prstGeom prst="rect">
            <a:avLst/>
          </a:prstGeom>
        </p:spPr>
        <p:txBody>
          <a:bodyPr vert="horz" lIns="91440" tIns="45720" rIns="91440" bIns="45720" rtlCol="0">
            <a:normAutofit/>
          </a:bodyPr>
          <a:lstStyle/>
          <a:p>
            <a:pPr defTabSz="914400">
              <a:lnSpc>
                <a:spcPct val="90000"/>
              </a:lnSpc>
              <a:spcAft>
                <a:spcPts val="600"/>
              </a:spcAft>
            </a:pPr>
            <a:r>
              <a:rPr lang="en-US" sz="1600" dirty="0"/>
              <a:t>Sources: Grinsztejn B et al.. Medland NA et al., TEMPRANO ANRS 12136 Study Group. INSIGHT START Study Group</a:t>
            </a:r>
          </a:p>
        </p:txBody>
      </p:sp>
    </p:spTree>
    <p:extLst>
      <p:ext uri="{BB962C8B-B14F-4D97-AF65-F5344CB8AC3E}">
        <p14:creationId xmlns:p14="http://schemas.microsoft.com/office/powerpoint/2010/main" val="2339266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1CD0B75984A74E9761559E8DBBA6B5" ma:contentTypeVersion="13" ma:contentTypeDescription="Create a new document." ma:contentTypeScope="" ma:versionID="3b7bb870f5bb338dff3eb5374676eeaa">
  <xsd:schema xmlns:xsd="http://www.w3.org/2001/XMLSchema" xmlns:xs="http://www.w3.org/2001/XMLSchema" xmlns:p="http://schemas.microsoft.com/office/2006/metadata/properties" xmlns:ns2="d574e637-7c3e-42e3-aa1b-13f8693b04d7" xmlns:ns3="c60cc2b2-8a55-4fab-b466-86d4179567e8" targetNamespace="http://schemas.microsoft.com/office/2006/metadata/properties" ma:root="true" ma:fieldsID="e130eaaee6d84f9fba90bb18441d671f" ns2:_="" ns3:_="">
    <xsd:import namespace="d574e637-7c3e-42e3-aa1b-13f8693b04d7"/>
    <xsd:import namespace="c60cc2b2-8a55-4fab-b466-86d4179567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74e637-7c3e-42e3-aa1b-13f8693b04d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0cc2b2-8a55-4fab-b466-86d4179567e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9394D3-DD1D-4CF6-854B-DEE4712CAD95}"/>
</file>

<file path=customXml/itemProps2.xml><?xml version="1.0" encoding="utf-8"?>
<ds:datastoreItem xmlns:ds="http://schemas.openxmlformats.org/officeDocument/2006/customXml" ds:itemID="{3FD14B60-E95B-4316-8048-A99F0F3C2E11}"/>
</file>

<file path=customXml/itemProps3.xml><?xml version="1.0" encoding="utf-8"?>
<ds:datastoreItem xmlns:ds="http://schemas.openxmlformats.org/officeDocument/2006/customXml" ds:itemID="{94621F8E-5294-47C1-8FA8-7436834F7059}"/>
</file>

<file path=docProps/app.xml><?xml version="1.0" encoding="utf-8"?>
<Properties xmlns="http://schemas.openxmlformats.org/officeDocument/2006/extended-properties" xmlns:vt="http://schemas.openxmlformats.org/officeDocument/2006/docPropsVTypes">
  <TotalTime>61</TotalTime>
  <Words>4188</Words>
  <Application>Microsoft Office PowerPoint</Application>
  <PresentationFormat>Widescreen</PresentationFormat>
  <Paragraphs>251</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Open Sans</vt:lpstr>
      <vt:lpstr>Office Theme</vt:lpstr>
      <vt:lpstr>1_Office Theme</vt:lpstr>
      <vt:lpstr>PowerPoint Presentation</vt:lpstr>
      <vt:lpstr>LEARNING OBJECTIVES</vt:lpstr>
      <vt:lpstr>The Health Benefits of Antiretroviral Therapy</vt:lpstr>
      <vt:lpstr>The Prevention Benefits of Antiretroviral Therapy</vt:lpstr>
      <vt:lpstr>Maximizing the Benefits of ART </vt:lpstr>
      <vt:lpstr>When to Start ART</vt:lpstr>
      <vt:lpstr>When to Start ART</vt:lpstr>
      <vt:lpstr>Test-and-Treat: Clinical Guidelines</vt:lpstr>
      <vt:lpstr>Importance of the Earliest Possible Treatment Initiation</vt:lpstr>
      <vt:lpstr>Fast-Track Treatment Initiation</vt:lpstr>
      <vt:lpstr>Experience in San Francisco and Melbourne</vt:lpstr>
      <vt:lpstr>Similar results from Western Europe  </vt:lpstr>
      <vt:lpstr>What to Start</vt:lpstr>
      <vt:lpstr>Recommended Initial Regimens for Most People</vt:lpstr>
      <vt:lpstr>Dolutegravir, Pregnant Women and Children</vt:lpstr>
      <vt:lpstr> Long-Acting Injectable Cabotegravir and Rilpivirine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Duncombe</dc:creator>
  <cp:lastModifiedBy>Christopher Duncombe</cp:lastModifiedBy>
  <cp:revision>8</cp:revision>
  <dcterms:created xsi:type="dcterms:W3CDTF">2020-09-26T17:59:42Z</dcterms:created>
  <dcterms:modified xsi:type="dcterms:W3CDTF">2022-01-19T20:24:51Z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0x010100371CD0B75984A74E9761559E8DBBA6B5</vt:lpwstr>
  </property>
</Properties>
</file>