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33" r:id="rId4"/>
    <p:sldMasterId id="2147483745" r:id="rId5"/>
    <p:sldMasterId id="2147483757" r:id="rId6"/>
    <p:sldMasterId id="2147483773" r:id="rId7"/>
  </p:sldMasterIdLst>
  <p:notesMasterIdLst>
    <p:notesMasterId r:id="rId20"/>
  </p:notesMasterIdLst>
  <p:sldIdLst>
    <p:sldId id="272" r:id="rId8"/>
    <p:sldId id="283" r:id="rId9"/>
    <p:sldId id="287" r:id="rId10"/>
    <p:sldId id="285" r:id="rId11"/>
    <p:sldId id="286" r:id="rId12"/>
    <p:sldId id="273" r:id="rId13"/>
    <p:sldId id="262" r:id="rId14"/>
    <p:sldId id="276" r:id="rId15"/>
    <p:sldId id="263" r:id="rId16"/>
    <p:sldId id="280" r:id="rId17"/>
    <p:sldId id="278" r:id="rId18"/>
    <p:sldId id="279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4" autoAdjust="0"/>
    <p:restoredTop sz="93056" autoAdjust="0"/>
  </p:normalViewPr>
  <p:slideViewPr>
    <p:cSldViewPr>
      <p:cViewPr>
        <p:scale>
          <a:sx n="66" d="100"/>
          <a:sy n="66" d="100"/>
        </p:scale>
        <p:origin x="3008" y="10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lnSpc>
                <a:spcPct val="80000"/>
              </a:lnSpc>
              <a:defRPr lang="en-US" sz="2400" b="0"/>
            </a:pPr>
            <a:r>
              <a:rPr lang="en-US" sz="2400" b="0" i="0" baseline="0" dirty="0" smtClean="0">
                <a:latin typeface="+mn-lt"/>
              </a:rPr>
              <a:t>CD4 at ART initiation</a:t>
            </a:r>
            <a:endParaRPr lang="th-TH" sz="2400" b="1" i="0" u="sng" baseline="0" dirty="0" smtClean="0">
              <a:latin typeface="+mn-lt"/>
            </a:endParaRPr>
          </a:p>
        </c:rich>
      </c:tx>
      <c:layout>
        <c:manualLayout>
          <c:xMode val="edge"/>
          <c:yMode val="edge"/>
          <c:x val="0.155335611083952"/>
          <c:y val="0.04605960321193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157232704402516"/>
          <c:y val="0.179531810480146"/>
          <c:w val="0.955974842767296"/>
          <c:h val="0.67746513512441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&lt;100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0.591</c:v>
                </c:pt>
                <c:pt idx="1">
                  <c:v>0.645000000000001</c:v>
                </c:pt>
                <c:pt idx="2">
                  <c:v>0.629000000000001</c:v>
                </c:pt>
                <c:pt idx="3">
                  <c:v>0.57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100-200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0.22</c:v>
                </c:pt>
                <c:pt idx="1">
                  <c:v>0.212</c:v>
                </c:pt>
                <c:pt idx="2">
                  <c:v>0.202</c:v>
                </c:pt>
                <c:pt idx="3">
                  <c:v>0.187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201-350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Sheet1!$D$2:$D$5</c:f>
              <c:numCache>
                <c:formatCode>0%</c:formatCode>
                <c:ptCount val="4"/>
                <c:pt idx="0">
                  <c:v>0.105</c:v>
                </c:pt>
                <c:pt idx="1">
                  <c:v>0.0890000000000001</c:v>
                </c:pt>
                <c:pt idx="2">
                  <c:v>0.111</c:v>
                </c:pt>
                <c:pt idx="3">
                  <c:v>0.145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&gt;350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0.085</c:v>
                </c:pt>
                <c:pt idx="1">
                  <c:v>0.055</c:v>
                </c:pt>
                <c:pt idx="2">
                  <c:v>0.058</c:v>
                </c:pt>
                <c:pt idx="3">
                  <c:v>0.0980000000000002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-2128881280"/>
        <c:axId val="-2128878768"/>
      </c:barChart>
      <c:catAx>
        <c:axId val="-212888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-2128878768"/>
        <c:crosses val="autoZero"/>
        <c:auto val="1"/>
        <c:lblAlgn val="ctr"/>
        <c:lblOffset val="100"/>
        <c:noMultiLvlLbl val="0"/>
      </c:catAx>
      <c:valAx>
        <c:axId val="-21288787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-2128881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lnSpc>
                <a:spcPct val="80000"/>
              </a:lnSpc>
              <a:defRPr lang="en-US" sz="2400" b="0"/>
            </a:pPr>
            <a:r>
              <a:rPr lang="en-US" sz="2400" b="0" i="0" baseline="0" dirty="0" smtClean="0"/>
              <a:t>CD4 at diagnosis</a:t>
            </a:r>
            <a:r>
              <a:rPr lang="th-TH" sz="2400" b="0" i="0" baseline="0" dirty="0" smtClean="0"/>
              <a:t/>
            </a:r>
            <a:br>
              <a:rPr lang="th-TH" sz="2400" b="0" i="0" baseline="0" dirty="0" smtClean="0"/>
            </a:br>
            <a:endParaRPr lang="en-US" sz="2400" b="1" i="0" u="sng" baseline="0" dirty="0"/>
          </a:p>
        </c:rich>
      </c:tx>
      <c:layout>
        <c:manualLayout>
          <c:xMode val="edge"/>
          <c:yMode val="edge"/>
          <c:x val="0.203351676097274"/>
          <c:y val="0.048745189545184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471698113207547"/>
          <c:y val="0.179531810480146"/>
          <c:w val="0.937106918238994"/>
          <c:h val="0.67746513512441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&lt;100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0.498000000000001</c:v>
                </c:pt>
                <c:pt idx="1">
                  <c:v>0.501</c:v>
                </c:pt>
                <c:pt idx="2">
                  <c:v>0.49</c:v>
                </c:pt>
                <c:pt idx="3">
                  <c:v>0.487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100-200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0.147</c:v>
                </c:pt>
                <c:pt idx="1">
                  <c:v>0.143</c:v>
                </c:pt>
                <c:pt idx="2">
                  <c:v>0.149</c:v>
                </c:pt>
                <c:pt idx="3">
                  <c:v>0.145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201-350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Sheet1!$D$2:$D$5</c:f>
              <c:numCache>
                <c:formatCode>0%</c:formatCode>
                <c:ptCount val="4"/>
                <c:pt idx="0">
                  <c:v>0.146</c:v>
                </c:pt>
                <c:pt idx="1">
                  <c:v>0.142</c:v>
                </c:pt>
                <c:pt idx="2">
                  <c:v>0.151</c:v>
                </c:pt>
                <c:pt idx="3">
                  <c:v>0.144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&gt;350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0.21</c:v>
                </c:pt>
                <c:pt idx="1">
                  <c:v>0.214</c:v>
                </c:pt>
                <c:pt idx="2">
                  <c:v>0.21</c:v>
                </c:pt>
                <c:pt idx="3">
                  <c:v>0.224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-2128769856"/>
        <c:axId val="-2128767344"/>
      </c:barChart>
      <c:catAx>
        <c:axId val="-212876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-2128767344"/>
        <c:crosses val="autoZero"/>
        <c:auto val="1"/>
        <c:lblAlgn val="ctr"/>
        <c:lblOffset val="100"/>
        <c:noMultiLvlLbl val="0"/>
      </c:catAx>
      <c:valAx>
        <c:axId val="-21287673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-2128769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E932A-BDE1-4CD5-8E78-3DB9F0F97EA2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F6DB5-2D2F-4EC3-A40B-4797D4248B7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48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ACEAC-8F3A-4507-AD0E-F307CBC07A3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895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7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09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08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89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9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60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16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4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41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6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37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6F04FA-A0E1-4A0B-93F2-78EF90A55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E1EA4-6F59-42D4-9BD3-F7F646ED1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38D3DB-1D28-4B1E-8AD5-52E32CBFF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F1830-6DC8-45DB-B18E-9B1597C40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ABE8D-F45A-4DE2-B185-6804A3525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393E1-7020-4512-8FDF-06B81DBC1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EF51CB-9F9E-48E0-A24B-603BCB4D6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8C5B-72C9-4649-8F68-651DAAE7D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5F8050-3C9B-4CCE-B1DE-853B3C299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AC48-2CB6-4D96-8A94-30761636D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AA770-D611-4836-A458-F409C71F8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3" indent="0" algn="ctr">
              <a:buNone/>
              <a:defRPr/>
            </a:lvl3pPr>
            <a:lvl4pPr marL="1371530" indent="0" algn="ctr">
              <a:buNone/>
              <a:defRPr/>
            </a:lvl4pPr>
            <a:lvl5pPr marL="1828706" indent="0" algn="ctr">
              <a:buNone/>
              <a:defRPr/>
            </a:lvl5pPr>
            <a:lvl6pPr marL="2285883" indent="0" algn="ctr">
              <a:buNone/>
              <a:defRPr/>
            </a:lvl6pPr>
            <a:lvl7pPr marL="2743060" indent="0" algn="ctr">
              <a:buNone/>
              <a:defRPr/>
            </a:lvl7pPr>
            <a:lvl8pPr marL="3200236" indent="0" algn="ctr">
              <a:buNone/>
              <a:defRPr/>
            </a:lvl8pPr>
            <a:lvl9pPr marL="365741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10BA9-42AC-4387-8D8B-4B368257A3A3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928CD-F2B9-4C61-8FFB-F2DEA2BB6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48F05-FFAF-41EA-A7D7-84AC3747CD1C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70BCA-CF30-457F-8889-7D299E2B2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82E21-BD74-4D51-A959-8CC8B9C46EA7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C948-068D-4832-BFE7-20E197C63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F5A8F-CAD1-4AC0-BD67-392A3E337493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4B2A4-8174-4B81-81DD-F6800BE4C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E99B4-3032-44B2-B39F-2C3F07AF828C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07E4D-1A0A-47CF-913E-D7794C8EC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E27A6-1494-4A44-92D3-A2651C7D13A3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F7A82-9B2A-4038-B98D-2A697AEB3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FC040-F4C9-47B7-AA13-26936D96ECAD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57F75-CAE0-48C4-A9BF-1B3F66C2B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A089E-02F6-4781-B1CA-26FE9F60FA18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7396D-C88F-4A3B-A6E7-4C4709B6A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443EA-7AD6-4742-819A-429E1AF87C29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3FB5-4A02-4590-870A-D09088238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75D0E-A571-498C-B743-8B00D57219DA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F806-70AA-4B94-91C1-A8A2177EC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6869F3-D133-46A6-824F-0916C04334A2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FEDA7-710A-4B35-8DF4-23A8E36FE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3" indent="0" algn="ctr">
              <a:buNone/>
              <a:defRPr/>
            </a:lvl3pPr>
            <a:lvl4pPr marL="1371530" indent="0" algn="ctr">
              <a:buNone/>
              <a:defRPr/>
            </a:lvl4pPr>
            <a:lvl5pPr marL="1828706" indent="0" algn="ctr">
              <a:buNone/>
              <a:defRPr/>
            </a:lvl5pPr>
            <a:lvl6pPr marL="2285883" indent="0" algn="ctr">
              <a:buNone/>
              <a:defRPr/>
            </a:lvl6pPr>
            <a:lvl7pPr marL="2743060" indent="0" algn="ctr">
              <a:buNone/>
              <a:defRPr/>
            </a:lvl7pPr>
            <a:lvl8pPr marL="3200236" indent="0" algn="ctr">
              <a:buNone/>
              <a:defRPr/>
            </a:lvl8pPr>
            <a:lvl9pPr marL="365741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F9B31-4593-4DB4-90E7-65A9784F2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86E15-FEA0-4B7E-8761-BCC6B144D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FF32B-C14B-40E4-886E-5A177F4E9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D7BED-0C6A-4742-BCF5-B2D48B4C6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40261-5513-4F0D-8B02-D5429006E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920F-F9EF-483A-AEB1-881C719ED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C470D-B0DD-4D98-9A75-514E6E0AA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F2256-1178-45D2-9E86-57A9D9216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91A80-CA3B-4CCF-9804-29B73E67D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2F5FB-1D95-42BB-BAD8-8CC628B27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F901A-3C59-4BBC-9001-0A49F0A5B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42D7B-516C-42AE-B5BC-39E58F601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27591-5A91-4F5C-8095-6FC0EE724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15A86-48CC-49CE-9993-E710DE480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9AAE3-1BF4-42E7-B107-A7D919C4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FADEB-5030-4184-AA31-ADEBC8133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71CAB-1AC6-4F3F-85A0-40DF14648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AF38-BDA5-416F-B8D5-7D39782A1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5A5E-002F-4813-921F-2C1B48683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FE903-0734-40EF-AA82-0E5C92A88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96471-8428-4C74-AE85-7C5EA0AE5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859D4-4DE6-4DF8-B3E5-61EEFED5E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C8D2F-B18A-4D1B-9D5C-711D46BF0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D6780-BCD3-434B-8557-CE662DDC4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F4C4E-5563-4DEC-B0D0-C9EDED16C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50820-D846-48E2-BD95-A9981631F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945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96886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1030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4211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5711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324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384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3584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6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713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9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0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1.xml"/><Relationship Id="rId12" Type="http://schemas.openxmlformats.org/officeDocument/2006/relationships/theme" Target="../theme/theme7.xml"/><Relationship Id="rId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78.xml"/><Relationship Id="rId9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0B9B-0964-40E0-BE9C-448DFECEC816}" type="datetimeFigureOut">
              <a:rPr lang="th-TH" smtClean="0"/>
              <a:pPr/>
              <a:t>17/05/59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1015-7C87-404D-AFD1-EE88FB76CC5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A40B-AA76-4619-B820-79AFAAC3BD3D}" type="datetimeFigureOut">
              <a:rPr lang="en-US" smtClean="0"/>
              <a:pPr/>
              <a:t>5/17/16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F660-46B1-4BAC-A14A-960293F92E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0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7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64FC1C11-1658-4CD4-AB59-2B98A0A20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C5AD7BF-4BB2-427D-9BF5-7C244D14A162}" type="datetime1">
              <a:rPr lang="th-TH"/>
              <a:pPr/>
              <a:t>17/05/59</a:t>
            </a:fld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8A9C96-1CDD-40E6-8217-3519F4BD7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35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53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70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12" indent="-28573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942" indent="-22858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118" indent="-2285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295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471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648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825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001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A7F10E-3B64-44A3-BDCF-1CBF1DEFB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35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53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70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12" indent="-28573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942" indent="-22858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118" indent="-2285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295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471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648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825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001" indent="-22858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112F596-46D5-4493-AF8D-07BC8EA82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A40B-AA76-4619-B820-79AFAAC3BD3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F660-46B1-4BAC-A14A-960293F92E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44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74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214675"/>
            <a:ext cx="7772400" cy="1362075"/>
          </a:xfrm>
        </p:spPr>
        <p:txBody>
          <a:bodyPr/>
          <a:lstStyle/>
          <a:p>
            <a:r>
              <a:rPr lang="en-US" dirty="0" smtClean="0"/>
              <a:t>Thailand’s                                                 HIV and AIDS STRATEGY 2012-2016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714488"/>
            <a:ext cx="7772400" cy="1500187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LEADING THE WAY:</a:t>
            </a:r>
            <a:endParaRPr lang="th-TH" sz="4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857224" y="4665667"/>
            <a:ext cx="750099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57224" y="4737105"/>
            <a:ext cx="750099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57224" y="4949831"/>
            <a:ext cx="7500990" cy="1588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57224" y="5021269"/>
            <a:ext cx="7500990" cy="1588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57224" y="5092707"/>
            <a:ext cx="7500990" cy="1588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57224" y="5164145"/>
            <a:ext cx="7500990" cy="1588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57224" y="5380047"/>
            <a:ext cx="750099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57224" y="5451485"/>
            <a:ext cx="750099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43636" y="557214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Petchri</a:t>
            </a:r>
            <a:r>
              <a:rPr lang="en-US" sz="2400" dirty="0" smtClean="0"/>
              <a:t> </a:t>
            </a:r>
            <a:r>
              <a:rPr lang="en-US" sz="2400" dirty="0" err="1" smtClean="0"/>
              <a:t>Sirinirund</a:t>
            </a:r>
            <a:endParaRPr lang="th-TH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143372" y="5977614"/>
            <a:ext cx="5000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National AIDS Management Center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National Operational Plan 2013-2016</a:t>
            </a:r>
            <a:endParaRPr lang="th-TH" sz="4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Review and change law, regulations, policies hindering access to services</a:t>
            </a:r>
            <a:endParaRPr lang="th-TH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Promote the implementation of enabling policies</a:t>
            </a:r>
            <a:endParaRPr lang="th-TH" sz="28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Establish human rights protection mechanism at provincial level</a:t>
            </a:r>
            <a:r>
              <a:rPr lang="th-TH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Campaign for understanding on sexuality rights, AIDS rights and human rights</a:t>
            </a:r>
            <a:endParaRPr lang="th-TH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Promote the right based health and counseling services</a:t>
            </a:r>
            <a:endParaRPr lang="th-TH" sz="2800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Empower PLHIV and KAPs</a:t>
            </a:r>
            <a:endParaRPr lang="th-TH" sz="2800" dirty="0" smtClean="0">
              <a:latin typeface="Calibri" pitchFamily="34" charset="0"/>
              <a:cs typeface="Calibri" pitchFamily="34" charset="0"/>
            </a:endParaRPr>
          </a:p>
          <a:p>
            <a:endParaRPr lang="th-TH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70BCA-CF30-457F-8889-7D299E2B290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478532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alibri" pitchFamily="34" charset="0"/>
                <a:cs typeface="Angsana New" pitchFamily="18" charset="-34"/>
              </a:rPr>
              <a:t>Crisis response monitoring system</a:t>
            </a:r>
          </a:p>
          <a:p>
            <a:pPr lvl="1" eaLnBrk="1" hangingPunct="1"/>
            <a:r>
              <a:rPr lang="en-US" sz="2000" dirty="0" smtClean="0">
                <a:latin typeface="Calibri" pitchFamily="34" charset="0"/>
                <a:cs typeface="Angsana New" pitchFamily="18" charset="-34"/>
              </a:rPr>
              <a:t>Unified system to monitor violence, crisis related to rights, laws, stigma and discrimination from provincial to national level</a:t>
            </a:r>
          </a:p>
          <a:p>
            <a:pPr eaLnBrk="1" hangingPunct="1"/>
            <a:r>
              <a:rPr lang="en-US" sz="2800" b="1" dirty="0" smtClean="0">
                <a:latin typeface="Calibri" pitchFamily="34" charset="0"/>
                <a:cs typeface="Angsana New" pitchFamily="18" charset="-34"/>
              </a:rPr>
              <a:t>Establish new surveys to monitor HIV response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/>
            <a:endParaRPr lang="en-US" sz="3200" dirty="0" smtClean="0">
              <a:latin typeface="Calibri" pitchFamily="34" charset="0"/>
              <a:cs typeface="Angsana New" pitchFamily="18" charset="-34"/>
            </a:endParaRPr>
          </a:p>
          <a:p>
            <a:pPr lvl="1" eaLnBrk="1" hangingPunct="1">
              <a:buFontTx/>
              <a:buNone/>
            </a:pPr>
            <a:endParaRPr lang="en-US" sz="3200" dirty="0" smtClean="0">
              <a:latin typeface="Calibri" pitchFamily="34" charset="0"/>
              <a:cs typeface="Angsana New" pitchFamily="18" charset="-34"/>
            </a:endParaRPr>
          </a:p>
          <a:p>
            <a:pPr lvl="1" eaLnBrk="1" hangingPunct="1">
              <a:buFontTx/>
              <a:buNone/>
            </a:pPr>
            <a:endParaRPr lang="en-US" sz="3200" dirty="0" smtClean="0">
              <a:cs typeface="Angsana New" pitchFamily="18" charset="-34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000080"/>
          </a:solidFill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Angsana New" pitchFamily="18" charset="-34"/>
              </a:rPr>
              <a:t>New Routine Integrated HIV Information System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1" y="3212976"/>
            <a:ext cx="8066087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 </a:t>
            </a:r>
            <a:r>
              <a:rPr lang="en-US" dirty="0" smtClean="0"/>
              <a:t>AIDS ZERO</a:t>
            </a:r>
            <a:endParaRPr lang="th-TH" dirty="0"/>
          </a:p>
        </p:txBody>
      </p:sp>
      <p:pic>
        <p:nvPicPr>
          <p:cNvPr id="3" name="Picture 6" descr="F:\Master AIDS Zero Logo\Master AIDS Zero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57200"/>
            <a:ext cx="4284662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Guide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Background: HIV in Thailand &amp; rationale for inclusion of S&amp;D in National Strategy</a:t>
            </a:r>
          </a:p>
          <a:p>
            <a:r>
              <a:rPr lang="en-US" dirty="0" smtClean="0"/>
              <a:t>Process of how it came about</a:t>
            </a:r>
          </a:p>
          <a:p>
            <a:r>
              <a:rPr lang="en-US" dirty="0" smtClean="0"/>
              <a:t>National </a:t>
            </a:r>
            <a:r>
              <a:rPr lang="en-US" dirty="0"/>
              <a:t>AIDS Strategy 2012-2016</a:t>
            </a:r>
          </a:p>
          <a:p>
            <a:pPr lvl="1"/>
            <a:r>
              <a:rPr lang="en-US" dirty="0" smtClean="0"/>
              <a:t>National </a:t>
            </a:r>
            <a:r>
              <a:rPr lang="en-US" dirty="0"/>
              <a:t>Strategic Information and Monitoring and Evaluation Plan </a:t>
            </a:r>
            <a:r>
              <a:rPr lang="en-US" dirty="0" smtClean="0"/>
              <a:t>2012-2016</a:t>
            </a:r>
          </a:p>
          <a:p>
            <a:pPr lvl="1"/>
            <a:r>
              <a:rPr lang="en-US" dirty="0" smtClean="0"/>
              <a:t>National </a:t>
            </a:r>
            <a:r>
              <a:rPr lang="en-US" dirty="0"/>
              <a:t>Biannual Operational Plan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7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Projected New HIV Infections by Mode of Transmission (using Asian Epidemic Model)</a:t>
            </a:r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2857488" y="2362200"/>
            <a:ext cx="5072098" cy="3733800"/>
            <a:chOff x="33302" y="2438401"/>
            <a:chExt cx="5072098" cy="3733799"/>
          </a:xfrm>
        </p:grpSpPr>
        <p:graphicFrame>
          <p:nvGraphicFramePr>
            <p:cNvPr id="430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7836556"/>
                </p:ext>
              </p:extLst>
            </p:nvPr>
          </p:nvGraphicFramePr>
          <p:xfrm>
            <a:off x="381000" y="2438401"/>
            <a:ext cx="4724400" cy="37337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34" name="Chart" r:id="rId3" imgW="8210449" imgH="4819785" progId="MSGraph.Chart.8">
                    <p:embed/>
                  </p:oleObj>
                </mc:Choice>
                <mc:Fallback>
                  <p:oleObj name="Chart" r:id="rId3" imgW="8210449" imgH="4819785" progId="MSGraph.Chart.8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2438401"/>
                          <a:ext cx="4724400" cy="37337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3366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000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126" name="AutoShape 12"/>
            <p:cNvSpPr>
              <a:spLocks/>
            </p:cNvSpPr>
            <p:nvPr/>
          </p:nvSpPr>
          <p:spPr bwMode="auto">
            <a:xfrm>
              <a:off x="1219200" y="3886201"/>
              <a:ext cx="381000" cy="1676400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 sz="1800"/>
            </a:p>
          </p:txBody>
        </p:sp>
        <p:sp>
          <p:nvSpPr>
            <p:cNvPr id="43127" name="Text Box 13"/>
            <p:cNvSpPr txBox="1">
              <a:spLocks noChangeArrowheads="1"/>
            </p:cNvSpPr>
            <p:nvPr/>
          </p:nvSpPr>
          <p:spPr bwMode="auto">
            <a:xfrm>
              <a:off x="33302" y="4366736"/>
              <a:ext cx="1414498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rgbClr val="FF3300"/>
                  </a:solidFill>
                </a:rPr>
                <a:t>62% </a:t>
              </a:r>
              <a:r>
                <a:rPr lang="en-US" sz="2000" b="1" dirty="0">
                  <a:solidFill>
                    <a:srgbClr val="FF3300"/>
                  </a:solidFill>
                </a:rPr>
                <a:t>of </a:t>
              </a:r>
            </a:p>
            <a:p>
              <a:r>
                <a:rPr lang="en-US" sz="2000" b="1" dirty="0">
                  <a:solidFill>
                    <a:srgbClr val="FF3300"/>
                  </a:solidFill>
                </a:rPr>
                <a:t>new infections</a:t>
              </a:r>
            </a:p>
          </p:txBody>
        </p:sp>
        <p:sp>
          <p:nvSpPr>
            <p:cNvPr id="43128" name="Text Box 14"/>
            <p:cNvSpPr txBox="1">
              <a:spLocks noChangeArrowheads="1"/>
            </p:cNvSpPr>
            <p:nvPr/>
          </p:nvSpPr>
          <p:spPr bwMode="auto">
            <a:xfrm>
              <a:off x="2057400" y="4906962"/>
              <a:ext cx="59503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/>
                <a:t>41%</a:t>
              </a:r>
            </a:p>
          </p:txBody>
        </p:sp>
        <p:sp>
          <p:nvSpPr>
            <p:cNvPr id="43129" name="Rectangle 15"/>
            <p:cNvSpPr>
              <a:spLocks noChangeArrowheads="1"/>
            </p:cNvSpPr>
            <p:nvPr/>
          </p:nvSpPr>
          <p:spPr bwMode="auto">
            <a:xfrm>
              <a:off x="4251325" y="3246438"/>
              <a:ext cx="641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</a:rPr>
                <a:t>41%</a:t>
              </a:r>
            </a:p>
          </p:txBody>
        </p:sp>
        <p:sp>
          <p:nvSpPr>
            <p:cNvPr id="43130" name="Rectangle 17"/>
            <p:cNvSpPr>
              <a:spLocks noChangeArrowheads="1"/>
            </p:cNvSpPr>
            <p:nvPr/>
          </p:nvSpPr>
          <p:spPr bwMode="auto">
            <a:xfrm>
              <a:off x="2057400" y="4081265"/>
              <a:ext cx="5797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/>
                <a:t>11%</a:t>
              </a:r>
            </a:p>
          </p:txBody>
        </p:sp>
        <p:sp>
          <p:nvSpPr>
            <p:cNvPr id="43131" name="Rectangle 18"/>
            <p:cNvSpPr>
              <a:spLocks noChangeArrowheads="1"/>
            </p:cNvSpPr>
            <p:nvPr/>
          </p:nvSpPr>
          <p:spPr bwMode="auto">
            <a:xfrm>
              <a:off x="2057400" y="3217169"/>
              <a:ext cx="59503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/>
                <a:t>32%</a:t>
              </a:r>
            </a:p>
          </p:txBody>
        </p:sp>
        <p:sp>
          <p:nvSpPr>
            <p:cNvPr id="43132" name="Rectangle 19"/>
            <p:cNvSpPr>
              <a:spLocks noChangeArrowheads="1"/>
            </p:cNvSpPr>
            <p:nvPr/>
          </p:nvSpPr>
          <p:spPr bwMode="auto">
            <a:xfrm>
              <a:off x="2057400" y="3793233"/>
              <a:ext cx="8382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10%</a:t>
              </a:r>
            </a:p>
          </p:txBody>
        </p:sp>
        <p:sp>
          <p:nvSpPr>
            <p:cNvPr id="43133" name="Rectangle 20"/>
            <p:cNvSpPr>
              <a:spLocks noChangeArrowheads="1"/>
            </p:cNvSpPr>
            <p:nvPr/>
          </p:nvSpPr>
          <p:spPr bwMode="auto">
            <a:xfrm>
              <a:off x="2057400" y="2497089"/>
              <a:ext cx="4812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/>
                <a:t>6%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012160" y="2357430"/>
            <a:ext cx="185738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Casual and extramarital sex</a:t>
            </a:r>
            <a:endParaRPr lang="th-TH" sz="2000" dirty="0"/>
          </a:p>
        </p:txBody>
      </p:sp>
      <p:sp>
        <p:nvSpPr>
          <p:cNvPr id="15" name="Rectangle 14"/>
          <p:cNvSpPr/>
          <p:nvPr/>
        </p:nvSpPr>
        <p:spPr>
          <a:xfrm>
            <a:off x="5857884" y="2571744"/>
            <a:ext cx="142876" cy="1171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6098988" y="3000372"/>
            <a:ext cx="185738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Spousal transmission</a:t>
            </a:r>
            <a:endParaRPr lang="th-TH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084168" y="3643314"/>
            <a:ext cx="18573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Injecting Drugs</a:t>
            </a:r>
            <a:endParaRPr lang="th-TH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6084168" y="4029022"/>
            <a:ext cx="185738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Sex workers and clients</a:t>
            </a:r>
            <a:endParaRPr lang="th-TH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072198" y="4721378"/>
            <a:ext cx="185738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Men who have sex with men</a:t>
            </a:r>
            <a:endParaRPr lang="th-TH" sz="2000" dirty="0"/>
          </a:p>
        </p:txBody>
      </p:sp>
      <p:sp>
        <p:nvSpPr>
          <p:cNvPr id="20" name="Rectangle 19"/>
          <p:cNvSpPr/>
          <p:nvPr/>
        </p:nvSpPr>
        <p:spPr>
          <a:xfrm>
            <a:off x="5857884" y="3214686"/>
            <a:ext cx="142876" cy="11715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ectangle 20"/>
          <p:cNvSpPr/>
          <p:nvPr/>
        </p:nvSpPr>
        <p:spPr>
          <a:xfrm>
            <a:off x="5869284" y="3717032"/>
            <a:ext cx="142876" cy="1692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ectangle 21"/>
          <p:cNvSpPr/>
          <p:nvPr/>
        </p:nvSpPr>
        <p:spPr>
          <a:xfrm>
            <a:off x="5868144" y="4240537"/>
            <a:ext cx="142876" cy="1424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Rectangle 22"/>
          <p:cNvSpPr/>
          <p:nvPr/>
        </p:nvSpPr>
        <p:spPr>
          <a:xfrm>
            <a:off x="5868144" y="4736909"/>
            <a:ext cx="142876" cy="1922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3643306" y="607220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43,040 new infections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285720" y="1857364"/>
            <a:ext cx="17859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population : 64 million (2011)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2918"/>
            <a:ext cx="9067800" cy="93978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63300"/>
                </a:solidFill>
                <a:latin typeface="Calibri" pitchFamily="34" charset="0"/>
                <a:cs typeface="Calibri" pitchFamily="34" charset="0"/>
              </a:rPr>
              <a:t>CD4</a:t>
            </a:r>
            <a:r>
              <a:rPr lang="th-TH" sz="2800" b="1" dirty="0" smtClean="0">
                <a:solidFill>
                  <a:srgbClr val="6633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smtClean="0">
                <a:solidFill>
                  <a:srgbClr val="663300"/>
                </a:solidFill>
                <a:latin typeface="Calibri" pitchFamily="34" charset="0"/>
                <a:cs typeface="Calibri" pitchFamily="34" charset="0"/>
              </a:rPr>
              <a:t>Level at the time of diagnosis and ART initiation </a:t>
            </a:r>
            <a:br>
              <a:rPr lang="en-US" sz="2800" b="1" dirty="0" smtClean="0">
                <a:solidFill>
                  <a:srgbClr val="663300"/>
                </a:solidFill>
                <a:latin typeface="Calibri" pitchFamily="34" charset="0"/>
                <a:cs typeface="Calibri" pitchFamily="34" charset="0"/>
              </a:rPr>
            </a:br>
            <a:endParaRPr lang="en-US" sz="2800" b="1" dirty="0">
              <a:solidFill>
                <a:srgbClr val="6633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1162090"/>
              </p:ext>
            </p:extLst>
          </p:nvPr>
        </p:nvGraphicFramePr>
        <p:xfrm>
          <a:off x="5000628" y="1142984"/>
          <a:ext cx="3714776" cy="44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571472" y="5726874"/>
            <a:ext cx="142876" cy="14287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298" y="5740522"/>
            <a:ext cx="142876" cy="142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700" y="5629930"/>
            <a:ext cx="1483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&lt;100 cells/mm</a:t>
            </a:r>
            <a:r>
              <a:rPr lang="en-US" sz="1600" baseline="30000" dirty="0" smtClean="0">
                <a:solidFill>
                  <a:prstClr val="black"/>
                </a:solidFill>
              </a:rPr>
              <a:t>3</a:t>
            </a:r>
            <a:endParaRPr lang="en-US" sz="1600" baseline="300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9663" y="5631436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100-200 cells/mm</a:t>
            </a:r>
            <a:r>
              <a:rPr lang="en-US" sz="1600" baseline="30000" dirty="0" smtClean="0">
                <a:solidFill>
                  <a:prstClr val="black"/>
                </a:solidFill>
              </a:rPr>
              <a:t>3</a:t>
            </a:r>
            <a:endParaRPr lang="en-US" sz="1600" baseline="300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9411" y="5740522"/>
            <a:ext cx="142876" cy="1428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77695" y="562993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201-350 cells/mm</a:t>
            </a:r>
            <a:r>
              <a:rPr lang="en-US" sz="1600" baseline="30000" dirty="0" smtClean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42" y="4963180"/>
            <a:ext cx="438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Yr</a:t>
            </a:r>
            <a:endParaRPr lang="en-US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20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5994350"/>
              </p:ext>
            </p:extLst>
          </p:nvPr>
        </p:nvGraphicFramePr>
        <p:xfrm>
          <a:off x="500034" y="1142984"/>
          <a:ext cx="3857652" cy="442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 18"/>
          <p:cNvSpPr/>
          <p:nvPr/>
        </p:nvSpPr>
        <p:spPr>
          <a:xfrm>
            <a:off x="6858016" y="5740522"/>
            <a:ext cx="142876" cy="1428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9454" y="5611679"/>
            <a:ext cx="1483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&gt;350 cells/mm</a:t>
            </a:r>
            <a:r>
              <a:rPr lang="en-US" sz="1600" baseline="30000" dirty="0" smtClean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61722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cs typeface="Calibri" pitchFamily="34" charset="0"/>
              </a:rPr>
              <a:t>Source of data: NAP database, National Health Security Office</a:t>
            </a:r>
            <a:endParaRPr lang="en-US" sz="2000" b="1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20" y="5324789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N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9715" y="532478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6,163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6971" y="534568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8,243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75665" y="534568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8,601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04359" y="535782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8,326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47433" y="535782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13,972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00760" y="535782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13,575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16" y="535782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13,237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745057" y="535782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13,738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4348" y="119698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ART coverage 2011: 77%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Process for Inclusion of S&amp;D in National Strategy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Participatory process from government and civil society sectors</a:t>
            </a:r>
          </a:p>
          <a:p>
            <a:r>
              <a:rPr lang="en-US" dirty="0" smtClean="0"/>
              <a:t>Evidence</a:t>
            </a:r>
          </a:p>
          <a:p>
            <a:pPr lvl="1"/>
            <a:r>
              <a:rPr lang="en-US" dirty="0" smtClean="0"/>
              <a:t>Annual report of  the situation of AIDS rights by Foundation for AIDS Rights</a:t>
            </a:r>
          </a:p>
          <a:p>
            <a:pPr lvl="1"/>
            <a:r>
              <a:rPr lang="en-US" dirty="0" smtClean="0"/>
              <a:t>Study on stigma index </a:t>
            </a:r>
          </a:p>
          <a:p>
            <a:r>
              <a:rPr lang="en-US" dirty="0" smtClean="0"/>
              <a:t>Civil society’s agenda for HIV and AIDS</a:t>
            </a:r>
          </a:p>
          <a:p>
            <a:r>
              <a:rPr lang="en-US" dirty="0" smtClean="0"/>
              <a:t>Extensively consultation process on human rights issues 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 </a:t>
            </a:r>
            <a:r>
              <a:rPr lang="en-US" dirty="0" smtClean="0"/>
              <a:t>AIDS ZERO</a:t>
            </a:r>
            <a:endParaRPr lang="th-TH" dirty="0"/>
          </a:p>
        </p:txBody>
      </p:sp>
      <p:pic>
        <p:nvPicPr>
          <p:cNvPr id="3" name="Picture 6" descr="F:\Master AIDS Zero Logo\Master AIDS Zero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85757"/>
            <a:ext cx="3839820" cy="4686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57224" y="5214950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Thailand National AIDS Strategy</a:t>
            </a:r>
          </a:p>
          <a:p>
            <a:pPr algn="ctr"/>
            <a:r>
              <a:rPr lang="en-US" sz="4000" b="1" dirty="0" smtClean="0"/>
              <a:t>2012-2016</a:t>
            </a:r>
            <a:endParaRPr lang="th-TH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533400" y="857232"/>
            <a:ext cx="8182004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/>
            <a:r>
              <a:rPr lang="en-US" sz="2000" b="1" dirty="0">
                <a:latin typeface="Calibri" pitchFamily="34" charset="0"/>
                <a:cs typeface="Calibri" pitchFamily="34" charset="0"/>
              </a:rPr>
              <a:t>Vision: To get to Zero New HIV Infections</a:t>
            </a:r>
          </a:p>
          <a:p>
            <a:pPr marL="112713" indent="-112713"/>
            <a:r>
              <a:rPr lang="en-US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Goal for 2016: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112713" indent="-112713">
              <a:buFontTx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New HIV infections reduced by two-thirds</a:t>
            </a:r>
          </a:p>
          <a:p>
            <a:pPr marL="112713" indent="-112713">
              <a:buFontTx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Rate of vertical transmission of HIV less than 2%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533400" y="2220481"/>
            <a:ext cx="3810000" cy="44232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  <a:cs typeface="Calibri" pitchFamily="34" charset="0"/>
              </a:rPr>
              <a:t>Vision: To get to Zero AIDS-related Deaths</a:t>
            </a:r>
          </a:p>
          <a:p>
            <a:r>
              <a:rPr lang="en-US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Goal for 2016: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Equal access to quality treatment, care, support and social protection for all people affected by HIV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AIDS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related deaths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reduced by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half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TB deaths among people living with HIV reduced by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half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4495800" y="2220480"/>
            <a:ext cx="4219604" cy="440120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defRPr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Vision: To get to Zero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Stigma and Discrimination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  <a:p>
            <a:pPr marL="112713" indent="-112713">
              <a:defRPr/>
            </a:pPr>
            <a:r>
              <a:rPr lang="en-US" sz="20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Goal for 2016: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All laws and policies which obstruct equal access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to prevention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treatment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and care services are revised</a:t>
            </a:r>
          </a:p>
          <a:p>
            <a:pPr>
              <a:defRPr/>
            </a:pPr>
            <a:endParaRPr lang="en-US" sz="10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Human Rights and gender specific needs are addressed in all HIV responses</a:t>
            </a:r>
          </a:p>
          <a:p>
            <a:pPr>
              <a:defRPr/>
            </a:pPr>
            <a:endParaRPr lang="en-US" sz="10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Stigma and discrimination of PLHIV and key affected populations reduced by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half</a:t>
            </a:r>
          </a:p>
          <a:p>
            <a:pPr>
              <a:defRPr/>
            </a:pP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62000" y="4572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Vision and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F:\Master AIDS Zero Logo\Master AIDS Zero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14290"/>
            <a:ext cx="1928826" cy="235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:\Master AIDS Zero Logo\Master AIDS Zero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00438"/>
            <a:ext cx="1928826" cy="235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F:\Master AIDS Zero Logo\Master AIDS Zero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500438"/>
            <a:ext cx="1928826" cy="235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915816" y="2571744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Zero </a:t>
            </a:r>
          </a:p>
          <a:p>
            <a:pPr algn="ctr"/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stigma and discrimination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5805264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Zero new infections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04" y="5805264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Zero AIDS related deaths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Right Arrow 12"/>
          <p:cNvSpPr/>
          <p:nvPr/>
        </p:nvSpPr>
        <p:spPr>
          <a:xfrm rot="7816793">
            <a:off x="1932318" y="3004920"/>
            <a:ext cx="785818" cy="428628"/>
          </a:xfrm>
          <a:prstGeom prst="rightArrow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1619672" y="1700808"/>
            <a:ext cx="22100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Access to prevention</a:t>
            </a:r>
            <a:endParaRPr lang="th-TH" b="1" i="1" dirty="0">
              <a:solidFill>
                <a:srgbClr val="C0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6056" y="1700808"/>
            <a:ext cx="2071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  Access to treatment</a:t>
            </a:r>
            <a:endParaRPr lang="th-TH" b="1" i="1" dirty="0">
              <a:solidFill>
                <a:srgbClr val="C0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" name="Right Arrow 15"/>
          <p:cNvSpPr/>
          <p:nvPr/>
        </p:nvSpPr>
        <p:spPr>
          <a:xfrm rot="3244440">
            <a:off x="6023333" y="2866513"/>
            <a:ext cx="785818" cy="428628"/>
          </a:xfrm>
          <a:prstGeom prst="rightArrow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Right Arrow 16"/>
          <p:cNvSpPr/>
          <p:nvPr/>
        </p:nvSpPr>
        <p:spPr>
          <a:xfrm>
            <a:off x="4716016" y="4149080"/>
            <a:ext cx="1214446" cy="428628"/>
          </a:xfrm>
          <a:prstGeom prst="rightArrow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17"/>
          <p:cNvSpPr txBox="1"/>
          <p:nvPr/>
        </p:nvSpPr>
        <p:spPr>
          <a:xfrm>
            <a:off x="2714612" y="3786190"/>
            <a:ext cx="2071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Adequate resources</a:t>
            </a:r>
            <a:endParaRPr lang="th-TH" b="1" i="1" dirty="0">
              <a:solidFill>
                <a:srgbClr val="C0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9" name="Right Arrow 18"/>
          <p:cNvSpPr/>
          <p:nvPr/>
        </p:nvSpPr>
        <p:spPr>
          <a:xfrm rot="10800000">
            <a:off x="2857489" y="4786321"/>
            <a:ext cx="1214446" cy="428628"/>
          </a:xfrm>
          <a:prstGeom prst="rightArrow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3923928" y="4725144"/>
            <a:ext cx="24442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  <a:latin typeface="Browallia New" pitchFamily="34" charset="-34"/>
                <a:cs typeface="Browallia New" pitchFamily="34" charset="-34"/>
              </a:rPr>
              <a:t>Treatment as Prevention</a:t>
            </a:r>
            <a:endParaRPr lang="th-TH" b="1" i="1" dirty="0">
              <a:solidFill>
                <a:srgbClr val="C0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1" name="Up Arrow 20"/>
          <p:cNvSpPr/>
          <p:nvPr/>
        </p:nvSpPr>
        <p:spPr>
          <a:xfrm>
            <a:off x="1619672" y="1772816"/>
            <a:ext cx="214314" cy="285752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Up Arrow 21"/>
          <p:cNvSpPr/>
          <p:nvPr/>
        </p:nvSpPr>
        <p:spPr>
          <a:xfrm>
            <a:off x="5148064" y="1772816"/>
            <a:ext cx="214314" cy="285752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11"/>
          <p:cNvSpPr>
            <a:spLocks noChangeArrowheads="1"/>
          </p:cNvSpPr>
          <p:nvPr/>
        </p:nvSpPr>
        <p:spPr bwMode="auto">
          <a:xfrm rot="5400000">
            <a:off x="4374356" y="3156744"/>
            <a:ext cx="6630988" cy="6223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51" name="Text Box 12"/>
          <p:cNvSpPr txBox="1">
            <a:spLocks noChangeArrowheads="1"/>
          </p:cNvSpPr>
          <p:nvPr/>
        </p:nvSpPr>
        <p:spPr bwMode="auto">
          <a:xfrm>
            <a:off x="381000" y="39624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0" y="3714752"/>
            <a:ext cx="7391400" cy="4000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B. Optimization and Consolidation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0" y="381000"/>
            <a:ext cx="7391400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A</a:t>
            </a:r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. Innovation 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and Change</a:t>
            </a:r>
          </a:p>
        </p:txBody>
      </p:sp>
      <p:sp>
        <p:nvSpPr>
          <p:cNvPr id="27654" name="Text Box 15"/>
          <p:cNvSpPr txBox="1">
            <a:spLocks noChangeArrowheads="1"/>
          </p:cNvSpPr>
          <p:nvPr/>
        </p:nvSpPr>
        <p:spPr bwMode="auto">
          <a:xfrm>
            <a:off x="304800" y="4058387"/>
            <a:ext cx="7010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dirty="0">
                <a:latin typeface="Calibri" pitchFamily="34" charset="0"/>
                <a:cs typeface="Calibri" pitchFamily="34" charset="0"/>
              </a:rPr>
              <a:t> 5. Harmonize and optimize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interventions and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programs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focusing on: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Prevention of Mother to Child Transmission (PMTCT)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Prevention among Young People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Condom Programming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Blood Safety and Universal Precaution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Treatment, Care and Support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Care and Support for Children Affected by AIDS 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Stigma and Discrimination</a:t>
            </a:r>
          </a:p>
          <a:p>
            <a:pPr marL="800100" lvl="1" indent="-342900">
              <a:buFont typeface="Verdana" pitchFamily="34" charset="0"/>
              <a:buAutoNum type="arabicParenR"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Public Communication</a:t>
            </a:r>
          </a:p>
        </p:txBody>
      </p:sp>
      <p:sp>
        <p:nvSpPr>
          <p:cNvPr id="27655" name="Text Box 16"/>
          <p:cNvSpPr txBox="1">
            <a:spLocks noChangeArrowheads="1"/>
          </p:cNvSpPr>
          <p:nvPr/>
        </p:nvSpPr>
        <p:spPr bwMode="auto">
          <a:xfrm>
            <a:off x="381000" y="713931"/>
            <a:ext cx="6934200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1. Expand rights based and gender sensitive comprehensive prevention services for </a:t>
            </a:r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populations with risk </a:t>
            </a:r>
            <a:r>
              <a:rPr lang="en-US" sz="18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behavior with highest number of HIV </a:t>
            </a:r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infections</a:t>
            </a:r>
            <a:endParaRPr lang="en-US" sz="18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2. Expand the protective social and legal environment essential for HIV prevention and care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Create sense of ownership at the local level in the expansion of prevention and control of AIDS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cs typeface="Calibri" pitchFamily="34" charset="0"/>
              </a:rPr>
              <a:t>4. Implement a new generation of strategic information to inform and guide the national response at all levels</a:t>
            </a:r>
          </a:p>
        </p:txBody>
      </p:sp>
      <p:sp>
        <p:nvSpPr>
          <p:cNvPr id="27659" name="TextBox 15"/>
          <p:cNvSpPr txBox="1">
            <a:spLocks noChangeArrowheads="1"/>
          </p:cNvSpPr>
          <p:nvPr/>
        </p:nvSpPr>
        <p:spPr bwMode="auto">
          <a:xfrm>
            <a:off x="0" y="0"/>
            <a:ext cx="4143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  <a:cs typeface="Calibri" pitchFamily="34" charset="0"/>
              </a:rPr>
              <a:t>2 Strategic Directions</a:t>
            </a:r>
            <a:endParaRPr lang="th-TH" sz="20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Picture 6" descr="F:\Master AIDS Zero Logo\Master AIDS Zero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3071810"/>
            <a:ext cx="64387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619</Words>
  <Application>Microsoft Macintosh PowerPoint</Application>
  <PresentationFormat>On-screen Show (4:3)</PresentationFormat>
  <Paragraphs>115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7" baseType="lpstr">
      <vt:lpstr>Angsana New</vt:lpstr>
      <vt:lpstr>Arial</vt:lpstr>
      <vt:lpstr>Browallia New</vt:lpstr>
      <vt:lpstr>Calibri</vt:lpstr>
      <vt:lpstr>Cordia New</vt:lpstr>
      <vt:lpstr>Verdana</vt:lpstr>
      <vt:lpstr>Wingdings 2</vt:lpstr>
      <vt:lpstr>Office Theme</vt:lpstr>
      <vt:lpstr>1_Office Theme</vt:lpstr>
      <vt:lpstr>Aspect</vt:lpstr>
      <vt:lpstr>1_Default Design</vt:lpstr>
      <vt:lpstr>3_Default Design</vt:lpstr>
      <vt:lpstr>Default Design</vt:lpstr>
      <vt:lpstr>2_Office Theme</vt:lpstr>
      <vt:lpstr>Chart</vt:lpstr>
      <vt:lpstr>Thailand’s                                                 HIV and AIDS STRATEGY 2012-2016</vt:lpstr>
      <vt:lpstr>Presentation Guide</vt:lpstr>
      <vt:lpstr>Projected New HIV Infections by Mode of Transmission (using Asian Epidemic Model)</vt:lpstr>
      <vt:lpstr>CD4 Level at the time of diagnosis and ART initiation  </vt:lpstr>
      <vt:lpstr>Process for Inclusion of S&amp;D in National Strategy</vt:lpstr>
      <vt:lpstr>รูป AIDS ZERO</vt:lpstr>
      <vt:lpstr>PowerPoint Presentation</vt:lpstr>
      <vt:lpstr>PowerPoint Presentation</vt:lpstr>
      <vt:lpstr>PowerPoint Presentation</vt:lpstr>
      <vt:lpstr>National Operational Plan 2013-2016</vt:lpstr>
      <vt:lpstr>New Routine Integrated HIV Information System</vt:lpstr>
      <vt:lpstr>รูป AIDS ZERO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Dr-Petchsri</dc:creator>
  <cp:lastModifiedBy>Emma Stacey</cp:lastModifiedBy>
  <cp:revision>41</cp:revision>
  <dcterms:created xsi:type="dcterms:W3CDTF">2012-05-20T02:17:44Z</dcterms:created>
  <dcterms:modified xsi:type="dcterms:W3CDTF">2016-05-17T21:45:41Z</dcterms:modified>
</cp:coreProperties>
</file>